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60" r:id="rId2"/>
    <p:sldMasterId id="2147483673" r:id="rId3"/>
    <p:sldMasterId id="2147483713" r:id="rId4"/>
    <p:sldMasterId id="2147483806" r:id="rId5"/>
    <p:sldMasterId id="2147483835" r:id="rId6"/>
    <p:sldMasterId id="2147483847" r:id="rId7"/>
  </p:sldMasterIdLst>
  <p:notesMasterIdLst>
    <p:notesMasterId r:id="rId36"/>
  </p:notesMasterIdLst>
  <p:sldIdLst>
    <p:sldId id="305" r:id="rId8"/>
    <p:sldId id="409" r:id="rId9"/>
    <p:sldId id="410" r:id="rId10"/>
    <p:sldId id="413" r:id="rId11"/>
    <p:sldId id="414" r:id="rId12"/>
    <p:sldId id="415" r:id="rId13"/>
    <p:sldId id="417" r:id="rId14"/>
    <p:sldId id="425" r:id="rId15"/>
    <p:sldId id="424" r:id="rId16"/>
    <p:sldId id="432" r:id="rId17"/>
    <p:sldId id="514" r:id="rId18"/>
    <p:sldId id="515" r:id="rId19"/>
    <p:sldId id="516" r:id="rId20"/>
    <p:sldId id="517" r:id="rId21"/>
    <p:sldId id="396" r:id="rId22"/>
    <p:sldId id="397" r:id="rId23"/>
    <p:sldId id="521" r:id="rId24"/>
    <p:sldId id="507" r:id="rId25"/>
    <p:sldId id="508" r:id="rId26"/>
    <p:sldId id="509" r:id="rId27"/>
    <p:sldId id="510" r:id="rId28"/>
    <p:sldId id="443" r:id="rId29"/>
    <p:sldId id="526" r:id="rId30"/>
    <p:sldId id="527" r:id="rId31"/>
    <p:sldId id="528" r:id="rId32"/>
    <p:sldId id="478" r:id="rId33"/>
    <p:sldId id="480" r:id="rId34"/>
    <p:sldId id="367" r:id="rId35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  <a:srgbClr val="00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7" autoAdjust="0"/>
    <p:restoredTop sz="92471" autoAdjust="0"/>
  </p:normalViewPr>
  <p:slideViewPr>
    <p:cSldViewPr>
      <p:cViewPr varScale="1">
        <p:scale>
          <a:sx n="62" d="100"/>
          <a:sy n="62" d="100"/>
        </p:scale>
        <p:origin x="1049" y="17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-28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249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85900" y="381000"/>
            <a:ext cx="38862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3200400"/>
            <a:ext cx="5715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3" y="8428038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5" tIns="47242" rIns="94485" bIns="47242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 b="0" u="none"/>
            </a:lvl1pPr>
          </a:lstStyle>
          <a:p>
            <a:pPr>
              <a:defRPr/>
            </a:pPr>
            <a:fld id="{FFAB27A8-F93F-4B95-9C55-1BB359303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76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49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8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7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31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5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9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05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0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807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654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747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BF06A-7347-40A6-8219-17D1E2472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8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13B70-3597-49FE-9FF1-F38AFD900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8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7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53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6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64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D86C-79B0-42D5-953F-684D092E0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5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B362-B2DD-4977-AA4B-8DCB1C300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0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E7BA-BCD0-4BAC-8DFF-53282C397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0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63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3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59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2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08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81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99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7AA3-B778-46AD-92DF-A431156B4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23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92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736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30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67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D0A6C-42CA-49C0-ACC4-F099072209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0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9021-09CD-49C6-B248-41E84FC012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08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7E54-7910-4D75-AAB4-ED68C8ECD3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92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C34BB-BBC5-4424-9411-247CDAFF60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21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5F05-134F-48C9-B878-E68E45085C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5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F3D8-E604-494C-A6F4-0E0FF9C132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8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3059-A65B-41CF-85B7-562C4CFD8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453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36E6-0D5D-48E6-BB81-F7732D95CF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66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619AF-7AF3-4F2E-90D0-9EAC8269E6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66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CC15-AE46-4A70-A24B-15B554E8D2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36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E4AB-8C46-4124-9FDB-E9C2C53969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87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B1FA-B54B-464E-B6B9-F57195DF4E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10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4950"/>
            <a:ext cx="7772400" cy="1136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01800"/>
            <a:ext cx="3810000" cy="408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01800"/>
            <a:ext cx="3810000" cy="408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C84D-7F77-4060-9B95-FF6991668D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20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4950"/>
            <a:ext cx="7772400" cy="1136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01800"/>
            <a:ext cx="3810000" cy="408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495800" y="1701800"/>
            <a:ext cx="3810000" cy="4089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C25D-DE48-407E-820B-E90F77ADBA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7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AABB-AA51-4DCA-A6AB-D989C26027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3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363"/>
            <a:ext cx="8229600" cy="833437"/>
          </a:xfrm>
          <a:effectLst/>
        </p:spPr>
        <p:txBody>
          <a:bodyPr/>
          <a:lstStyle>
            <a:lvl1pPr>
              <a:defRPr sz="4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buClr>
                <a:srgbClr val="000000"/>
              </a:buClr>
              <a:buSzPct val="100000"/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000000"/>
              </a:buClr>
              <a:buSzPct val="100000"/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000000"/>
              </a:buClr>
              <a:buSzPct val="100000"/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000000"/>
              </a:buClr>
              <a:buSzPct val="100000"/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000000"/>
              </a:buClr>
              <a:buSzPct val="100000"/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2FC7-B9CD-4281-920B-6B8C493172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5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ABFD-9800-42B5-ABC3-63672D4718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8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9A22-AE52-4402-9385-51363D81D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5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01800"/>
            <a:ext cx="3810000" cy="409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01800"/>
            <a:ext cx="3811588" cy="409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40D4-19E6-4356-9AE8-01B5ECB6CC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C303-1EC2-4CE4-8295-8677A5C652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63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97B5-6E3B-41B2-BDF5-90DCF02C2A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06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F063-B6E3-4AB7-AC88-253F3A6F07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7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6018-7802-4B08-83CE-06CAC4388C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65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128D-2E23-4FD2-B818-0D6D2D339F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6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BBC11-718F-481D-A8A7-BBB9D348C0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6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288" y="233363"/>
            <a:ext cx="1943100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33363"/>
            <a:ext cx="5678488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CFB5-E174-4895-87D0-25C61D2CF4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356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31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337DC-BAF2-451D-B59B-90C7A9A87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71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44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533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7748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174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295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463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421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000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80975"/>
            <a:ext cx="1944688" cy="6372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0975"/>
            <a:ext cx="5686425" cy="6372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906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180975"/>
            <a:ext cx="7772400" cy="1181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61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1550-D82D-4ED2-B014-B5FF9210C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277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CC586-729C-4E44-BDCB-8FCB108EC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4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BC69-BE30-4470-88B2-C21BCC4511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07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0D619-D61F-4353-A8D4-5904AED37E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5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239F5-FE2D-457B-9DF0-D998F6958E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12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78214-FC2D-400E-A6A4-97E6C1F827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26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C583A-428B-4E31-B241-6D47504FE1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33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50A35-E845-49D2-B260-E95DBF2030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21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8F3CE-91B9-43C6-8D90-12DEA4119A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2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C2506-BCBB-4542-B4AD-5AD43BBE88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07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CF97B-96A6-47C4-ADA4-DB14F747B1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1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E0D6-0E5F-426F-B06A-CC250F1DE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954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BA09-28EC-45AF-ACBA-41EBC7D0B1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7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404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068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592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974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546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1448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679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5671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77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EC58-0A26-4784-BD63-4308A78E3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952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7626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8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FCCD-821E-4104-9E6A-C288E5D00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34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EE6036-1B93-4B03-856C-97D366806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9525"/>
            <a:ext cx="9132888" cy="6838950"/>
            <a:chOff x="0" y="6"/>
            <a:chExt cx="5753" cy="4308"/>
          </a:xfrm>
        </p:grpSpPr>
        <p:sp>
          <p:nvSpPr>
            <p:cNvPr id="2" name="Freeform 2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3366FF">
                    <a:gamma/>
                    <a:shade val="89804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u="none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0" y="6"/>
              <a:ext cx="5294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2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19" y="0"/>
                  </a:moveTo>
                  <a:cubicBezTo>
                    <a:pt x="11941" y="11"/>
                    <a:pt x="21600" y="9678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u="none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2210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1BB9A4-8D82-4B83-9B60-CA665DFD15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b="0" u="none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b="0" u="none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460E373-347B-43F6-87DD-8CF00FDE7D71}" type="slidenum">
              <a:rPr lang="en-US" b="0" u="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 u="none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3363"/>
            <a:ext cx="7773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4450" rIns="92075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01800"/>
            <a:ext cx="777398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4450" rIns="92075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162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91122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1313" indent="-341313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4163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38238" indent="-227013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2263" indent="-227013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46288" indent="-225425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03488" indent="-225425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0688" indent="-225425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17888" indent="-225425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75088" indent="-225425" algn="l" defTabSz="911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180975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358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anose="02020603050405020304" pitchFamily="18" charset="0"/>
              </a:defRPr>
            </a:lvl1pPr>
          </a:lstStyle>
          <a:p>
            <a:fld id="{9DE4EDA0-20EF-41EC-BBD6-AA9828B5C6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8505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2pPr>
      <a:lvl3pPr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3pPr>
      <a:lvl4pPr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4pPr>
      <a:lvl5pPr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5pPr>
      <a:lvl6pPr marL="457200"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6pPr>
      <a:lvl7pPr marL="914400"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7pPr>
      <a:lvl8pPr marL="1371600"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8pPr>
      <a:lvl9pPr marL="1828800" algn="ctr" defTabSz="1350963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pitchFamily="34" charset="0"/>
        </a:defRPr>
      </a:lvl9pPr>
    </p:titleStyle>
    <p:bodyStyle>
      <a:lvl1pPr marL="506413" indent="-506413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4700">
          <a:solidFill>
            <a:schemeClr val="tx1"/>
          </a:solidFill>
          <a:latin typeface="+mn-lt"/>
          <a:ea typeface="+mn-ea"/>
          <a:cs typeface="+mn-cs"/>
        </a:defRPr>
      </a:lvl1pPr>
      <a:lvl2pPr marL="1096963" indent="-422275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4100">
          <a:solidFill>
            <a:schemeClr val="tx1"/>
          </a:solidFill>
          <a:latin typeface="+mn-lt"/>
        </a:defRPr>
      </a:lvl2pPr>
      <a:lvl3pPr marL="1603375" indent="-336550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500">
          <a:solidFill>
            <a:schemeClr val="tx1"/>
          </a:solidFill>
          <a:latin typeface="+mn-lt"/>
        </a:defRPr>
      </a:lvl3pPr>
      <a:lvl4pPr marL="2109788" indent="-336550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3000">
          <a:solidFill>
            <a:schemeClr val="tx1"/>
          </a:solidFill>
          <a:latin typeface="+mn-lt"/>
        </a:defRPr>
      </a:lvl4pPr>
      <a:lvl5pPr marL="2616200" indent="-336550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</a:defRPr>
      </a:lvl5pPr>
      <a:lvl6pPr marL="3073400" indent="-336550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</a:defRPr>
      </a:lvl6pPr>
      <a:lvl7pPr marL="3530600" indent="-336550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</a:defRPr>
      </a:lvl7pPr>
      <a:lvl8pPr marL="3987800" indent="-336550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</a:defRPr>
      </a:lvl8pPr>
      <a:lvl9pPr marL="4445000" indent="-336550" algn="l" defTabSz="135096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33400" y="5105400"/>
            <a:ext cx="8462963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tabLst>
                <a:tab pos="2003425" algn="l"/>
              </a:tabLst>
              <a:defRPr/>
            </a:pPr>
            <a:r>
              <a:rPr lang="en-US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By: </a:t>
            </a:r>
          </a:p>
          <a:p>
            <a:pPr>
              <a:tabLst>
                <a:tab pos="2003425" algn="l"/>
              </a:tabLst>
              <a:defRPr/>
            </a:pPr>
            <a:r>
              <a:rPr lang="en-US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Frank Altmayer, MSF, AESF Fellow, Technical Education Director, AESF Foundation/NASF</a:t>
            </a:r>
          </a:p>
        </p:txBody>
      </p:sp>
      <p:pic>
        <p:nvPicPr>
          <p:cNvPr id="3079" name="Picture 11" descr="img_26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286000"/>
            <a:ext cx="34607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533400"/>
            <a:ext cx="8153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Viable Alternatives &amp; Substitutes for Electroplating and Surface Finishing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609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Physical Vapor Deposition (PVD)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65744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from Wikipedia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7827" y="972067"/>
            <a:ext cx="68474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8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may be exposed to high temperatures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usually good choices for parts such as fasteners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Line-of-sight processes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require special training by operating personnel.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 &amp; error to determine best PVD technology for given application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capital costs (near clean room environment required)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typically require electroplated layers for maximum corrosion protection 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1600" u="none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33FFFE"/>
              </a:clrFrom>
              <a:clrTo>
                <a:srgbClr val="33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20" y="972067"/>
            <a:ext cx="1257760" cy="5297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6045993"/>
            <a:ext cx="1524000" cy="447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TiCN</a:t>
            </a:r>
            <a:endParaRPr lang="en-U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66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6" name="Rectangle 44"/>
          <p:cNvSpPr>
            <a:spLocks noChangeArrowheads="1"/>
          </p:cNvSpPr>
          <p:nvPr/>
        </p:nvSpPr>
        <p:spPr bwMode="auto">
          <a:xfrm>
            <a:off x="1905000" y="63601"/>
            <a:ext cx="5665012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4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Sputter Ion Plating</a:t>
            </a: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4572000" y="1112838"/>
            <a:ext cx="4572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buFontTx/>
              <a:buChar char="•"/>
              <a:defRPr/>
            </a:pPr>
            <a:endParaRPr lang="en-US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4163" indent="-284163">
              <a:buFontTx/>
              <a:buChar char="•"/>
              <a:defRPr/>
            </a:pPr>
            <a:endParaRPr lang="en-US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2971800" y="1136691"/>
            <a:ext cx="6019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AKA: Ion assisted deposition (IAD), ion vapor deposition (IVD)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Specimens and source material are placed in a vacuum chamber back-filled with an inert (</a:t>
            </a:r>
            <a:r>
              <a:rPr lang="en-US" sz="200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or reactive gas (NH</a:t>
            </a:r>
            <a:r>
              <a:rPr lang="en-US" sz="2000" u="none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CO)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low-voltage arc + heat evaporates a portion of the  source material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Coating is formed by bombardment of specimens with accelerated target particles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Films having good adhesion, fine microstructure, and high density are possible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Typical thickness = 10 - 30 microns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Deposition rate = (0.000001-0.000006”/minute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0" r="50877" b="11111"/>
          <a:stretch/>
        </p:blipFill>
        <p:spPr>
          <a:xfrm>
            <a:off x="184573" y="685800"/>
            <a:ext cx="2524300" cy="2759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" r="35868"/>
          <a:stretch/>
        </p:blipFill>
        <p:spPr>
          <a:xfrm rot="10800000">
            <a:off x="453342" y="3651255"/>
            <a:ext cx="2129497" cy="266382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57031" y="6581001"/>
            <a:ext cx="3150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and illustration by F. Altmayer</a:t>
            </a:r>
          </a:p>
        </p:txBody>
      </p:sp>
    </p:spTree>
    <p:extLst>
      <p:ext uri="{BB962C8B-B14F-4D97-AF65-F5344CB8AC3E}">
        <p14:creationId xmlns:p14="http://schemas.microsoft.com/office/powerpoint/2010/main" val="425746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53450" cy="838200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dirty="0"/>
              <a:t>Sputter-Ion Plating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345" y="838200"/>
            <a:ext cx="4800600" cy="5795963"/>
          </a:xfrm>
        </p:spPr>
        <p:txBody>
          <a:bodyPr lIns="92075" tIns="46038" rIns="92075" bIns="46038"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Features: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Precise Control Over Compositions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 to Deposit Thick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Multilayers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 of Deposited Coatings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 Thermal Loading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Deposit is Free of “Droplets”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Ability to Automate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Environmentally “Friendly”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Sputter Cleaning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Coverage/Uniformity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Coating Properties Not Related to Incidence Angle of ions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Coating Properties Can Be Manipulated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Adhesion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Finer Microstructure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Porosity</a:t>
            </a:r>
          </a:p>
          <a:p>
            <a:pPr>
              <a:spcBef>
                <a:spcPts val="600"/>
              </a:spcBef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6" descr="28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6"/>
          <a:stretch>
            <a:fillRect/>
          </a:stretch>
        </p:blipFill>
        <p:spPr bwMode="auto">
          <a:xfrm>
            <a:off x="5491162" y="1163838"/>
            <a:ext cx="2967038" cy="179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197474" y="2957713"/>
            <a:ext cx="355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Ion plated copper on </a:t>
            </a:r>
          </a:p>
          <a:p>
            <a:pPr algn="ctr"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molybdenum mirror surface</a:t>
            </a:r>
          </a:p>
        </p:txBody>
      </p:sp>
      <p:pic>
        <p:nvPicPr>
          <p:cNvPr id="21510" name="Picture 8" descr="DSCN0158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18" y="3812381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4609618" y="60198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deposition rate = 5 - 30 angstroms/sec. </a:t>
            </a:r>
          </a:p>
        </p:txBody>
      </p:sp>
    </p:spTree>
    <p:extLst>
      <p:ext uri="{BB962C8B-B14F-4D97-AF65-F5344CB8AC3E}">
        <p14:creationId xmlns:p14="http://schemas.microsoft.com/office/powerpoint/2010/main" val="2001971972"/>
      </p:ext>
    </p:extLst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76" name="Rectangle 44"/>
          <p:cNvSpPr>
            <a:spLocks noChangeArrowheads="1"/>
          </p:cNvSpPr>
          <p:nvPr/>
        </p:nvSpPr>
        <p:spPr bwMode="auto">
          <a:xfrm>
            <a:off x="1752600" y="152400"/>
            <a:ext cx="564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4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Sputter-Ion Plating</a:t>
            </a:r>
          </a:p>
        </p:txBody>
      </p:sp>
      <p:sp>
        <p:nvSpPr>
          <p:cNvPr id="223283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4572000" cy="4943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spcBef>
                <a:spcPct val="30000"/>
              </a:spcBef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Disadvantages:</a:t>
            </a:r>
            <a:endParaRPr lang="en-US" sz="2000" u="none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Many Variables to Control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Difficulty in Obtaining Uniform Bombardment (line-of-sight)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Excessive Heating of Substrate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 Inclusion in Coating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Substrate Irradiation (X-rays)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Electroplated under-layers required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Racking is labor intensive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 size is limited</a:t>
            </a:r>
          </a:p>
          <a:p>
            <a:pPr marL="284163" indent="-284163">
              <a:spcBef>
                <a:spcPct val="30000"/>
              </a:spcBef>
              <a:buClr>
                <a:srgbClr val="000000"/>
              </a:buClr>
              <a:buFont typeface="Symbol" pitchFamily="18" charset="2"/>
              <a:buChar char="·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Highly stressed deposits at high thickness</a:t>
            </a:r>
          </a:p>
        </p:txBody>
      </p:sp>
      <p:sp>
        <p:nvSpPr>
          <p:cNvPr id="223286" name="Rectangle 54"/>
          <p:cNvSpPr>
            <a:spLocks noChangeArrowheads="1"/>
          </p:cNvSpPr>
          <p:nvPr/>
        </p:nvSpPr>
        <p:spPr bwMode="auto">
          <a:xfrm>
            <a:off x="0" y="1143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Computer Controlled: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 Pressures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Temperatures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sz="16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Factors Affecting Color:</a:t>
            </a:r>
          </a:p>
          <a:p>
            <a:pPr marL="1143000" lvl="2" indent="-228600">
              <a:spcBef>
                <a:spcPts val="1200"/>
              </a:spcBef>
              <a:buFontTx/>
              <a:buChar char="•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Mass Density</a:t>
            </a:r>
          </a:p>
          <a:p>
            <a:pPr marL="1143000" lvl="2" indent="-228600">
              <a:spcBef>
                <a:spcPts val="1200"/>
              </a:spcBef>
              <a:buFontTx/>
              <a:buChar char="•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Partial pressures of reactive gases</a:t>
            </a:r>
          </a:p>
          <a:p>
            <a:pPr marL="1143000" lvl="2" indent="-228600">
              <a:spcBef>
                <a:spcPts val="1200"/>
              </a:spcBef>
              <a:buFontTx/>
              <a:buChar char="•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Evaporation Rate</a:t>
            </a:r>
          </a:p>
          <a:p>
            <a:pPr marL="1143000" lvl="2" indent="-228600">
              <a:spcBef>
                <a:spcPts val="1200"/>
              </a:spcBef>
              <a:buFontTx/>
              <a:buChar char="•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Temperature</a:t>
            </a:r>
          </a:p>
          <a:p>
            <a:pPr marL="1143000" lvl="2" indent="-228600">
              <a:spcBef>
                <a:spcPts val="1200"/>
              </a:spcBef>
              <a:buFontTx/>
              <a:buChar char="•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Target material  --  Purity</a:t>
            </a:r>
          </a:p>
          <a:p>
            <a:pPr marL="1143000" lvl="2" indent="-228600">
              <a:spcBef>
                <a:spcPts val="1200"/>
              </a:spcBef>
              <a:buFontTx/>
              <a:buChar char="•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 gassing of substrate</a:t>
            </a:r>
          </a:p>
          <a:p>
            <a:pPr marL="1143000" lvl="2" indent="-228600">
              <a:spcBef>
                <a:spcPts val="1200"/>
              </a:spcBef>
              <a:buFontTx/>
              <a:buChar char="•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Contaminants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endParaRPr lang="en-US" sz="16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2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4102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Process Flow: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Nickel-Chromium Plate	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Inspect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Rack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Clean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Dry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Load into PVD chamber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Pump down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Plasma cleaning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Deposition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Vent chamber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Unload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Un-rack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Inspect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0353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Package for shipment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749425" y="152400"/>
            <a:ext cx="564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4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Sputter-Ion Plating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525780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6" name="Rectangle 44"/>
          <p:cNvSpPr>
            <a:spLocks noChangeArrowheads="1"/>
          </p:cNvSpPr>
          <p:nvPr/>
        </p:nvSpPr>
        <p:spPr bwMode="auto">
          <a:xfrm>
            <a:off x="1897266" y="91674"/>
            <a:ext cx="494686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4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Ion Implantation</a:t>
            </a: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4572000" y="1112838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buFontTx/>
              <a:buChar char="•"/>
              <a:defRPr/>
            </a:pPr>
            <a:endParaRPr lang="en-US" sz="1800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4163" indent="-284163">
              <a:buFontTx/>
              <a:buChar char="•"/>
              <a:defRPr/>
            </a:pPr>
            <a:endParaRPr lang="en-US" sz="1800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196388" y="1032821"/>
            <a:ext cx="634584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vacuum chamber (10</a:t>
            </a:r>
            <a:r>
              <a:rPr lang="en-US" sz="2000" u="none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ions are accelerated in an electrical field and directed to a target surface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 strike the surface of the target with kinetic energies 4–5X greater than the binding energy of the atoms in the target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and chemical structure of the surface is altered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Penetration depth is typically about 0.1 micron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 implanted include </a:t>
            </a:r>
            <a:r>
              <a:rPr lang="de-DE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Ag, Al, Ar, As, B, Be, C, Ca, Cl, Co, Cu, F, Fe, Ge, H, He, K, Kr, Li, Mg, Mn, N, Na, Ni, O, P, Re, S, Si, Sb, Ti, V, Y, Zn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may be made of metals, alloys, semiconductors, ceramics, glass and plastics </a:t>
            </a:r>
            <a:endParaRPr lang="en-US" sz="20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6248400" y="1759169"/>
            <a:ext cx="2650670" cy="3879631"/>
            <a:chOff x="5490032" y="1196023"/>
            <a:chExt cx="3448348" cy="5073527"/>
          </a:xfrm>
        </p:grpSpPr>
        <p:grpSp>
          <p:nvGrpSpPr>
            <p:cNvPr id="258" name="Group 257"/>
            <p:cNvGrpSpPr/>
            <p:nvPr/>
          </p:nvGrpSpPr>
          <p:grpSpPr>
            <a:xfrm>
              <a:off x="5867400" y="2133600"/>
              <a:ext cx="3048218" cy="3294836"/>
              <a:chOff x="5279241" y="1754659"/>
              <a:chExt cx="3048218" cy="3294836"/>
            </a:xfrm>
          </p:grpSpPr>
          <p:sp>
            <p:nvSpPr>
              <p:cNvPr id="280" name="Freeform 279"/>
              <p:cNvSpPr/>
              <p:nvPr/>
            </p:nvSpPr>
            <p:spPr bwMode="auto">
              <a:xfrm>
                <a:off x="6845643" y="1754659"/>
                <a:ext cx="1470454" cy="3286898"/>
              </a:xfrm>
              <a:custGeom>
                <a:avLst/>
                <a:gdLst>
                  <a:gd name="connsiteX0" fmla="*/ 0 w 1470454"/>
                  <a:gd name="connsiteY0" fmla="*/ 61784 h 3286898"/>
                  <a:gd name="connsiteX1" fmla="*/ 24714 w 1470454"/>
                  <a:gd name="connsiteY1" fmla="*/ 1149179 h 3286898"/>
                  <a:gd name="connsiteX2" fmla="*/ 148281 w 1470454"/>
                  <a:gd name="connsiteY2" fmla="*/ 1334530 h 3286898"/>
                  <a:gd name="connsiteX3" fmla="*/ 247135 w 1470454"/>
                  <a:gd name="connsiteY3" fmla="*/ 1421027 h 3286898"/>
                  <a:gd name="connsiteX4" fmla="*/ 271849 w 1470454"/>
                  <a:gd name="connsiteY4" fmla="*/ 1581665 h 3286898"/>
                  <a:gd name="connsiteX5" fmla="*/ 172995 w 1470454"/>
                  <a:gd name="connsiteY5" fmla="*/ 1705233 h 3286898"/>
                  <a:gd name="connsiteX6" fmla="*/ 61784 w 1470454"/>
                  <a:gd name="connsiteY6" fmla="*/ 1804087 h 3286898"/>
                  <a:gd name="connsiteX7" fmla="*/ 12357 w 1470454"/>
                  <a:gd name="connsiteY7" fmla="*/ 1828800 h 3286898"/>
                  <a:gd name="connsiteX8" fmla="*/ 37071 w 1470454"/>
                  <a:gd name="connsiteY8" fmla="*/ 1964725 h 3286898"/>
                  <a:gd name="connsiteX9" fmla="*/ 0 w 1470454"/>
                  <a:gd name="connsiteY9" fmla="*/ 3249827 h 3286898"/>
                  <a:gd name="connsiteX10" fmla="*/ 1470454 w 1470454"/>
                  <a:gd name="connsiteY10" fmla="*/ 3286898 h 3286898"/>
                  <a:gd name="connsiteX11" fmla="*/ 1458098 w 1470454"/>
                  <a:gd name="connsiteY11" fmla="*/ 74141 h 3286898"/>
                  <a:gd name="connsiteX12" fmla="*/ 0 w 1470454"/>
                  <a:gd name="connsiteY12" fmla="*/ 0 h 32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0454" h="3286898">
                    <a:moveTo>
                      <a:pt x="0" y="61784"/>
                    </a:moveTo>
                    <a:lnTo>
                      <a:pt x="24714" y="1149179"/>
                    </a:lnTo>
                    <a:lnTo>
                      <a:pt x="148281" y="1334530"/>
                    </a:lnTo>
                    <a:lnTo>
                      <a:pt x="247135" y="1421027"/>
                    </a:lnTo>
                    <a:lnTo>
                      <a:pt x="271849" y="1581665"/>
                    </a:lnTo>
                    <a:lnTo>
                      <a:pt x="172995" y="1705233"/>
                    </a:lnTo>
                    <a:lnTo>
                      <a:pt x="61784" y="1804087"/>
                    </a:lnTo>
                    <a:lnTo>
                      <a:pt x="12357" y="1828800"/>
                    </a:lnTo>
                    <a:lnTo>
                      <a:pt x="37071" y="1964725"/>
                    </a:lnTo>
                    <a:lnTo>
                      <a:pt x="0" y="3249827"/>
                    </a:lnTo>
                    <a:lnTo>
                      <a:pt x="1470454" y="3286898"/>
                    </a:lnTo>
                    <a:cubicBezTo>
                      <a:pt x="1466335" y="2215979"/>
                      <a:pt x="1462217" y="1145060"/>
                      <a:pt x="1458098" y="74141"/>
                    </a:cubicBez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 bwMode="auto">
              <a:xfrm>
                <a:off x="7064375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>
                <a:off x="7286625" y="18129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 bwMode="auto">
              <a:xfrm>
                <a:off x="7508875" y="18192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7724775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7937500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8159750" y="18129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6838950" y="20415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7061200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7283450" y="20351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7505700" y="20415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>
                <a:off x="7721600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 bwMode="auto">
              <a:xfrm>
                <a:off x="7934325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 bwMode="auto">
              <a:xfrm>
                <a:off x="8156575" y="20351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 bwMode="auto">
              <a:xfrm>
                <a:off x="6838950" y="22606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7061200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7283450" y="22542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7505700" y="22606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7721600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 bwMode="auto">
              <a:xfrm>
                <a:off x="7934325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 bwMode="auto">
              <a:xfrm>
                <a:off x="8156575" y="22542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 bwMode="auto">
              <a:xfrm>
                <a:off x="6842125" y="24733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 bwMode="auto">
              <a:xfrm>
                <a:off x="7064375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 bwMode="auto">
              <a:xfrm>
                <a:off x="7286625" y="24669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>
                <a:off x="7508875" y="24733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 bwMode="auto">
              <a:xfrm>
                <a:off x="7724775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 bwMode="auto">
              <a:xfrm>
                <a:off x="7937500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 bwMode="auto">
              <a:xfrm>
                <a:off x="8159750" y="24669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 bwMode="auto">
              <a:xfrm>
                <a:off x="6838950" y="26955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 bwMode="auto">
              <a:xfrm>
                <a:off x="7061200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 bwMode="auto">
              <a:xfrm>
                <a:off x="7283450" y="26892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 bwMode="auto">
              <a:xfrm>
                <a:off x="7505700" y="26955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 bwMode="auto">
              <a:xfrm>
                <a:off x="7721600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 bwMode="auto">
              <a:xfrm>
                <a:off x="7934325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 bwMode="auto">
              <a:xfrm>
                <a:off x="8156575" y="26892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 bwMode="auto">
              <a:xfrm>
                <a:off x="6885205" y="2895007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 bwMode="auto">
              <a:xfrm>
                <a:off x="7070149" y="29019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 bwMode="auto">
              <a:xfrm>
                <a:off x="7283450" y="29083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7532687" y="289585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7721600" y="29114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 bwMode="auto">
              <a:xfrm>
                <a:off x="7934325" y="29114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 bwMode="auto">
              <a:xfrm>
                <a:off x="8156575" y="29083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22" name="Group 321"/>
              <p:cNvGrpSpPr/>
              <p:nvPr/>
            </p:nvGrpSpPr>
            <p:grpSpPr>
              <a:xfrm>
                <a:off x="5318125" y="2908300"/>
                <a:ext cx="339148" cy="76200"/>
                <a:chOff x="5318125" y="2908300"/>
                <a:chExt cx="339148" cy="76200"/>
              </a:xfrm>
            </p:grpSpPr>
            <p:sp>
              <p:nvSpPr>
                <p:cNvPr id="504" name="Oval 503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505" name="Straight Connector 504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6" name="Straight Connector 505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7" name="Straight Connector 506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3" name="Group 322"/>
              <p:cNvGrpSpPr/>
              <p:nvPr/>
            </p:nvGrpSpPr>
            <p:grpSpPr>
              <a:xfrm>
                <a:off x="5556250" y="3175000"/>
                <a:ext cx="339148" cy="76200"/>
                <a:chOff x="5318125" y="2908300"/>
                <a:chExt cx="339148" cy="76200"/>
              </a:xfrm>
            </p:grpSpPr>
            <p:sp>
              <p:nvSpPr>
                <p:cNvPr id="500" name="Oval 499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501" name="Straight Connector 500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2" name="Straight Connector 501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4" name="Group 323"/>
              <p:cNvGrpSpPr/>
              <p:nvPr/>
            </p:nvGrpSpPr>
            <p:grpSpPr>
              <a:xfrm>
                <a:off x="5321300" y="3425825"/>
                <a:ext cx="339148" cy="76200"/>
                <a:chOff x="5318125" y="2908300"/>
                <a:chExt cx="339148" cy="76200"/>
              </a:xfrm>
            </p:grpSpPr>
            <p:sp>
              <p:nvSpPr>
                <p:cNvPr id="496" name="Oval 495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97" name="Straight Connector 496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8" name="Straight Connector 497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9" name="Straight Connector 498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5" name="Group 324"/>
              <p:cNvGrpSpPr/>
              <p:nvPr/>
            </p:nvGrpSpPr>
            <p:grpSpPr>
              <a:xfrm>
                <a:off x="5781675" y="3625850"/>
                <a:ext cx="339148" cy="76200"/>
                <a:chOff x="5318125" y="2908300"/>
                <a:chExt cx="339148" cy="76200"/>
              </a:xfrm>
            </p:grpSpPr>
            <p:sp>
              <p:nvSpPr>
                <p:cNvPr id="492" name="Oval 491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93" name="Straight Connector 492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4" name="Straight Connector 493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6" name="Group 325"/>
              <p:cNvGrpSpPr/>
              <p:nvPr/>
            </p:nvGrpSpPr>
            <p:grpSpPr>
              <a:xfrm>
                <a:off x="6242050" y="3825875"/>
                <a:ext cx="339148" cy="76200"/>
                <a:chOff x="5318125" y="2908300"/>
                <a:chExt cx="339148" cy="76200"/>
              </a:xfrm>
            </p:grpSpPr>
            <p:sp>
              <p:nvSpPr>
                <p:cNvPr id="488" name="Oval 487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89" name="Straight Connector 488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0" name="Straight Connector 489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1" name="Straight Connector 490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7" name="Group 326"/>
              <p:cNvGrpSpPr/>
              <p:nvPr/>
            </p:nvGrpSpPr>
            <p:grpSpPr>
              <a:xfrm rot="7959796">
                <a:off x="6545491" y="4024148"/>
                <a:ext cx="339148" cy="76200"/>
                <a:chOff x="5318125" y="2908300"/>
                <a:chExt cx="339148" cy="76200"/>
              </a:xfrm>
            </p:grpSpPr>
            <p:sp>
              <p:nvSpPr>
                <p:cNvPr id="484" name="Oval 483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85" name="Straight Connector 484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6" name="Straight Connector 485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7" name="Straight Connector 486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8" name="Group 327"/>
              <p:cNvGrpSpPr/>
              <p:nvPr/>
            </p:nvGrpSpPr>
            <p:grpSpPr>
              <a:xfrm>
                <a:off x="6442652" y="3382244"/>
                <a:ext cx="339148" cy="76200"/>
                <a:chOff x="5318125" y="2908300"/>
                <a:chExt cx="339148" cy="76200"/>
              </a:xfrm>
            </p:grpSpPr>
            <p:sp>
              <p:nvSpPr>
                <p:cNvPr id="480" name="Oval 479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81" name="Straight Connector 480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2" name="Straight Connector 481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3" name="Straight Connector 482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9" name="Oval 328"/>
              <p:cNvSpPr/>
              <p:nvPr/>
            </p:nvSpPr>
            <p:spPr bwMode="auto">
              <a:xfrm>
                <a:off x="6958229" y="3112342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cxnSp>
            <p:nvCxnSpPr>
              <p:cNvPr id="330" name="Straight Connector 329"/>
              <p:cNvCxnSpPr/>
              <p:nvPr/>
            </p:nvCxnSpPr>
            <p:spPr bwMode="auto">
              <a:xfrm>
                <a:off x="6732805" y="3115517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1" name="Straight Connector 330"/>
              <p:cNvCxnSpPr/>
              <p:nvPr/>
            </p:nvCxnSpPr>
            <p:spPr bwMode="auto">
              <a:xfrm flipV="1">
                <a:off x="6707405" y="3147267"/>
                <a:ext cx="130175" cy="1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2" name="Straight Connector 331"/>
              <p:cNvCxnSpPr/>
              <p:nvPr/>
            </p:nvCxnSpPr>
            <p:spPr bwMode="auto">
              <a:xfrm>
                <a:off x="6704230" y="3182192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3" name="Oval 332"/>
              <p:cNvSpPr/>
              <p:nvPr/>
            </p:nvSpPr>
            <p:spPr bwMode="auto">
              <a:xfrm>
                <a:off x="7213600" y="3306044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 bwMode="auto">
              <a:xfrm>
                <a:off x="7435850" y="3003792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 bwMode="auto">
              <a:xfrm>
                <a:off x="7435850" y="3510955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 bwMode="auto">
              <a:xfrm>
                <a:off x="7873711" y="3510955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37" name="Group 336"/>
              <p:cNvGrpSpPr/>
              <p:nvPr/>
            </p:nvGrpSpPr>
            <p:grpSpPr>
              <a:xfrm>
                <a:off x="5579051" y="3930651"/>
                <a:ext cx="339148" cy="76200"/>
                <a:chOff x="5318125" y="2908300"/>
                <a:chExt cx="339148" cy="76200"/>
              </a:xfrm>
            </p:grpSpPr>
            <p:sp>
              <p:nvSpPr>
                <p:cNvPr id="476" name="Oval 475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77" name="Straight Connector 476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8" name="Straight Connector 477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9" name="Straight Connector 478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8" name="Group 337"/>
              <p:cNvGrpSpPr/>
              <p:nvPr/>
            </p:nvGrpSpPr>
            <p:grpSpPr>
              <a:xfrm rot="13777193">
                <a:off x="6170270" y="3488605"/>
                <a:ext cx="339148" cy="76200"/>
                <a:chOff x="5318125" y="2908300"/>
                <a:chExt cx="339148" cy="76200"/>
              </a:xfrm>
            </p:grpSpPr>
            <p:sp>
              <p:nvSpPr>
                <p:cNvPr id="472" name="Oval 471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73" name="Straight Connector 472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4" name="Straight Connector 473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5" name="Straight Connector 474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9" name="Oval 338"/>
              <p:cNvSpPr/>
              <p:nvPr/>
            </p:nvSpPr>
            <p:spPr bwMode="auto">
              <a:xfrm>
                <a:off x="6838950" y="181157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>
                <a:off x="7103774" y="312283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41" name="Group 340"/>
              <p:cNvGrpSpPr/>
              <p:nvPr/>
            </p:nvGrpSpPr>
            <p:grpSpPr>
              <a:xfrm>
                <a:off x="6028706" y="3016506"/>
                <a:ext cx="365167" cy="295305"/>
                <a:chOff x="6028706" y="3016506"/>
                <a:chExt cx="365167" cy="295305"/>
              </a:xfrm>
            </p:grpSpPr>
            <p:sp>
              <p:nvSpPr>
                <p:cNvPr id="467" name="Oval 466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68" name="Straight Connector 467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9" name="Straight Connector 468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0" name="Straight Connector 469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1" name="Straight Connector 470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2" name="Group 341"/>
              <p:cNvGrpSpPr/>
              <p:nvPr/>
            </p:nvGrpSpPr>
            <p:grpSpPr>
              <a:xfrm>
                <a:off x="6696033" y="3164158"/>
                <a:ext cx="365167" cy="295305"/>
                <a:chOff x="6028706" y="3016506"/>
                <a:chExt cx="365167" cy="295305"/>
              </a:xfrm>
            </p:grpSpPr>
            <p:sp>
              <p:nvSpPr>
                <p:cNvPr id="462" name="Oval 461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63" name="Straight Connector 462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4" name="Straight Connector 463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5" name="Straight Connector 464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3" name="Group 342"/>
              <p:cNvGrpSpPr/>
              <p:nvPr/>
            </p:nvGrpSpPr>
            <p:grpSpPr>
              <a:xfrm rot="17334965">
                <a:off x="6563456" y="3470965"/>
                <a:ext cx="365167" cy="295305"/>
                <a:chOff x="6028706" y="3016506"/>
                <a:chExt cx="365167" cy="295305"/>
              </a:xfrm>
            </p:grpSpPr>
            <p:sp>
              <p:nvSpPr>
                <p:cNvPr id="457" name="Oval 456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58" name="Straight Connector 457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9" name="Straight Connector 458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0" name="Straight Connector 459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1" name="Straight Connector 460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4" name="Oval 343"/>
              <p:cNvSpPr/>
              <p:nvPr/>
            </p:nvSpPr>
            <p:spPr bwMode="auto">
              <a:xfrm>
                <a:off x="7283450" y="312971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5" name="Oval 344"/>
              <p:cNvSpPr/>
              <p:nvPr/>
            </p:nvSpPr>
            <p:spPr bwMode="auto">
              <a:xfrm>
                <a:off x="7505700" y="3105992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 bwMode="auto">
              <a:xfrm>
                <a:off x="7718496" y="3130023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7" name="Oval 346"/>
              <p:cNvSpPr/>
              <p:nvPr/>
            </p:nvSpPr>
            <p:spPr bwMode="auto">
              <a:xfrm>
                <a:off x="7940746" y="312971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8" name="Oval 347"/>
              <p:cNvSpPr/>
              <p:nvPr/>
            </p:nvSpPr>
            <p:spPr bwMode="auto">
              <a:xfrm>
                <a:off x="8162996" y="3129399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9" name="Oval 348"/>
              <p:cNvSpPr/>
              <p:nvPr/>
            </p:nvSpPr>
            <p:spPr bwMode="auto">
              <a:xfrm>
                <a:off x="7093303" y="341175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0" name="Oval 349"/>
              <p:cNvSpPr/>
              <p:nvPr/>
            </p:nvSpPr>
            <p:spPr bwMode="auto">
              <a:xfrm>
                <a:off x="7297331" y="336908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 bwMode="auto">
              <a:xfrm>
                <a:off x="7501359" y="335084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2" name="Oval 351"/>
              <p:cNvSpPr/>
              <p:nvPr/>
            </p:nvSpPr>
            <p:spPr bwMode="auto">
              <a:xfrm>
                <a:off x="7715392" y="335347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3" name="Oval 352"/>
              <p:cNvSpPr/>
              <p:nvPr/>
            </p:nvSpPr>
            <p:spPr bwMode="auto">
              <a:xfrm>
                <a:off x="7929425" y="335610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>
                <a:off x="8175059" y="3406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 bwMode="auto">
              <a:xfrm>
                <a:off x="6887279" y="361260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6" name="Oval 355"/>
              <p:cNvSpPr/>
              <p:nvPr/>
            </p:nvSpPr>
            <p:spPr bwMode="auto">
              <a:xfrm>
                <a:off x="7067262" y="359179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 bwMode="auto">
              <a:xfrm>
                <a:off x="7277641" y="357120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8" name="Oval 357"/>
              <p:cNvSpPr/>
              <p:nvPr/>
            </p:nvSpPr>
            <p:spPr bwMode="auto">
              <a:xfrm>
                <a:off x="7504660" y="357918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 bwMode="auto">
              <a:xfrm>
                <a:off x="7722924" y="357120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 bwMode="auto">
              <a:xfrm>
                <a:off x="7937500" y="357616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 bwMode="auto">
              <a:xfrm>
                <a:off x="8152076" y="358112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2" name="Oval 361"/>
              <p:cNvSpPr/>
              <p:nvPr/>
            </p:nvSpPr>
            <p:spPr bwMode="auto">
              <a:xfrm>
                <a:off x="6873440" y="3798682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63" name="Group 362"/>
              <p:cNvGrpSpPr/>
              <p:nvPr/>
            </p:nvGrpSpPr>
            <p:grpSpPr>
              <a:xfrm>
                <a:off x="7070149" y="3785668"/>
                <a:ext cx="1238491" cy="162366"/>
                <a:chOff x="7070149" y="3785668"/>
                <a:chExt cx="1238491" cy="162366"/>
              </a:xfrm>
            </p:grpSpPr>
            <p:sp>
              <p:nvSpPr>
                <p:cNvPr id="451" name="Oval 450"/>
                <p:cNvSpPr/>
                <p:nvPr/>
              </p:nvSpPr>
              <p:spPr bwMode="auto">
                <a:xfrm>
                  <a:off x="7070149" y="3793530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52" name="Oval 451"/>
                <p:cNvSpPr/>
                <p:nvPr/>
              </p:nvSpPr>
              <p:spPr bwMode="auto">
                <a:xfrm>
                  <a:off x="7280264" y="3791439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53" name="Oval 452"/>
                <p:cNvSpPr/>
                <p:nvPr/>
              </p:nvSpPr>
              <p:spPr bwMode="auto">
                <a:xfrm>
                  <a:off x="7493975" y="3795634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54" name="Oval 453"/>
                <p:cNvSpPr/>
                <p:nvPr/>
              </p:nvSpPr>
              <p:spPr bwMode="auto">
                <a:xfrm>
                  <a:off x="7715392" y="3787050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7936809" y="3791439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56" name="Oval 455"/>
                <p:cNvSpPr/>
                <p:nvPr/>
              </p:nvSpPr>
              <p:spPr bwMode="auto">
                <a:xfrm>
                  <a:off x="8156240" y="378566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>
                <a:off x="6842125" y="400765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44" name="Group 443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445" name="Oval 444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65" name="Group 364"/>
              <p:cNvGrpSpPr/>
              <p:nvPr/>
            </p:nvGrpSpPr>
            <p:grpSpPr>
              <a:xfrm>
                <a:off x="6835775" y="422990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435" name="Oval 434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36" name="Group 435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437" name="Oval 436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8" name="Oval 437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9" name="Oval 438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66" name="Group 365"/>
              <p:cNvGrpSpPr/>
              <p:nvPr/>
            </p:nvGrpSpPr>
            <p:grpSpPr>
              <a:xfrm>
                <a:off x="6838950" y="4448979"/>
                <a:ext cx="1462784" cy="162366"/>
                <a:chOff x="6842125" y="4007654"/>
                <a:chExt cx="1462784" cy="162366"/>
              </a:xfrm>
            </p:grpSpPr>
            <p:sp>
              <p:nvSpPr>
                <p:cNvPr id="427" name="Oval 426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28" name="Group 427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429" name="Oval 428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2" name="Oval 431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3" name="Oval 432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34" name="Oval 433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67" name="Group 366"/>
              <p:cNvGrpSpPr/>
              <p:nvPr/>
            </p:nvGrpSpPr>
            <p:grpSpPr>
              <a:xfrm>
                <a:off x="6842125" y="466805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419" name="Oval 418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20" name="Group 419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421" name="Oval 420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68" name="Group 367"/>
              <p:cNvGrpSpPr/>
              <p:nvPr/>
            </p:nvGrpSpPr>
            <p:grpSpPr>
              <a:xfrm>
                <a:off x="6845300" y="4887129"/>
                <a:ext cx="1462784" cy="162366"/>
                <a:chOff x="6842125" y="4007654"/>
                <a:chExt cx="1462784" cy="162366"/>
              </a:xfrm>
            </p:grpSpPr>
            <p:sp>
              <p:nvSpPr>
                <p:cNvPr id="411" name="Oval 410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412" name="Group 411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413" name="Oval 412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69" name="Group 368"/>
              <p:cNvGrpSpPr/>
              <p:nvPr/>
            </p:nvGrpSpPr>
            <p:grpSpPr>
              <a:xfrm rot="13777193">
                <a:off x="6038508" y="2789072"/>
                <a:ext cx="339148" cy="76200"/>
                <a:chOff x="5318125" y="2908300"/>
                <a:chExt cx="339148" cy="76200"/>
              </a:xfrm>
            </p:grpSpPr>
            <p:sp>
              <p:nvSpPr>
                <p:cNvPr id="407" name="Oval 406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08" name="Straight Connector 407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9" name="Straight Connector 408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0" name="Straight Connector 409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0" name="Group 369"/>
              <p:cNvGrpSpPr/>
              <p:nvPr/>
            </p:nvGrpSpPr>
            <p:grpSpPr>
              <a:xfrm>
                <a:off x="6378318" y="2574317"/>
                <a:ext cx="365167" cy="295305"/>
                <a:chOff x="6028706" y="3016506"/>
                <a:chExt cx="365167" cy="295305"/>
              </a:xfrm>
            </p:grpSpPr>
            <p:sp>
              <p:nvSpPr>
                <p:cNvPr id="402" name="Oval 401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03" name="Straight Connector 402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4" name="Straight Connector 403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5" name="Straight Connector 404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6" name="Straight Connector 405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1" name="Group 370"/>
              <p:cNvGrpSpPr/>
              <p:nvPr/>
            </p:nvGrpSpPr>
            <p:grpSpPr>
              <a:xfrm rot="17334965">
                <a:off x="6047615" y="4164799"/>
                <a:ext cx="365167" cy="295305"/>
                <a:chOff x="6028706" y="3016506"/>
                <a:chExt cx="365167" cy="295305"/>
              </a:xfrm>
            </p:grpSpPr>
            <p:sp>
              <p:nvSpPr>
                <p:cNvPr id="397" name="Oval 396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398" name="Straight Connector 397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9" name="Straight Connector 398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0" name="Straight Connector 399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1" name="Straight Connector 400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2" name="Group 371"/>
              <p:cNvGrpSpPr/>
              <p:nvPr/>
            </p:nvGrpSpPr>
            <p:grpSpPr>
              <a:xfrm rot="7959796">
                <a:off x="5819044" y="4091920"/>
                <a:ext cx="339148" cy="76200"/>
                <a:chOff x="5318125" y="2908300"/>
                <a:chExt cx="339148" cy="76200"/>
              </a:xfrm>
            </p:grpSpPr>
            <p:sp>
              <p:nvSpPr>
                <p:cNvPr id="393" name="Oval 392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394" name="Straight Connector 393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5" name="Straight Connector 394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6" name="Straight Connector 395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3" name="Group 372"/>
              <p:cNvGrpSpPr/>
              <p:nvPr/>
            </p:nvGrpSpPr>
            <p:grpSpPr>
              <a:xfrm>
                <a:off x="5671018" y="3367628"/>
                <a:ext cx="339148" cy="76200"/>
                <a:chOff x="5318125" y="2908300"/>
                <a:chExt cx="339148" cy="76200"/>
              </a:xfrm>
            </p:grpSpPr>
            <p:sp>
              <p:nvSpPr>
                <p:cNvPr id="389" name="Oval 388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390" name="Straight Connector 389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1" name="Straight Connector 390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2" name="Straight Connector 391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4" name="Group 373"/>
              <p:cNvGrpSpPr/>
              <p:nvPr/>
            </p:nvGrpSpPr>
            <p:grpSpPr>
              <a:xfrm>
                <a:off x="5279241" y="3680522"/>
                <a:ext cx="339148" cy="76200"/>
                <a:chOff x="5318125" y="2908300"/>
                <a:chExt cx="339148" cy="76200"/>
              </a:xfrm>
            </p:grpSpPr>
            <p:sp>
              <p:nvSpPr>
                <p:cNvPr id="385" name="Oval 384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386" name="Straight Connector 385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8" name="Straight Connector 387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5" name="Group 374"/>
              <p:cNvGrpSpPr/>
              <p:nvPr/>
            </p:nvGrpSpPr>
            <p:grpSpPr>
              <a:xfrm>
                <a:off x="5578942" y="2732978"/>
                <a:ext cx="339148" cy="76200"/>
                <a:chOff x="5318125" y="2908300"/>
                <a:chExt cx="339148" cy="76200"/>
              </a:xfrm>
            </p:grpSpPr>
            <p:sp>
              <p:nvSpPr>
                <p:cNvPr id="381" name="Oval 380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382" name="Straight Connector 381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3" name="Straight Connector 382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4" name="Straight Connector 383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6" name="Group 375"/>
              <p:cNvGrpSpPr/>
              <p:nvPr/>
            </p:nvGrpSpPr>
            <p:grpSpPr>
              <a:xfrm>
                <a:off x="6385446" y="2910506"/>
                <a:ext cx="339148" cy="76200"/>
                <a:chOff x="5318125" y="2908300"/>
                <a:chExt cx="339148" cy="76200"/>
              </a:xfrm>
            </p:grpSpPr>
            <p:sp>
              <p:nvSpPr>
                <p:cNvPr id="377" name="Oval 376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378" name="Straight Connector 377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9" name="Straight Connector 378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0" name="Straight Connector 379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62" name="Text Box 49"/>
            <p:cNvSpPr txBox="1">
              <a:spLocks noChangeArrowheads="1"/>
            </p:cNvSpPr>
            <p:nvPr/>
          </p:nvSpPr>
          <p:spPr bwMode="auto">
            <a:xfrm>
              <a:off x="5490032" y="2594914"/>
              <a:ext cx="1572091" cy="38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Ion Beam</a:t>
              </a:r>
            </a:p>
          </p:txBody>
        </p:sp>
        <p:sp>
          <p:nvSpPr>
            <p:cNvPr id="263" name="Text Box 49"/>
            <p:cNvSpPr txBox="1">
              <a:spLocks noChangeArrowheads="1"/>
            </p:cNvSpPr>
            <p:nvPr/>
          </p:nvSpPr>
          <p:spPr bwMode="auto">
            <a:xfrm>
              <a:off x="6125854" y="2029697"/>
              <a:ext cx="14064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Reflected Ions</a:t>
              </a:r>
            </a:p>
          </p:txBody>
        </p:sp>
        <p:sp>
          <p:nvSpPr>
            <p:cNvPr id="264" name="Text Box 49"/>
            <p:cNvSpPr txBox="1">
              <a:spLocks noChangeArrowheads="1"/>
            </p:cNvSpPr>
            <p:nvPr/>
          </p:nvSpPr>
          <p:spPr bwMode="auto">
            <a:xfrm>
              <a:off x="6019918" y="5135163"/>
              <a:ext cx="14826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Sputtered Atoms</a:t>
              </a:r>
            </a:p>
          </p:txBody>
        </p:sp>
        <p:cxnSp>
          <p:nvCxnSpPr>
            <p:cNvPr id="266" name="Straight Connector 265"/>
            <p:cNvCxnSpPr>
              <a:stCxn id="263" idx="2"/>
              <a:endCxn id="407" idx="5"/>
            </p:cNvCxnSpPr>
            <p:nvPr/>
          </p:nvCxnSpPr>
          <p:spPr bwMode="auto">
            <a:xfrm flipH="1">
              <a:off x="6702460" y="2678083"/>
              <a:ext cx="126628" cy="3928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 bwMode="auto">
            <a:xfrm flipV="1">
              <a:off x="6576246" y="4831174"/>
              <a:ext cx="114198" cy="2723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1" name="Text Box 49"/>
            <p:cNvSpPr txBox="1">
              <a:spLocks noChangeArrowheads="1"/>
            </p:cNvSpPr>
            <p:nvPr/>
          </p:nvSpPr>
          <p:spPr bwMode="auto">
            <a:xfrm>
              <a:off x="7455712" y="5621164"/>
              <a:ext cx="14826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Implanted Ions</a:t>
              </a:r>
            </a:p>
          </p:txBody>
        </p:sp>
        <p:cxnSp>
          <p:nvCxnSpPr>
            <p:cNvPr id="272" name="Straight Connector 271"/>
            <p:cNvCxnSpPr/>
            <p:nvPr/>
          </p:nvCxnSpPr>
          <p:spPr bwMode="auto">
            <a:xfrm flipV="1">
              <a:off x="8047151" y="4018597"/>
              <a:ext cx="30017" cy="16306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3" name="Straight Connector 272"/>
            <p:cNvCxnSpPr>
              <a:stCxn id="271" idx="0"/>
            </p:cNvCxnSpPr>
            <p:nvPr/>
          </p:nvCxnSpPr>
          <p:spPr bwMode="auto">
            <a:xfrm flipV="1">
              <a:off x="8197047" y="4004792"/>
              <a:ext cx="282446" cy="16163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6" name="Text Box 49"/>
            <p:cNvSpPr txBox="1">
              <a:spLocks noChangeArrowheads="1"/>
            </p:cNvSpPr>
            <p:nvPr/>
          </p:nvSpPr>
          <p:spPr bwMode="auto">
            <a:xfrm>
              <a:off x="6900186" y="1196023"/>
              <a:ext cx="1777182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Surface Roughening</a:t>
              </a:r>
            </a:p>
          </p:txBody>
        </p:sp>
        <p:cxnSp>
          <p:nvCxnSpPr>
            <p:cNvPr id="277" name="Straight Connector 276"/>
            <p:cNvCxnSpPr>
              <a:endCxn id="280" idx="2"/>
            </p:cNvCxnSpPr>
            <p:nvPr/>
          </p:nvCxnSpPr>
          <p:spPr bwMode="auto">
            <a:xfrm>
              <a:off x="7571519" y="1776076"/>
              <a:ext cx="10564" cy="16920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8" name="Straight Connector 277"/>
            <p:cNvCxnSpPr>
              <a:stCxn id="262" idx="2"/>
            </p:cNvCxnSpPr>
            <p:nvPr/>
          </p:nvCxnSpPr>
          <p:spPr bwMode="auto">
            <a:xfrm>
              <a:off x="6276077" y="2983946"/>
              <a:ext cx="54753" cy="451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889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6" name="Rectangle 44"/>
          <p:cNvSpPr>
            <a:spLocks noChangeArrowheads="1"/>
          </p:cNvSpPr>
          <p:nvPr/>
        </p:nvSpPr>
        <p:spPr bwMode="auto">
          <a:xfrm>
            <a:off x="2142514" y="13941"/>
            <a:ext cx="494686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4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Ion Implantation</a:t>
            </a: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4572000" y="1112838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buFontTx/>
              <a:buChar char="•"/>
              <a:defRPr/>
            </a:pPr>
            <a:endParaRPr lang="en-US" sz="1800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4163" indent="-284163">
              <a:buFontTx/>
              <a:buChar char="•"/>
              <a:defRPr/>
            </a:pPr>
            <a:endParaRPr lang="en-US" sz="1800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333291" y="1327596"/>
            <a:ext cx="616178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none" dirty="0">
                <a:solidFill>
                  <a:srgbClr val="430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Environmentally “friendly”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surfaces may offer better wear, lower coefficient of friction, and more corrosion resistance vs. hard chromium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operating costs ($100-1000/m</a:t>
            </a:r>
            <a:r>
              <a:rPr lang="en-US" altLang="en-US" sz="2400" u="none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 subjected to low process temperature (&lt;150°C)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Hazardous gases, liquids, effluents </a:t>
            </a:r>
          </a:p>
          <a:p>
            <a:pPr>
              <a:spcAft>
                <a:spcPts val="1200"/>
              </a:spcAft>
            </a:pPr>
            <a:endParaRPr lang="en-US" sz="8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4600" y="1524001"/>
            <a:ext cx="2574470" cy="3847630"/>
            <a:chOff x="5490032" y="1196023"/>
            <a:chExt cx="3448348" cy="5073527"/>
          </a:xfrm>
        </p:grpSpPr>
        <p:grpSp>
          <p:nvGrpSpPr>
            <p:cNvPr id="9" name="Group 8"/>
            <p:cNvGrpSpPr/>
            <p:nvPr/>
          </p:nvGrpSpPr>
          <p:grpSpPr>
            <a:xfrm>
              <a:off x="5867400" y="2133600"/>
              <a:ext cx="3048218" cy="3294836"/>
              <a:chOff x="5279241" y="1754659"/>
              <a:chExt cx="3048218" cy="3294836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845643" y="1754659"/>
                <a:ext cx="1470454" cy="3286898"/>
              </a:xfrm>
              <a:custGeom>
                <a:avLst/>
                <a:gdLst>
                  <a:gd name="connsiteX0" fmla="*/ 0 w 1470454"/>
                  <a:gd name="connsiteY0" fmla="*/ 61784 h 3286898"/>
                  <a:gd name="connsiteX1" fmla="*/ 24714 w 1470454"/>
                  <a:gd name="connsiteY1" fmla="*/ 1149179 h 3286898"/>
                  <a:gd name="connsiteX2" fmla="*/ 148281 w 1470454"/>
                  <a:gd name="connsiteY2" fmla="*/ 1334530 h 3286898"/>
                  <a:gd name="connsiteX3" fmla="*/ 247135 w 1470454"/>
                  <a:gd name="connsiteY3" fmla="*/ 1421027 h 3286898"/>
                  <a:gd name="connsiteX4" fmla="*/ 271849 w 1470454"/>
                  <a:gd name="connsiteY4" fmla="*/ 1581665 h 3286898"/>
                  <a:gd name="connsiteX5" fmla="*/ 172995 w 1470454"/>
                  <a:gd name="connsiteY5" fmla="*/ 1705233 h 3286898"/>
                  <a:gd name="connsiteX6" fmla="*/ 61784 w 1470454"/>
                  <a:gd name="connsiteY6" fmla="*/ 1804087 h 3286898"/>
                  <a:gd name="connsiteX7" fmla="*/ 12357 w 1470454"/>
                  <a:gd name="connsiteY7" fmla="*/ 1828800 h 3286898"/>
                  <a:gd name="connsiteX8" fmla="*/ 37071 w 1470454"/>
                  <a:gd name="connsiteY8" fmla="*/ 1964725 h 3286898"/>
                  <a:gd name="connsiteX9" fmla="*/ 0 w 1470454"/>
                  <a:gd name="connsiteY9" fmla="*/ 3249827 h 3286898"/>
                  <a:gd name="connsiteX10" fmla="*/ 1470454 w 1470454"/>
                  <a:gd name="connsiteY10" fmla="*/ 3286898 h 3286898"/>
                  <a:gd name="connsiteX11" fmla="*/ 1458098 w 1470454"/>
                  <a:gd name="connsiteY11" fmla="*/ 74141 h 3286898"/>
                  <a:gd name="connsiteX12" fmla="*/ 0 w 1470454"/>
                  <a:gd name="connsiteY12" fmla="*/ 0 h 32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0454" h="3286898">
                    <a:moveTo>
                      <a:pt x="0" y="61784"/>
                    </a:moveTo>
                    <a:lnTo>
                      <a:pt x="24714" y="1149179"/>
                    </a:lnTo>
                    <a:lnTo>
                      <a:pt x="148281" y="1334530"/>
                    </a:lnTo>
                    <a:lnTo>
                      <a:pt x="247135" y="1421027"/>
                    </a:lnTo>
                    <a:lnTo>
                      <a:pt x="271849" y="1581665"/>
                    </a:lnTo>
                    <a:lnTo>
                      <a:pt x="172995" y="1705233"/>
                    </a:lnTo>
                    <a:lnTo>
                      <a:pt x="61784" y="1804087"/>
                    </a:lnTo>
                    <a:lnTo>
                      <a:pt x="12357" y="1828800"/>
                    </a:lnTo>
                    <a:lnTo>
                      <a:pt x="37071" y="1964725"/>
                    </a:lnTo>
                    <a:lnTo>
                      <a:pt x="0" y="3249827"/>
                    </a:lnTo>
                    <a:lnTo>
                      <a:pt x="1470454" y="3286898"/>
                    </a:lnTo>
                    <a:cubicBezTo>
                      <a:pt x="1466335" y="2215979"/>
                      <a:pt x="1462217" y="1145060"/>
                      <a:pt x="1458098" y="74141"/>
                    </a:cubicBez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7064375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286625" y="18129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7508875" y="18192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7724775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937500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8159750" y="18129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838950" y="20415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061200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283450" y="20351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505700" y="20415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7721600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934325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8156575" y="20351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6838950" y="22606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61200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7283450" y="22542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505700" y="22606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721600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7934325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8156575" y="22542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6842125" y="24733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7064375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6625" y="24669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7508875" y="24733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724775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7937500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8159750" y="24669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6838950" y="26955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7061200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7283450" y="26892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7505700" y="26955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7721600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7934325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8156575" y="26892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885205" y="2895007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7070149" y="29019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7283450" y="29083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532687" y="289585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721600" y="29114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7934325" y="29114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8156575" y="29083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5318125" y="2908300"/>
                <a:ext cx="339148" cy="76200"/>
                <a:chOff x="5318125" y="2908300"/>
                <a:chExt cx="339148" cy="76200"/>
              </a:xfrm>
            </p:grpSpPr>
            <p:sp>
              <p:nvSpPr>
                <p:cNvPr id="245" name="Oval 244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46" name="Straight Connector 245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5556250" y="3175000"/>
                <a:ext cx="339148" cy="76200"/>
                <a:chOff x="5318125" y="2908300"/>
                <a:chExt cx="339148" cy="76200"/>
              </a:xfrm>
            </p:grpSpPr>
            <p:sp>
              <p:nvSpPr>
                <p:cNvPr id="241" name="Oval 240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5321300" y="3425825"/>
                <a:ext cx="339148" cy="76200"/>
                <a:chOff x="5318125" y="2908300"/>
                <a:chExt cx="339148" cy="76200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5781675" y="3625850"/>
                <a:ext cx="339148" cy="76200"/>
                <a:chOff x="5318125" y="2908300"/>
                <a:chExt cx="339148" cy="76200"/>
              </a:xfrm>
            </p:grpSpPr>
            <p:sp>
              <p:nvSpPr>
                <p:cNvPr id="233" name="Oval 232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34" name="Straight Connector 233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6242050" y="3825875"/>
                <a:ext cx="339148" cy="76200"/>
                <a:chOff x="5318125" y="2908300"/>
                <a:chExt cx="339148" cy="76200"/>
              </a:xfrm>
            </p:grpSpPr>
            <p:sp>
              <p:nvSpPr>
                <p:cNvPr id="229" name="Oval 228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8" name="Group 67"/>
              <p:cNvGrpSpPr/>
              <p:nvPr/>
            </p:nvGrpSpPr>
            <p:grpSpPr>
              <a:xfrm rot="7959796">
                <a:off x="6545491" y="4024148"/>
                <a:ext cx="339148" cy="76200"/>
                <a:chOff x="5318125" y="2908300"/>
                <a:chExt cx="339148" cy="76200"/>
              </a:xfrm>
            </p:grpSpPr>
            <p:sp>
              <p:nvSpPr>
                <p:cNvPr id="225" name="Oval 224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6442652" y="3382244"/>
                <a:ext cx="339148" cy="76200"/>
                <a:chOff x="5318125" y="2908300"/>
                <a:chExt cx="339148" cy="76200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958229" y="3112342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 bwMode="auto">
              <a:xfrm>
                <a:off x="6732805" y="3115517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6707405" y="3147267"/>
                <a:ext cx="130175" cy="1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6704230" y="3182192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4" name="Oval 73"/>
              <p:cNvSpPr/>
              <p:nvPr/>
            </p:nvSpPr>
            <p:spPr bwMode="auto">
              <a:xfrm>
                <a:off x="7213600" y="3306044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435850" y="3003792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7435850" y="3510955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7873711" y="3510955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579051" y="3930651"/>
                <a:ext cx="339148" cy="76200"/>
                <a:chOff x="5318125" y="2908300"/>
                <a:chExt cx="339148" cy="76200"/>
              </a:xfrm>
            </p:grpSpPr>
            <p:sp>
              <p:nvSpPr>
                <p:cNvPr id="217" name="Oval 216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9" name="Group 78"/>
              <p:cNvGrpSpPr/>
              <p:nvPr/>
            </p:nvGrpSpPr>
            <p:grpSpPr>
              <a:xfrm rot="13777193">
                <a:off x="6170270" y="3488605"/>
                <a:ext cx="339148" cy="76200"/>
                <a:chOff x="5318125" y="2908300"/>
                <a:chExt cx="339148" cy="76200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14" name="Straight Connector 213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0" name="Oval 79"/>
              <p:cNvSpPr/>
              <p:nvPr/>
            </p:nvSpPr>
            <p:spPr bwMode="auto">
              <a:xfrm>
                <a:off x="6838950" y="181157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103774" y="312283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28706" y="3016506"/>
                <a:ext cx="365167" cy="295305"/>
                <a:chOff x="6028706" y="3016506"/>
                <a:chExt cx="365167" cy="295305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09" name="Straight Connector 208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6696033" y="3164158"/>
                <a:ext cx="365167" cy="295305"/>
                <a:chOff x="6028706" y="3016506"/>
                <a:chExt cx="365167" cy="295305"/>
              </a:xfrm>
            </p:grpSpPr>
            <p:sp>
              <p:nvSpPr>
                <p:cNvPr id="203" name="Oval 202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04" name="Straight Connector 203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4" name="Group 83"/>
              <p:cNvGrpSpPr/>
              <p:nvPr/>
            </p:nvGrpSpPr>
            <p:grpSpPr>
              <a:xfrm rot="17334965">
                <a:off x="6563456" y="3470965"/>
                <a:ext cx="365167" cy="295305"/>
                <a:chOff x="6028706" y="3016506"/>
                <a:chExt cx="365167" cy="295305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5" name="Oval 84"/>
              <p:cNvSpPr/>
              <p:nvPr/>
            </p:nvSpPr>
            <p:spPr bwMode="auto">
              <a:xfrm>
                <a:off x="7283450" y="312971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505700" y="3105992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7718496" y="3130023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940746" y="312971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8162996" y="3129399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093303" y="341175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7297331" y="336908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7501359" y="335084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7715392" y="335347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7929425" y="335610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8175059" y="3406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887279" y="361260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067262" y="359179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7277641" y="357120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504660" y="357918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7722924" y="357120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7937500" y="357616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8152076" y="358112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6873440" y="3798682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7070149" y="3785668"/>
                <a:ext cx="1238491" cy="162366"/>
                <a:chOff x="7070149" y="3785668"/>
                <a:chExt cx="1238491" cy="162366"/>
              </a:xfrm>
            </p:grpSpPr>
            <p:sp>
              <p:nvSpPr>
                <p:cNvPr id="192" name="Oval 191"/>
                <p:cNvSpPr/>
                <p:nvPr/>
              </p:nvSpPr>
              <p:spPr bwMode="auto">
                <a:xfrm>
                  <a:off x="7070149" y="3793530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 bwMode="auto">
                <a:xfrm>
                  <a:off x="7280264" y="3791439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 bwMode="auto">
                <a:xfrm>
                  <a:off x="7493975" y="3795634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 bwMode="auto">
                <a:xfrm>
                  <a:off x="7715392" y="3787050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 bwMode="auto">
                <a:xfrm>
                  <a:off x="7936809" y="3791439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7" name="Oval 196"/>
                <p:cNvSpPr/>
                <p:nvPr/>
              </p:nvSpPr>
              <p:spPr bwMode="auto">
                <a:xfrm>
                  <a:off x="8156240" y="378566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6842125" y="400765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84" name="Oval 183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85" name="Group 184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86" name="Oval 185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6835775" y="422990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76" name="Oval 175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7" name="Group 106"/>
              <p:cNvGrpSpPr/>
              <p:nvPr/>
            </p:nvGrpSpPr>
            <p:grpSpPr>
              <a:xfrm>
                <a:off x="6838950" y="4448979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68" name="Oval 167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69" name="Group 168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70" name="Oval 169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2" name="Oval 171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3" name="Oval 172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6842125" y="466805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61" name="Group 160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9" name="Group 108"/>
              <p:cNvGrpSpPr/>
              <p:nvPr/>
            </p:nvGrpSpPr>
            <p:grpSpPr>
              <a:xfrm>
                <a:off x="6845300" y="4887129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52" name="Oval 151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10" name="Group 109"/>
              <p:cNvGrpSpPr/>
              <p:nvPr/>
            </p:nvGrpSpPr>
            <p:grpSpPr>
              <a:xfrm rot="13777193">
                <a:off x="6038508" y="2789072"/>
                <a:ext cx="339148" cy="76200"/>
                <a:chOff x="5318125" y="2908300"/>
                <a:chExt cx="339148" cy="76200"/>
              </a:xfrm>
            </p:grpSpPr>
            <p:sp>
              <p:nvSpPr>
                <p:cNvPr id="148" name="Oval 147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6378318" y="2574317"/>
                <a:ext cx="365167" cy="295305"/>
                <a:chOff x="6028706" y="3016506"/>
                <a:chExt cx="365167" cy="295305"/>
              </a:xfrm>
            </p:grpSpPr>
            <p:sp>
              <p:nvSpPr>
                <p:cNvPr id="143" name="Oval 142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2" name="Group 111"/>
              <p:cNvGrpSpPr/>
              <p:nvPr/>
            </p:nvGrpSpPr>
            <p:grpSpPr>
              <a:xfrm rot="17334965">
                <a:off x="6047615" y="4164799"/>
                <a:ext cx="365167" cy="295305"/>
                <a:chOff x="6028706" y="3016506"/>
                <a:chExt cx="365167" cy="295305"/>
              </a:xfrm>
            </p:grpSpPr>
            <p:sp>
              <p:nvSpPr>
                <p:cNvPr id="138" name="Oval 137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3" name="Group 112"/>
              <p:cNvGrpSpPr/>
              <p:nvPr/>
            </p:nvGrpSpPr>
            <p:grpSpPr>
              <a:xfrm rot="7959796">
                <a:off x="5819044" y="4091920"/>
                <a:ext cx="339148" cy="76200"/>
                <a:chOff x="5318125" y="2908300"/>
                <a:chExt cx="339148" cy="76200"/>
              </a:xfrm>
            </p:grpSpPr>
            <p:sp>
              <p:nvSpPr>
                <p:cNvPr id="134" name="Oval 133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5671018" y="3367628"/>
                <a:ext cx="339148" cy="76200"/>
                <a:chOff x="5318125" y="2908300"/>
                <a:chExt cx="339148" cy="76200"/>
              </a:xfrm>
            </p:grpSpPr>
            <p:sp>
              <p:nvSpPr>
                <p:cNvPr id="130" name="Oval 129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5279241" y="3680522"/>
                <a:ext cx="339148" cy="76200"/>
                <a:chOff x="5318125" y="2908300"/>
                <a:chExt cx="339148" cy="76200"/>
              </a:xfrm>
            </p:grpSpPr>
            <p:sp>
              <p:nvSpPr>
                <p:cNvPr id="126" name="Oval 125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8" name="Straight Connector 127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5578942" y="2732978"/>
                <a:ext cx="339148" cy="76200"/>
                <a:chOff x="5318125" y="2908300"/>
                <a:chExt cx="339148" cy="76200"/>
              </a:xfrm>
            </p:grpSpPr>
            <p:sp>
              <p:nvSpPr>
                <p:cNvPr id="122" name="Oval 121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Straight Connector 123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6385446" y="2910506"/>
                <a:ext cx="339148" cy="76200"/>
                <a:chOff x="5318125" y="2908300"/>
                <a:chExt cx="339148" cy="76200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0" name="Text Box 49"/>
            <p:cNvSpPr txBox="1">
              <a:spLocks noChangeArrowheads="1"/>
            </p:cNvSpPr>
            <p:nvPr/>
          </p:nvSpPr>
          <p:spPr bwMode="auto">
            <a:xfrm>
              <a:off x="5490032" y="2594914"/>
              <a:ext cx="1572091" cy="38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Ion Beam</a:t>
              </a:r>
            </a:p>
          </p:txBody>
        </p:sp>
        <p:sp>
          <p:nvSpPr>
            <p:cNvPr id="11" name="Text Box 49"/>
            <p:cNvSpPr txBox="1">
              <a:spLocks noChangeArrowheads="1"/>
            </p:cNvSpPr>
            <p:nvPr/>
          </p:nvSpPr>
          <p:spPr bwMode="auto">
            <a:xfrm>
              <a:off x="6125854" y="2029697"/>
              <a:ext cx="14064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Reflected Ions</a:t>
              </a: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6019918" y="5135163"/>
              <a:ext cx="14826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Sputtered Atoms</a:t>
              </a:r>
            </a:p>
          </p:txBody>
        </p:sp>
        <p:cxnSp>
          <p:nvCxnSpPr>
            <p:cNvPr id="13" name="Straight Connector 12"/>
            <p:cNvCxnSpPr>
              <a:stCxn id="11" idx="2"/>
              <a:endCxn id="148" idx="5"/>
            </p:cNvCxnSpPr>
            <p:nvPr/>
          </p:nvCxnSpPr>
          <p:spPr bwMode="auto">
            <a:xfrm flipH="1">
              <a:off x="6702460" y="2678083"/>
              <a:ext cx="126628" cy="3928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576246" y="4831174"/>
              <a:ext cx="114198" cy="2723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7455712" y="5621164"/>
              <a:ext cx="14826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Implanted Ions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8047151" y="4018597"/>
              <a:ext cx="30017" cy="16306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/>
            <p:cNvCxnSpPr>
              <a:stCxn id="15" idx="0"/>
            </p:cNvCxnSpPr>
            <p:nvPr/>
          </p:nvCxnSpPr>
          <p:spPr bwMode="auto">
            <a:xfrm flipV="1">
              <a:off x="8197047" y="4004792"/>
              <a:ext cx="282446" cy="16163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6900186" y="1196023"/>
              <a:ext cx="1777182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Surface Roughening</a:t>
              </a:r>
            </a:p>
          </p:txBody>
        </p:sp>
        <p:cxnSp>
          <p:nvCxnSpPr>
            <p:cNvPr id="19" name="Straight Connector 18"/>
            <p:cNvCxnSpPr>
              <a:endCxn id="21" idx="2"/>
            </p:cNvCxnSpPr>
            <p:nvPr/>
          </p:nvCxnSpPr>
          <p:spPr bwMode="auto">
            <a:xfrm>
              <a:off x="7571519" y="1776076"/>
              <a:ext cx="10564" cy="16920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19"/>
            <p:cNvCxnSpPr>
              <a:stCxn id="10" idx="2"/>
            </p:cNvCxnSpPr>
            <p:nvPr/>
          </p:nvCxnSpPr>
          <p:spPr bwMode="auto">
            <a:xfrm>
              <a:off x="6276077" y="2983946"/>
              <a:ext cx="54753" cy="451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438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6" name="Rectangle 44"/>
          <p:cNvSpPr>
            <a:spLocks noChangeArrowheads="1"/>
          </p:cNvSpPr>
          <p:nvPr/>
        </p:nvSpPr>
        <p:spPr bwMode="auto">
          <a:xfrm>
            <a:off x="2142514" y="13941"/>
            <a:ext cx="494686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4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Ion Implantation</a:t>
            </a: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4572000" y="1112838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buFontTx/>
              <a:buChar char="•"/>
              <a:defRPr/>
            </a:pPr>
            <a:endParaRPr lang="en-US" sz="1800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4163" indent="-284163">
              <a:buFontTx/>
              <a:buChar char="•"/>
              <a:defRPr/>
            </a:pPr>
            <a:endParaRPr lang="en-US" sz="1800" b="0" u="non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311687" y="712043"/>
            <a:ext cx="6400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8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u="none" dirty="0">
                <a:solidFill>
                  <a:srgbClr val="430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intensive ($500,000 minimum)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of trial error on dosage and energy level for best results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trained personnel required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structure of the target can be damaged or destroyed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of sight process (to 45°)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service, worn surface may be especially difficult to refurbish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Electrocution hazard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hazard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are subjected to heat during implantation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12768" y="1759169"/>
            <a:ext cx="2186302" cy="3612461"/>
            <a:chOff x="5490032" y="1196023"/>
            <a:chExt cx="3448348" cy="5073527"/>
          </a:xfrm>
        </p:grpSpPr>
        <p:grpSp>
          <p:nvGrpSpPr>
            <p:cNvPr id="9" name="Group 8"/>
            <p:cNvGrpSpPr/>
            <p:nvPr/>
          </p:nvGrpSpPr>
          <p:grpSpPr>
            <a:xfrm>
              <a:off x="5867400" y="2133600"/>
              <a:ext cx="3048218" cy="3294836"/>
              <a:chOff x="5279241" y="1754659"/>
              <a:chExt cx="3048218" cy="3294836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845643" y="1754659"/>
                <a:ext cx="1470454" cy="3286898"/>
              </a:xfrm>
              <a:custGeom>
                <a:avLst/>
                <a:gdLst>
                  <a:gd name="connsiteX0" fmla="*/ 0 w 1470454"/>
                  <a:gd name="connsiteY0" fmla="*/ 61784 h 3286898"/>
                  <a:gd name="connsiteX1" fmla="*/ 24714 w 1470454"/>
                  <a:gd name="connsiteY1" fmla="*/ 1149179 h 3286898"/>
                  <a:gd name="connsiteX2" fmla="*/ 148281 w 1470454"/>
                  <a:gd name="connsiteY2" fmla="*/ 1334530 h 3286898"/>
                  <a:gd name="connsiteX3" fmla="*/ 247135 w 1470454"/>
                  <a:gd name="connsiteY3" fmla="*/ 1421027 h 3286898"/>
                  <a:gd name="connsiteX4" fmla="*/ 271849 w 1470454"/>
                  <a:gd name="connsiteY4" fmla="*/ 1581665 h 3286898"/>
                  <a:gd name="connsiteX5" fmla="*/ 172995 w 1470454"/>
                  <a:gd name="connsiteY5" fmla="*/ 1705233 h 3286898"/>
                  <a:gd name="connsiteX6" fmla="*/ 61784 w 1470454"/>
                  <a:gd name="connsiteY6" fmla="*/ 1804087 h 3286898"/>
                  <a:gd name="connsiteX7" fmla="*/ 12357 w 1470454"/>
                  <a:gd name="connsiteY7" fmla="*/ 1828800 h 3286898"/>
                  <a:gd name="connsiteX8" fmla="*/ 37071 w 1470454"/>
                  <a:gd name="connsiteY8" fmla="*/ 1964725 h 3286898"/>
                  <a:gd name="connsiteX9" fmla="*/ 0 w 1470454"/>
                  <a:gd name="connsiteY9" fmla="*/ 3249827 h 3286898"/>
                  <a:gd name="connsiteX10" fmla="*/ 1470454 w 1470454"/>
                  <a:gd name="connsiteY10" fmla="*/ 3286898 h 3286898"/>
                  <a:gd name="connsiteX11" fmla="*/ 1458098 w 1470454"/>
                  <a:gd name="connsiteY11" fmla="*/ 74141 h 3286898"/>
                  <a:gd name="connsiteX12" fmla="*/ 0 w 1470454"/>
                  <a:gd name="connsiteY12" fmla="*/ 0 h 32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0454" h="3286898">
                    <a:moveTo>
                      <a:pt x="0" y="61784"/>
                    </a:moveTo>
                    <a:lnTo>
                      <a:pt x="24714" y="1149179"/>
                    </a:lnTo>
                    <a:lnTo>
                      <a:pt x="148281" y="1334530"/>
                    </a:lnTo>
                    <a:lnTo>
                      <a:pt x="247135" y="1421027"/>
                    </a:lnTo>
                    <a:lnTo>
                      <a:pt x="271849" y="1581665"/>
                    </a:lnTo>
                    <a:lnTo>
                      <a:pt x="172995" y="1705233"/>
                    </a:lnTo>
                    <a:lnTo>
                      <a:pt x="61784" y="1804087"/>
                    </a:lnTo>
                    <a:lnTo>
                      <a:pt x="12357" y="1828800"/>
                    </a:lnTo>
                    <a:lnTo>
                      <a:pt x="37071" y="1964725"/>
                    </a:lnTo>
                    <a:lnTo>
                      <a:pt x="0" y="3249827"/>
                    </a:lnTo>
                    <a:lnTo>
                      <a:pt x="1470454" y="3286898"/>
                    </a:lnTo>
                    <a:cubicBezTo>
                      <a:pt x="1466335" y="2215979"/>
                      <a:pt x="1462217" y="1145060"/>
                      <a:pt x="1458098" y="74141"/>
                    </a:cubicBez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7064375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286625" y="18129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7508875" y="18192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7724775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937500" y="18161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8159750" y="18129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838950" y="20415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061200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283450" y="20351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505700" y="20415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7721600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934325" y="20383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8156575" y="20351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6838950" y="22606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61200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7283450" y="22542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505700" y="22606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721600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7934325" y="22574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8156575" y="22542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6842125" y="24733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7064375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6625" y="24669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7508875" y="24733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724775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7937500" y="24701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8159750" y="24669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6838950" y="26955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7061200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7283450" y="26892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7505700" y="26955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7721600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7934325" y="2692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8156575" y="268922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885205" y="2895007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7070149" y="290195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7283450" y="29083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532687" y="289585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721600" y="29114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7934325" y="291147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8156575" y="29083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5318125" y="2908300"/>
                <a:ext cx="339148" cy="76200"/>
                <a:chOff x="5318125" y="2908300"/>
                <a:chExt cx="339148" cy="76200"/>
              </a:xfrm>
            </p:grpSpPr>
            <p:sp>
              <p:nvSpPr>
                <p:cNvPr id="245" name="Oval 244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46" name="Straight Connector 245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5556250" y="3175000"/>
                <a:ext cx="339148" cy="76200"/>
                <a:chOff x="5318125" y="2908300"/>
                <a:chExt cx="339148" cy="76200"/>
              </a:xfrm>
            </p:grpSpPr>
            <p:sp>
              <p:nvSpPr>
                <p:cNvPr id="241" name="Oval 240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5321300" y="3425825"/>
                <a:ext cx="339148" cy="76200"/>
                <a:chOff x="5318125" y="2908300"/>
                <a:chExt cx="339148" cy="76200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5781675" y="3625850"/>
                <a:ext cx="339148" cy="76200"/>
                <a:chOff x="5318125" y="2908300"/>
                <a:chExt cx="339148" cy="76200"/>
              </a:xfrm>
            </p:grpSpPr>
            <p:sp>
              <p:nvSpPr>
                <p:cNvPr id="233" name="Oval 232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34" name="Straight Connector 233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6242050" y="3825875"/>
                <a:ext cx="339148" cy="76200"/>
                <a:chOff x="5318125" y="2908300"/>
                <a:chExt cx="339148" cy="76200"/>
              </a:xfrm>
            </p:grpSpPr>
            <p:sp>
              <p:nvSpPr>
                <p:cNvPr id="229" name="Oval 228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8" name="Group 67"/>
              <p:cNvGrpSpPr/>
              <p:nvPr/>
            </p:nvGrpSpPr>
            <p:grpSpPr>
              <a:xfrm rot="7959796">
                <a:off x="6545491" y="4024148"/>
                <a:ext cx="339148" cy="76200"/>
                <a:chOff x="5318125" y="2908300"/>
                <a:chExt cx="339148" cy="76200"/>
              </a:xfrm>
            </p:grpSpPr>
            <p:sp>
              <p:nvSpPr>
                <p:cNvPr id="225" name="Oval 224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6442652" y="3382244"/>
                <a:ext cx="339148" cy="76200"/>
                <a:chOff x="5318125" y="2908300"/>
                <a:chExt cx="339148" cy="76200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958229" y="3112342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 bwMode="auto">
              <a:xfrm>
                <a:off x="6732805" y="3115517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6707405" y="3147267"/>
                <a:ext cx="130175" cy="1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6704230" y="3182192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4" name="Oval 73"/>
              <p:cNvSpPr/>
              <p:nvPr/>
            </p:nvSpPr>
            <p:spPr bwMode="auto">
              <a:xfrm>
                <a:off x="7213600" y="3306044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435850" y="3003792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7435850" y="3510955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7873711" y="3510955"/>
                <a:ext cx="85149" cy="76200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579051" y="3930651"/>
                <a:ext cx="339148" cy="76200"/>
                <a:chOff x="5318125" y="2908300"/>
                <a:chExt cx="339148" cy="76200"/>
              </a:xfrm>
            </p:grpSpPr>
            <p:sp>
              <p:nvSpPr>
                <p:cNvPr id="217" name="Oval 216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9" name="Group 78"/>
              <p:cNvGrpSpPr/>
              <p:nvPr/>
            </p:nvGrpSpPr>
            <p:grpSpPr>
              <a:xfrm rot="13777193">
                <a:off x="6170270" y="3488605"/>
                <a:ext cx="339148" cy="76200"/>
                <a:chOff x="5318125" y="2908300"/>
                <a:chExt cx="339148" cy="76200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14" name="Straight Connector 213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0" name="Oval 79"/>
              <p:cNvSpPr/>
              <p:nvPr/>
            </p:nvSpPr>
            <p:spPr bwMode="auto">
              <a:xfrm>
                <a:off x="6838950" y="181157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103774" y="312283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28706" y="3016506"/>
                <a:ext cx="365167" cy="295305"/>
                <a:chOff x="6028706" y="3016506"/>
                <a:chExt cx="365167" cy="295305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09" name="Straight Connector 208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6696033" y="3164158"/>
                <a:ext cx="365167" cy="295305"/>
                <a:chOff x="6028706" y="3016506"/>
                <a:chExt cx="365167" cy="295305"/>
              </a:xfrm>
            </p:grpSpPr>
            <p:sp>
              <p:nvSpPr>
                <p:cNvPr id="203" name="Oval 202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204" name="Straight Connector 203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4" name="Group 83"/>
              <p:cNvGrpSpPr/>
              <p:nvPr/>
            </p:nvGrpSpPr>
            <p:grpSpPr>
              <a:xfrm rot="17334965">
                <a:off x="6563456" y="3470965"/>
                <a:ext cx="365167" cy="295305"/>
                <a:chOff x="6028706" y="3016506"/>
                <a:chExt cx="365167" cy="295305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5" name="Oval 84"/>
              <p:cNvSpPr/>
              <p:nvPr/>
            </p:nvSpPr>
            <p:spPr bwMode="auto">
              <a:xfrm>
                <a:off x="7283450" y="312971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505700" y="3105992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7718496" y="3130023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940746" y="3129711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8162996" y="3129399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093303" y="341175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7297331" y="336908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7501359" y="335084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7715392" y="335347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7929425" y="335610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8175059" y="3406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887279" y="361260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067262" y="3591798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7277641" y="357120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504660" y="357918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7722924" y="3571204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7937500" y="3576165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8152076" y="3581126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6873440" y="3798682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u="none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7070149" y="3785668"/>
                <a:ext cx="1238491" cy="162366"/>
                <a:chOff x="7070149" y="3785668"/>
                <a:chExt cx="1238491" cy="162366"/>
              </a:xfrm>
            </p:grpSpPr>
            <p:sp>
              <p:nvSpPr>
                <p:cNvPr id="192" name="Oval 191"/>
                <p:cNvSpPr/>
                <p:nvPr/>
              </p:nvSpPr>
              <p:spPr bwMode="auto">
                <a:xfrm>
                  <a:off x="7070149" y="3793530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 bwMode="auto">
                <a:xfrm>
                  <a:off x="7280264" y="3791439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 bwMode="auto">
                <a:xfrm>
                  <a:off x="7493975" y="3795634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 bwMode="auto">
                <a:xfrm>
                  <a:off x="7715392" y="3787050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 bwMode="auto">
                <a:xfrm>
                  <a:off x="7936809" y="3791439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7" name="Oval 196"/>
                <p:cNvSpPr/>
                <p:nvPr/>
              </p:nvSpPr>
              <p:spPr bwMode="auto">
                <a:xfrm>
                  <a:off x="8156240" y="378566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6842125" y="400765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84" name="Oval 183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85" name="Group 184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86" name="Oval 185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6835775" y="422990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76" name="Oval 175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7" name="Group 106"/>
              <p:cNvGrpSpPr/>
              <p:nvPr/>
            </p:nvGrpSpPr>
            <p:grpSpPr>
              <a:xfrm>
                <a:off x="6838950" y="4448979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68" name="Oval 167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69" name="Group 168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70" name="Oval 169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2" name="Oval 171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3" name="Oval 172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6842125" y="4668054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61" name="Group 160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9" name="Group 108"/>
              <p:cNvGrpSpPr/>
              <p:nvPr/>
            </p:nvGrpSpPr>
            <p:grpSpPr>
              <a:xfrm>
                <a:off x="6845300" y="4887129"/>
                <a:ext cx="1462784" cy="162366"/>
                <a:chOff x="6842125" y="4007654"/>
                <a:chExt cx="1462784" cy="162366"/>
              </a:xfrm>
            </p:grpSpPr>
            <p:sp>
              <p:nvSpPr>
                <p:cNvPr id="152" name="Oval 151"/>
                <p:cNvSpPr/>
                <p:nvPr/>
              </p:nvSpPr>
              <p:spPr bwMode="auto">
                <a:xfrm>
                  <a:off x="6842125" y="4008428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7066418" y="4007654"/>
                  <a:ext cx="1238491" cy="162366"/>
                  <a:chOff x="7070149" y="3785668"/>
                  <a:chExt cx="1238491" cy="162366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>
                    <a:off x="7070149" y="379353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 bwMode="auto">
                  <a:xfrm>
                    <a:off x="7280264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>
                    <a:off x="7493975" y="3795634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 bwMode="auto">
                  <a:xfrm>
                    <a:off x="7715392" y="378705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 bwMode="auto">
                  <a:xfrm>
                    <a:off x="7936809" y="3791439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 bwMode="auto">
                  <a:xfrm>
                    <a:off x="8156240" y="3785668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u="none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10" name="Group 109"/>
              <p:cNvGrpSpPr/>
              <p:nvPr/>
            </p:nvGrpSpPr>
            <p:grpSpPr>
              <a:xfrm rot="13777193">
                <a:off x="6038508" y="2789072"/>
                <a:ext cx="339148" cy="76200"/>
                <a:chOff x="5318125" y="2908300"/>
                <a:chExt cx="339148" cy="76200"/>
              </a:xfrm>
            </p:grpSpPr>
            <p:sp>
              <p:nvSpPr>
                <p:cNvPr id="148" name="Oval 147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6378318" y="2574317"/>
                <a:ext cx="365167" cy="295305"/>
                <a:chOff x="6028706" y="3016506"/>
                <a:chExt cx="365167" cy="295305"/>
              </a:xfrm>
            </p:grpSpPr>
            <p:sp>
              <p:nvSpPr>
                <p:cNvPr id="143" name="Oval 142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2" name="Group 111"/>
              <p:cNvGrpSpPr/>
              <p:nvPr/>
            </p:nvGrpSpPr>
            <p:grpSpPr>
              <a:xfrm rot="17334965">
                <a:off x="6047615" y="4164799"/>
                <a:ext cx="365167" cy="295305"/>
                <a:chOff x="6028706" y="3016506"/>
                <a:chExt cx="365167" cy="295305"/>
              </a:xfrm>
            </p:grpSpPr>
            <p:sp>
              <p:nvSpPr>
                <p:cNvPr id="138" name="Oval 137"/>
                <p:cNvSpPr/>
                <p:nvPr/>
              </p:nvSpPr>
              <p:spPr bwMode="auto">
                <a:xfrm>
                  <a:off x="6028706" y="3016506"/>
                  <a:ext cx="152400" cy="152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 bwMode="auto">
                <a:xfrm flipH="1" flipV="1">
                  <a:off x="6069199" y="3166549"/>
                  <a:ext cx="208093" cy="14526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 flipH="1" flipV="1">
                  <a:off x="6155339" y="3095373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 flipH="1" flipV="1">
                  <a:off x="6160712" y="3035784"/>
                  <a:ext cx="233161" cy="133002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 flipH="1" flipV="1">
                  <a:off x="6105483" y="3121144"/>
                  <a:ext cx="121953" cy="73413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3" name="Group 112"/>
              <p:cNvGrpSpPr/>
              <p:nvPr/>
            </p:nvGrpSpPr>
            <p:grpSpPr>
              <a:xfrm rot="7959796">
                <a:off x="5819044" y="4091920"/>
                <a:ext cx="339148" cy="76200"/>
                <a:chOff x="5318125" y="2908300"/>
                <a:chExt cx="339148" cy="76200"/>
              </a:xfrm>
            </p:grpSpPr>
            <p:sp>
              <p:nvSpPr>
                <p:cNvPr id="134" name="Oval 133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5671018" y="3367628"/>
                <a:ext cx="339148" cy="76200"/>
                <a:chOff x="5318125" y="2908300"/>
                <a:chExt cx="339148" cy="76200"/>
              </a:xfrm>
            </p:grpSpPr>
            <p:sp>
              <p:nvSpPr>
                <p:cNvPr id="130" name="Oval 129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5279241" y="3680522"/>
                <a:ext cx="339148" cy="76200"/>
                <a:chOff x="5318125" y="2908300"/>
                <a:chExt cx="339148" cy="76200"/>
              </a:xfrm>
            </p:grpSpPr>
            <p:sp>
              <p:nvSpPr>
                <p:cNvPr id="126" name="Oval 125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8" name="Straight Connector 127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5578942" y="2732978"/>
                <a:ext cx="339148" cy="76200"/>
                <a:chOff x="5318125" y="2908300"/>
                <a:chExt cx="339148" cy="76200"/>
              </a:xfrm>
            </p:grpSpPr>
            <p:sp>
              <p:nvSpPr>
                <p:cNvPr id="122" name="Oval 121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Straight Connector 123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6385446" y="2910506"/>
                <a:ext cx="339148" cy="76200"/>
                <a:chOff x="5318125" y="2908300"/>
                <a:chExt cx="339148" cy="76200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5572124" y="2908300"/>
                  <a:ext cx="85149" cy="76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u="none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5346700" y="2911475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flipV="1">
                  <a:off x="5321300" y="2943225"/>
                  <a:ext cx="130175" cy="1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5318125" y="2978150"/>
                  <a:ext cx="228600" cy="0"/>
                </a:xfrm>
                <a:prstGeom prst="line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0" name="Text Box 49"/>
            <p:cNvSpPr txBox="1">
              <a:spLocks noChangeArrowheads="1"/>
            </p:cNvSpPr>
            <p:nvPr/>
          </p:nvSpPr>
          <p:spPr bwMode="auto">
            <a:xfrm>
              <a:off x="5490032" y="2594914"/>
              <a:ext cx="1572091" cy="38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Ion Beam</a:t>
              </a:r>
            </a:p>
          </p:txBody>
        </p:sp>
        <p:sp>
          <p:nvSpPr>
            <p:cNvPr id="11" name="Text Box 49"/>
            <p:cNvSpPr txBox="1">
              <a:spLocks noChangeArrowheads="1"/>
            </p:cNvSpPr>
            <p:nvPr/>
          </p:nvSpPr>
          <p:spPr bwMode="auto">
            <a:xfrm>
              <a:off x="6125854" y="2029697"/>
              <a:ext cx="14064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Reflected Ions</a:t>
              </a: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6019918" y="5135163"/>
              <a:ext cx="14826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Sputtered Atoms</a:t>
              </a:r>
            </a:p>
          </p:txBody>
        </p:sp>
        <p:cxnSp>
          <p:nvCxnSpPr>
            <p:cNvPr id="13" name="Straight Connector 12"/>
            <p:cNvCxnSpPr>
              <a:stCxn id="11" idx="2"/>
              <a:endCxn id="148" idx="5"/>
            </p:cNvCxnSpPr>
            <p:nvPr/>
          </p:nvCxnSpPr>
          <p:spPr bwMode="auto">
            <a:xfrm flipH="1">
              <a:off x="6702460" y="2678083"/>
              <a:ext cx="126628" cy="3928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6576246" y="4831174"/>
              <a:ext cx="114198" cy="2723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7455712" y="5621164"/>
              <a:ext cx="1482668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Implanted Ions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8047151" y="4018597"/>
              <a:ext cx="30017" cy="16306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/>
            <p:cNvCxnSpPr>
              <a:stCxn id="15" idx="0"/>
            </p:cNvCxnSpPr>
            <p:nvPr/>
          </p:nvCxnSpPr>
          <p:spPr bwMode="auto">
            <a:xfrm flipV="1">
              <a:off x="8197047" y="4004792"/>
              <a:ext cx="282446" cy="16163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6900186" y="1196023"/>
              <a:ext cx="1777182" cy="64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sz="12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Surface Roughening</a:t>
              </a:r>
            </a:p>
          </p:txBody>
        </p:sp>
        <p:cxnSp>
          <p:nvCxnSpPr>
            <p:cNvPr id="19" name="Straight Connector 18"/>
            <p:cNvCxnSpPr>
              <a:endCxn id="21" idx="2"/>
            </p:cNvCxnSpPr>
            <p:nvPr/>
          </p:nvCxnSpPr>
          <p:spPr bwMode="auto">
            <a:xfrm>
              <a:off x="7571519" y="1776076"/>
              <a:ext cx="10564" cy="16920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19"/>
            <p:cNvCxnSpPr>
              <a:stCxn id="10" idx="2"/>
            </p:cNvCxnSpPr>
            <p:nvPr/>
          </p:nvCxnSpPr>
          <p:spPr bwMode="auto">
            <a:xfrm>
              <a:off x="6276077" y="2983946"/>
              <a:ext cx="54753" cy="451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202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0175" y="1107486"/>
            <a:ext cx="9067800" cy="3631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Non-chromium alternative to decorative chromium plating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over bright nickel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 identical to decorative chromium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covering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provide significant wear or corrosion resistance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 minute soak in 3.5 g/L chromic acid at 60-70</a:t>
            </a: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°</a:t>
            </a: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can increase the level of corrosion protection</a:t>
            </a: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are proprietary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Formulations and alloys produced will vary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formulation:</a:t>
            </a:r>
            <a:endParaRPr lang="en-US" sz="20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138"/>
            <a:ext cx="8907355" cy="762424"/>
          </a:xfrm>
          <a:noFill/>
          <a:ln/>
          <a:effectLst/>
        </p:spPr>
        <p:txBody>
          <a:bodyPr/>
          <a:lstStyle/>
          <a:p>
            <a:r>
              <a:rPr lang="en-US" sz="2400" dirty="0"/>
              <a:t>Electroplated Tin-Cobalt for hexavalent/trivalent chromium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1735"/>
            <a:ext cx="7772400" cy="3106626"/>
          </a:xfrm>
          <a:noFill/>
          <a:ln/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400300" algn="l"/>
                <a:tab pos="3257550" algn="l"/>
                <a:tab pos="4629150" algn="l"/>
              </a:tabLst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Composition* (g/L)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24088" algn="l"/>
                <a:tab pos="3257550" algn="l"/>
                <a:tab pos="4629150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Cobalt salt	40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24088" algn="l"/>
                <a:tab pos="3257550" algn="l"/>
                <a:tab pos="4629150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salt	5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24088" algn="l"/>
                <a:tab pos="3257550" algn="l"/>
                <a:tab pos="4629150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 salt	5-10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400300" algn="l"/>
                <a:tab pos="3257550" algn="l"/>
                <a:tab pos="4629150" algn="l"/>
              </a:tabLst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400300" algn="l"/>
                <a:tab pos="3257550" algn="l"/>
                <a:tab pos="4629150" algn="l"/>
              </a:tabLs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400300" algn="l"/>
                <a:tab pos="3257550" algn="l"/>
                <a:tab pos="4629150" algn="l"/>
              </a:tabLst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400300" algn="l"/>
                <a:tab pos="3257550" algn="l"/>
                <a:tab pos="4629150" algn="l"/>
              </a:tabLs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400300" algn="l"/>
                <a:tab pos="3257550" algn="l"/>
                <a:tab pos="4629150" algn="l"/>
              </a:tabLs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08701" y="5741812"/>
            <a:ext cx="259865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22%Sn-78%Co Deposit</a:t>
            </a:r>
          </a:p>
        </p:txBody>
      </p:sp>
      <p:pic>
        <p:nvPicPr>
          <p:cNvPr id="10" name="Picture 8" descr="DSCN4521"/>
          <p:cNvPicPr>
            <a:picLocks noChangeAspect="1" noChangeArrowheads="1"/>
          </p:cNvPicPr>
          <p:nvPr/>
        </p:nvPicPr>
        <p:blipFill rotWithShape="1">
          <a:blip r:embed="rId3" cstate="print"/>
          <a:srcRect l="30827" t="27237" r="31629" b="24389"/>
          <a:stretch/>
        </p:blipFill>
        <p:spPr bwMode="auto">
          <a:xfrm>
            <a:off x="6461101" y="3532012"/>
            <a:ext cx="2286000" cy="220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701" y="6342020"/>
            <a:ext cx="485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*Courtesy of MacDermid-Enthone Inc.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0701" y="6608552"/>
            <a:ext cx="194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by F. Altmayer</a:t>
            </a:r>
            <a:endParaRPr lang="en-US" sz="1400" dirty="0"/>
          </a:p>
        </p:txBody>
      </p:sp>
      <p:sp>
        <p:nvSpPr>
          <p:cNvPr id="12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032580393"/>
      </p:ext>
    </p:extLst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ZERCHRM"/>
          <p:cNvPicPr>
            <a:picLocks noChangeAspect="1" noChangeArrowheads="1"/>
          </p:cNvPicPr>
          <p:nvPr/>
        </p:nvPicPr>
        <p:blipFill rotWithShape="1">
          <a:blip r:embed="rId3" cstate="print"/>
          <a:srcRect l="8108"/>
          <a:stretch/>
        </p:blipFill>
        <p:spPr bwMode="auto">
          <a:xfrm>
            <a:off x="6324600" y="1154898"/>
            <a:ext cx="2590800" cy="2462213"/>
          </a:xfrm>
          <a:prstGeom prst="rect">
            <a:avLst/>
          </a:prstGeom>
          <a:noFill/>
        </p:spPr>
      </p:pic>
      <p:pic>
        <p:nvPicPr>
          <p:cNvPr id="112646" name="Picture 6" descr="ZERCHRM2"/>
          <p:cNvPicPr>
            <a:picLocks noChangeAspect="1" noChangeArrowheads="1"/>
          </p:cNvPicPr>
          <p:nvPr/>
        </p:nvPicPr>
        <p:blipFill rotWithShape="1">
          <a:blip r:embed="rId4" cstate="print"/>
          <a:srcRect b="25806"/>
          <a:stretch/>
        </p:blipFill>
        <p:spPr bwMode="auto">
          <a:xfrm>
            <a:off x="6303510" y="3950678"/>
            <a:ext cx="2632979" cy="1533541"/>
          </a:xfrm>
          <a:prstGeom prst="rect">
            <a:avLst/>
          </a:prstGeom>
          <a:noFill/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851003" y="5583376"/>
            <a:ext cx="3276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wrench is Sn-Co plated?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3818" y="1012861"/>
            <a:ext cx="5820266" cy="43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800" b="1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 b="1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Conditions: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	7.8-8.5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CCD rack	0.3-0.5A/dm</a:t>
            </a:r>
            <a:r>
              <a:rPr lang="en-US" sz="2000" u="none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@6-8V</a:t>
            </a:r>
            <a:endParaRPr lang="en-US" sz="2000" u="none" kern="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CCD barrel	0.1-0.2A/dm</a:t>
            </a:r>
            <a:r>
              <a:rPr lang="en-US" sz="2000" u="none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@12-15V</a:t>
            </a:r>
            <a:endParaRPr lang="en-US" sz="2000" u="none" kern="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	40-50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°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(104-122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°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 Max:	60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°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(140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°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Anodes	304/316 stainless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Agitation	Mechanical (No air)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Filtration	1 micron/carbon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Contaminants: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	dark in LCD @ &gt;50ppm 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Nickel	dark deposits @&gt;300ppm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</a:t>
            </a:r>
            <a:r>
              <a:rPr lang="en-US" sz="2000" u="none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dark deposit @&gt;3,000ppm</a:t>
            </a:r>
            <a:endParaRPr lang="en-US" sz="2000" u="none" kern="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Properties: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Thickness	0.2-1.0µm</a:t>
            </a:r>
          </a:p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2289175" algn="l"/>
                <a:tab pos="4629150" algn="l"/>
              </a:tabLst>
            </a:pP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Hardness	HV</a:t>
            </a:r>
            <a:r>
              <a:rPr lang="en-US" sz="2000" u="none" kern="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20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400- 450</a:t>
            </a: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3144" y="6582053"/>
            <a:ext cx="204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by F. Altmayer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782166" y="4572000"/>
            <a:ext cx="685800" cy="0"/>
          </a:xfrm>
          <a:prstGeom prst="line">
            <a:avLst/>
          </a:prstGeom>
          <a:solidFill>
            <a:schemeClr val="accent1"/>
          </a:solidFill>
          <a:ln w="857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9FBC0C3A-1B04-4BC5-8DA8-8246DCFEF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7138"/>
            <a:ext cx="8907355" cy="762424"/>
          </a:xfrm>
          <a:noFill/>
          <a:ln/>
          <a:effectLst/>
        </p:spPr>
        <p:txBody>
          <a:bodyPr/>
          <a:lstStyle/>
          <a:p>
            <a:r>
              <a:rPr lang="en-US" sz="2400" dirty="0"/>
              <a:t>Electroplated Tin-Cobalt for hexavalent/trivalent chromium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9A222287-D79E-40D2-BE20-960FD909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/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91062039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76473" y="845603"/>
            <a:ext cx="5613839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Powder is heated, at 2500-3100°C, to a plasticized state and is simultaneously propelled at &gt;2600ft/sec. onto a surface 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Coating consists of interlocking and bonded layers of thin lenticular particles, called splats, interspersed with voids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t</a:t>
            </a:r>
            <a:r>
              <a:rPr lang="en-US" alt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 ribbon of “splats” is produced</a:t>
            </a:r>
          </a:p>
          <a:p>
            <a:pPr marL="803275" lvl="1" indent="-346075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Thickness/width changes with each specific HVOF process</a:t>
            </a:r>
          </a:p>
          <a:p>
            <a:pPr marL="803275" lvl="1" indent="-346075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 of ribbons side by side yields a smooth/uniform coating  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8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Commonly sprayed powders: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W-C-Co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W-C-Ni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WC 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Cr-C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Co-Mo-Cr</a:t>
            </a:r>
          </a:p>
          <a:p>
            <a:pPr marL="288925" indent="-288925">
              <a:buFont typeface="Arial" pitchFamily="34" charset="0"/>
              <a:buChar char="•"/>
              <a:defRPr/>
            </a:pPr>
            <a:endParaRPr lang="en-US" sz="2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8925" indent="-288925">
              <a:buFont typeface="Arial" pitchFamily="34" charset="0"/>
              <a:buChar char="•"/>
              <a:defRPr/>
            </a:pPr>
            <a:endParaRPr lang="en-US" sz="2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2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5168" y="4648200"/>
            <a:ext cx="3352800" cy="692150"/>
            <a:chOff x="304800" y="4870450"/>
            <a:chExt cx="4419600" cy="768350"/>
          </a:xfrm>
        </p:grpSpPr>
        <p:sp>
          <p:nvSpPr>
            <p:cNvPr id="11270" name="Rectangle 15"/>
            <p:cNvSpPr>
              <a:spLocks noChangeArrowheads="1"/>
            </p:cNvSpPr>
            <p:nvPr/>
          </p:nvSpPr>
          <p:spPr bwMode="auto">
            <a:xfrm>
              <a:off x="304800" y="5334000"/>
              <a:ext cx="4191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1" name="Oval 16"/>
            <p:cNvSpPr>
              <a:spLocks noChangeArrowheads="1"/>
            </p:cNvSpPr>
            <p:nvPr/>
          </p:nvSpPr>
          <p:spPr bwMode="auto">
            <a:xfrm>
              <a:off x="685800" y="510540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2" name="Oval 17"/>
            <p:cNvSpPr>
              <a:spLocks noChangeArrowheads="1"/>
            </p:cNvSpPr>
            <p:nvPr/>
          </p:nvSpPr>
          <p:spPr bwMode="auto">
            <a:xfrm>
              <a:off x="1219200" y="502920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3" name="Oval 18"/>
            <p:cNvSpPr>
              <a:spLocks noChangeArrowheads="1"/>
            </p:cNvSpPr>
            <p:nvPr/>
          </p:nvSpPr>
          <p:spPr bwMode="auto">
            <a:xfrm>
              <a:off x="1981200" y="502920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4" name="Oval 19"/>
            <p:cNvSpPr>
              <a:spLocks noChangeArrowheads="1"/>
            </p:cNvSpPr>
            <p:nvPr/>
          </p:nvSpPr>
          <p:spPr bwMode="auto">
            <a:xfrm>
              <a:off x="838200" y="518160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5" name="Oval 20"/>
            <p:cNvSpPr>
              <a:spLocks noChangeArrowheads="1"/>
            </p:cNvSpPr>
            <p:nvPr/>
          </p:nvSpPr>
          <p:spPr bwMode="auto">
            <a:xfrm>
              <a:off x="2819400" y="518160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6" name="Oval 21"/>
            <p:cNvSpPr>
              <a:spLocks noChangeArrowheads="1"/>
            </p:cNvSpPr>
            <p:nvPr/>
          </p:nvSpPr>
          <p:spPr bwMode="auto">
            <a:xfrm>
              <a:off x="1905000" y="518160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7" name="Oval 22"/>
            <p:cNvSpPr>
              <a:spLocks noChangeArrowheads="1"/>
            </p:cNvSpPr>
            <p:nvPr/>
          </p:nvSpPr>
          <p:spPr bwMode="auto">
            <a:xfrm>
              <a:off x="2819400" y="502920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8" name="Oval 23"/>
            <p:cNvSpPr>
              <a:spLocks noChangeArrowheads="1"/>
            </p:cNvSpPr>
            <p:nvPr/>
          </p:nvSpPr>
          <p:spPr bwMode="auto">
            <a:xfrm>
              <a:off x="746125" y="4916488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9" name="Oval 24"/>
            <p:cNvSpPr>
              <a:spLocks noChangeArrowheads="1"/>
            </p:cNvSpPr>
            <p:nvPr/>
          </p:nvSpPr>
          <p:spPr bwMode="auto">
            <a:xfrm>
              <a:off x="1592263" y="487045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0" name="Oval 25"/>
            <p:cNvSpPr>
              <a:spLocks noChangeArrowheads="1"/>
            </p:cNvSpPr>
            <p:nvPr/>
          </p:nvSpPr>
          <p:spPr bwMode="auto">
            <a:xfrm>
              <a:off x="2449513" y="4883150"/>
              <a:ext cx="1066800" cy="15240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281" name="Straight Arrow Connector 27"/>
            <p:cNvCxnSpPr>
              <a:cxnSpLocks noChangeShapeType="1"/>
            </p:cNvCxnSpPr>
            <p:nvPr/>
          </p:nvCxnSpPr>
          <p:spPr bwMode="auto">
            <a:xfrm rot="10800000">
              <a:off x="3886200" y="5029200"/>
              <a:ext cx="838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93758" y="6587687"/>
            <a:ext cx="2484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Photo/Illustration by F. Altmayer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DF357-4C67-4369-9DE9-CB194B08F5C6}"/>
              </a:ext>
            </a:extLst>
          </p:cNvPr>
          <p:cNvSpPr/>
          <p:nvPr/>
        </p:nvSpPr>
        <p:spPr>
          <a:xfrm>
            <a:off x="619611" y="128019"/>
            <a:ext cx="8050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Spray vs. Hard Chromium</a:t>
            </a:r>
            <a:endParaRPr lang="en-US" sz="4000" u="none" dirty="0"/>
          </a:p>
        </p:txBody>
      </p:sp>
      <p:pic>
        <p:nvPicPr>
          <p:cNvPr id="19" name="Picture 11" descr="img_2613A">
            <a:extLst>
              <a:ext uri="{FF2B5EF4-FFF2-40B4-BE49-F238E27FC236}">
                <a16:creationId xmlns:a16="http://schemas.microsoft.com/office/drawing/2014/main" id="{BF2F04EA-378E-447E-AC54-58F14EF0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219200"/>
            <a:ext cx="34607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8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00052"/>
            <a:ext cx="5750667" cy="780468"/>
          </a:xfrm>
          <a:noFill/>
          <a:ln/>
          <a:effectLst/>
        </p:spPr>
        <p:txBody>
          <a:bodyPr/>
          <a:lstStyle/>
          <a:p>
            <a:pPr algn="l"/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Copper-Tin-Zinc for Nickel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784" y="2044779"/>
            <a:ext cx="5871742" cy="4876800"/>
          </a:xfrm>
          <a:effectLst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36537" lvl="1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Features:</a:t>
            </a:r>
          </a:p>
          <a:p>
            <a:pPr marL="4635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</a:t>
            </a:r>
          </a:p>
          <a:p>
            <a:pPr marL="4635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Solderable</a:t>
            </a:r>
          </a:p>
          <a:p>
            <a:pPr marL="4635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Hardness &gt; nickel (up to 600HK</a:t>
            </a:r>
            <a:r>
              <a:rPr lang="en-US" sz="20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635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magnetic</a:t>
            </a:r>
          </a:p>
          <a:p>
            <a:pPr marL="4635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diffusion barrier between gold and copper</a:t>
            </a:r>
          </a:p>
          <a:p>
            <a:pPr marL="4635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abrasion resistant than nickel</a:t>
            </a:r>
          </a:p>
          <a:p>
            <a:pPr marL="4635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the conductivity of copper</a:t>
            </a:r>
          </a:p>
          <a:p>
            <a:pPr marL="628650" lvl="1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8356" name="Picture 4" descr="NI-BEC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15526" y="2779934"/>
            <a:ext cx="2874042" cy="2314776"/>
          </a:xfrm>
          <a:noFill/>
          <a:ln/>
          <a:effectLst/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5934817" y="5094710"/>
            <a:ext cx="295202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loaded washers for electronic terminals, bright alloy plated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6433595"/>
            <a:ext cx="3581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by F. Altmayer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9937" y="1190622"/>
            <a:ext cx="9144000" cy="60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800" b="1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 b="1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000" b="1">
                <a:solidFill>
                  <a:srgbClr val="FFFFFF"/>
                </a:solidFill>
                <a:latin typeface="+mn-lt"/>
              </a:defRPr>
            </a:lvl9pPr>
          </a:lstStyle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White Bronze, Bright Alloy, </a:t>
            </a:r>
            <a:r>
              <a:rPr lang="en-US" sz="240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Albaloy</a:t>
            </a: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, </a:t>
            </a:r>
            <a:r>
              <a:rPr lang="en-US" sz="2400" u="none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Miralloy</a:t>
            </a: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</a:t>
            </a:r>
            <a:r>
              <a:rPr lang="en-US" sz="2400" u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u="none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Optaloy</a:t>
            </a: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</a:t>
            </a:r>
            <a:r>
              <a:rPr lang="en-US" sz="2400" u="none" dirty="0"/>
              <a:t> 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400" u="none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(55-60%)-Sn (25-28%)-Zn (14-18)</a:t>
            </a:r>
            <a:endParaRPr lang="en-US" sz="2000" u="none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123469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19400"/>
            <a:ext cx="4267200" cy="4876800"/>
          </a:xfrm>
          <a:effectLst/>
        </p:spPr>
        <p:txBody>
          <a:bodyPr/>
          <a:lstStyle/>
          <a:p>
            <a:pPr>
              <a:buClr>
                <a:srgbClr val="000000"/>
              </a:buClr>
              <a:buFontTx/>
              <a:buNone/>
              <a:tabLst>
                <a:tab pos="2860675" algn="l"/>
              </a:tabLst>
            </a:pPr>
            <a:r>
              <a:rPr lang="en-US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(g/L):</a:t>
            </a:r>
          </a:p>
          <a:p>
            <a:pPr>
              <a:lnSpc>
                <a:spcPct val="40000"/>
              </a:lnSpc>
              <a:buClr>
                <a:srgbClr val="000000"/>
              </a:buClr>
              <a:buFontTx/>
              <a:buNone/>
              <a:tabLst>
                <a:tab pos="2860675" algn="l"/>
              </a:tabLst>
            </a:pPr>
            <a:endParaRPr lang="en-US" sz="24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Cyanide	3.25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Zinc cyanide	2.0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stannate	1.65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NaCN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22.5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0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30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NaOH	4.5</a:t>
            </a:r>
          </a:p>
          <a:p>
            <a:pPr>
              <a:spcBef>
                <a:spcPct val="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Brightener	As req.</a:t>
            </a: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724400" y="28194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tabLst>
                <a:tab pos="2860675" algn="l"/>
              </a:tabLst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Conditions: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  <a:buClr>
                <a:srgbClr val="000000"/>
              </a:buClr>
              <a:tabLst>
                <a:tab pos="2860675" algn="l"/>
              </a:tabLst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12.6-13.0</a:t>
            </a: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NaCN</a:t>
            </a:r>
            <a:r>
              <a:rPr lang="en-US" sz="2000" u="none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(g/L)	2.5-3.0</a:t>
            </a: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Volts (barrel)	5-6</a:t>
            </a: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Volts (rack)	3.5-4.5</a:t>
            </a: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CCD (rack)	15-20</a:t>
            </a: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Temp. (rack)	60-65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°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Temp. (barrel)	65-70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°</a:t>
            </a: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342900" indent="-342900">
              <a:buClr>
                <a:srgbClr val="000000"/>
              </a:buClr>
              <a:buFontTx/>
              <a:buChar char="•"/>
              <a:tabLst>
                <a:tab pos="2860675" algn="l"/>
              </a:tabLst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Anodes	55/30/15    	Alloy with 	75% of 	area Steel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381000" y="1065074"/>
            <a:ext cx="87630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Plating solution contains cyanide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chemistry &amp; alloy composition are very difficult to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operating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 carbonate removal is required</a:t>
            </a:r>
          </a:p>
          <a:p>
            <a:pPr lvl="1"/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00052"/>
            <a:ext cx="5750667" cy="780468"/>
          </a:xfrm>
          <a:noFill/>
          <a:ln/>
          <a:effectLst/>
        </p:spPr>
        <p:txBody>
          <a:bodyPr/>
          <a:lstStyle/>
          <a:p>
            <a:pPr algn="l"/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Copper-Tin-Zinc for Nickel</a:t>
            </a:r>
          </a:p>
        </p:txBody>
      </p:sp>
      <p:sp>
        <p:nvSpPr>
          <p:cNvPr id="8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2FD16-9994-4F19-AE4E-CF8511159096}"/>
              </a:ext>
            </a:extLst>
          </p:cNvPr>
          <p:cNvSpPr txBox="1"/>
          <p:nvPr/>
        </p:nvSpPr>
        <p:spPr>
          <a:xfrm>
            <a:off x="304800" y="6110617"/>
            <a:ext cx="6240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pyrophosphate based process (US 9263609 B2) and MSA based solutions are also available </a:t>
            </a:r>
          </a:p>
        </p:txBody>
      </p:sp>
    </p:spTree>
    <p:extLst>
      <p:ext uri="{BB962C8B-B14F-4D97-AF65-F5344CB8AC3E}">
        <p14:creationId xmlns:p14="http://schemas.microsoft.com/office/powerpoint/2010/main" val="274364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aluminescent2"/>
          <p:cNvPicPr>
            <a:picLocks noChangeAspect="1" noChangeArrowheads="1"/>
          </p:cNvPicPr>
          <p:nvPr/>
        </p:nvPicPr>
        <p:blipFill>
          <a:blip r:embed="rId3" cstate="print"/>
          <a:srcRect l="10456" t="18518" r="25095" b="19518"/>
          <a:stretch>
            <a:fillRect/>
          </a:stretch>
        </p:blipFill>
        <p:spPr bwMode="auto">
          <a:xfrm>
            <a:off x="6019800" y="1639996"/>
            <a:ext cx="2588504" cy="186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0" y="3180816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Coating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54864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Top: </a:t>
            </a:r>
            <a:r>
              <a:rPr lang="en-US" sz="1400" u="none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Aluminsecent</a:t>
            </a:r>
            <a:r>
              <a:rPr lang="en-US" sz="1400" u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® (Luster-on), photo by F. Altmayer </a:t>
            </a:r>
          </a:p>
          <a:p>
            <a:r>
              <a:rPr lang="en-US" sz="1400" u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Bottom: </a:t>
            </a:r>
            <a:r>
              <a:rPr lang="en-US" sz="1400" u="none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Interlox</a:t>
            </a:r>
            <a:r>
              <a:rPr lang="en-US" sz="1400" u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® (Atotech), photo courtesy of Atotech USA</a:t>
            </a:r>
          </a:p>
          <a:p>
            <a:r>
              <a:rPr lang="en-US" sz="1400" u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Not Shown: MacDermid-Enthone </a:t>
            </a:r>
            <a:r>
              <a:rPr lang="en-US" sz="1400" u="none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Iridite</a:t>
            </a:r>
            <a:r>
              <a:rPr lang="en-US" sz="1400" u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® 400</a:t>
            </a:r>
          </a:p>
        </p:txBody>
      </p:sp>
      <p:pic>
        <p:nvPicPr>
          <p:cNvPr id="9" name="Picture 8" descr="interlox-atotec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666577"/>
            <a:ext cx="2352554" cy="181982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83970" y="732732"/>
            <a:ext cx="5750667" cy="780468"/>
          </a:xfrm>
          <a:prstGeom prst="rect">
            <a:avLst/>
          </a:prstGeom>
          <a:noFill/>
          <a:ln/>
          <a:effectLst/>
        </p:spPr>
        <p:txBody>
          <a:bodyPr/>
          <a:lstStyle>
            <a:lvl1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/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en-US" sz="2400" u="none" kern="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Chem Film for Cr</a:t>
            </a:r>
            <a:r>
              <a:rPr lang="en-US" sz="2400" u="none" kern="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</a:t>
            </a:r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Chem Film</a:t>
            </a:r>
          </a:p>
        </p:txBody>
      </p:sp>
      <p:sp>
        <p:nvSpPr>
          <p:cNvPr id="11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5181600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Developed by US Navy </a:t>
            </a:r>
          </a:p>
          <a:p>
            <a:pPr marL="342900" indent="-342900">
              <a:buFontTx/>
              <a:buChar char="•"/>
            </a:pPr>
            <a:endParaRPr lang="en-US" sz="2400" u="none" dirty="0">
              <a:solidFill>
                <a:srgbClr val="0500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4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Mixture of Cr</a:t>
            </a:r>
            <a:r>
              <a:rPr lang="en-US" sz="2400" u="none" baseline="30000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+3</a:t>
            </a:r>
            <a:r>
              <a:rPr lang="en-US" sz="24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salts and metallic fluorides</a:t>
            </a:r>
          </a:p>
          <a:p>
            <a:pPr marL="342900" indent="-342900">
              <a:buFontTx/>
              <a:buChar char="•"/>
            </a:pPr>
            <a:endParaRPr lang="en-US" sz="2400" u="none" dirty="0">
              <a:solidFill>
                <a:srgbClr val="0500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4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Solution operates in a steady-state condition   </a:t>
            </a:r>
          </a:p>
          <a:p>
            <a:pPr marL="342900" indent="-342900">
              <a:buFontTx/>
              <a:buChar char="•"/>
            </a:pPr>
            <a:endParaRPr lang="en-US" sz="2400" u="none" dirty="0">
              <a:solidFill>
                <a:srgbClr val="0500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4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Coating weights of 20-25 mg/ft</a:t>
            </a:r>
            <a:r>
              <a:rPr lang="en-US" sz="2400" u="none" baseline="30000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endParaRPr lang="en-US" sz="2400" u="none" dirty="0">
              <a:solidFill>
                <a:srgbClr val="0500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Tx/>
              <a:buChar char="•"/>
            </a:pPr>
            <a:endParaRPr lang="en-US" sz="2400" u="none" dirty="0">
              <a:solidFill>
                <a:srgbClr val="0500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4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7-15 g/L, pH 3.5 – 4.0, 18-50°C, 3-5 minutes</a:t>
            </a:r>
          </a:p>
          <a:p>
            <a:pPr marL="342900" indent="-342900">
              <a:buFontTx/>
              <a:buChar char="•"/>
            </a:pPr>
            <a:endParaRPr lang="en-US" sz="2400" u="none" dirty="0">
              <a:solidFill>
                <a:srgbClr val="0500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400" u="none" dirty="0">
                <a:solidFill>
                  <a:srgbClr val="05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Stand-alone or paint base </a:t>
            </a:r>
          </a:p>
        </p:txBody>
      </p:sp>
      <p:cxnSp>
        <p:nvCxnSpPr>
          <p:cNvPr id="3" name="Straight Connector 2"/>
          <p:cNvCxnSpPr>
            <a:endCxn id="15367" idx="0"/>
          </p:cNvCxnSpPr>
          <p:nvPr/>
        </p:nvCxnSpPr>
        <p:spPr bwMode="auto">
          <a:xfrm>
            <a:off x="6858000" y="2819400"/>
            <a:ext cx="76200" cy="3614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704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8600" y="3409909"/>
            <a:ext cx="8915400" cy="3500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349250" algn="l"/>
              </a:tabLst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Drawbacks: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deposits from some solutions may have a yellow cast, especially  at low current densities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amenable to high speed (reel-reel) plating due to low current densities employed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solutions require copper strike over nickel based alloys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Incorporation of organics may produce blow-holes during soldering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stressed and prone to rapidly tarnish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chemical make-up makes control of some solutions difficult</a:t>
            </a:r>
          </a:p>
          <a:p>
            <a:pPr>
              <a:spcAft>
                <a:spcPts val="300"/>
              </a:spcAft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20486" name="Picture 13" descr="ncn-silver2"/>
          <p:cNvPicPr>
            <a:picLocks noChangeAspect="1" noChangeArrowheads="1"/>
          </p:cNvPicPr>
          <p:nvPr/>
        </p:nvPicPr>
        <p:blipFill>
          <a:blip r:embed="rId3" cstate="print"/>
          <a:srcRect l="9772" r="4886"/>
          <a:stretch>
            <a:fillRect/>
          </a:stretch>
        </p:blipFill>
        <p:spPr bwMode="auto">
          <a:xfrm>
            <a:off x="5029200" y="1135564"/>
            <a:ext cx="3775262" cy="24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024914"/>
            <a:ext cx="54102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349250" algn="l"/>
              </a:tabLst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Harder (120-130HK</a:t>
            </a:r>
            <a:r>
              <a:rPr lang="en-US" sz="20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more wear resistant vs. cyanide deposits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Avoidance of cyanide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963221"/>
            <a:ext cx="54102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tabLst>
                <a:tab pos="349250" algn="l"/>
              </a:tabLst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Commercialized Types: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Alkaline </a:t>
            </a:r>
            <a:r>
              <a:rPr lang="en-US" sz="2000" u="none" dirty="0" err="1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succinimide</a:t>
            </a:r>
            <a:endParaRPr lang="en-US" sz="2000" u="none" dirty="0">
              <a:solidFill>
                <a:srgbClr val="3C0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9250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Alkaline methane sulfonic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572987"/>
            <a:ext cx="8382000" cy="780468"/>
          </a:xfrm>
          <a:prstGeom prst="rect">
            <a:avLst/>
          </a:prstGeom>
          <a:noFill/>
          <a:ln/>
          <a:effectLst/>
        </p:spPr>
        <p:txBody>
          <a:bodyPr/>
          <a:lstStyle>
            <a:lvl1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/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non-cyanide silver for alkaline cyanide silver</a:t>
            </a:r>
          </a:p>
        </p:txBody>
      </p:sp>
      <p:sp>
        <p:nvSpPr>
          <p:cNvPr id="11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395465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331381" y="1255766"/>
            <a:ext cx="8534400" cy="5558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4624388" algn="l"/>
                <a:tab pos="6005513" algn="l"/>
              </a:tabLst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Make-up</a:t>
            </a:r>
            <a:r>
              <a:rPr 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Ions </a:t>
            </a:r>
          </a:p>
          <a:p>
            <a:pPr marL="225425" indent="-225425"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(complexed with 5,5-dimethylhydantoin, C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	25 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Sulfamic acid (NH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H) 					52 g/L	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 hydroxide (KOH)				60 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2,2’-dipyridyl (C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				0.8 g/L</a:t>
            </a:r>
          </a:p>
          <a:p>
            <a:pPr marL="457200" indent="-234950"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endParaRPr lang="en-US" sz="2000" u="none" dirty="0">
              <a:solidFill>
                <a:srgbClr val="3C0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Conditions: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		7.5-9.0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Temperature, °C			10-38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Density			0.2-2.0 A/dm</a:t>
            </a:r>
            <a:r>
              <a:rPr lang="en-US" sz="1800" u="none" baseline="30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Anodes			Pure Silver or inert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Anode/cathode ratio			1:1 to 5:1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Anode current efficiency			70-90%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Cathode current efficiency			85-98% 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1" y="6512645"/>
            <a:ext cx="4493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Pat. 10,785,297, 2004 *granted to Technic Inc.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572987"/>
            <a:ext cx="8382000" cy="780468"/>
          </a:xfrm>
          <a:prstGeom prst="rect">
            <a:avLst/>
          </a:prstGeom>
          <a:noFill/>
          <a:ln/>
          <a:effectLst/>
        </p:spPr>
        <p:txBody>
          <a:bodyPr/>
          <a:lstStyle>
            <a:lvl1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/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non-cyanide silver for alkaline cyanide silver</a:t>
            </a:r>
          </a:p>
        </p:txBody>
      </p:sp>
      <p:sp>
        <p:nvSpPr>
          <p:cNvPr id="9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743158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52400" y="1227544"/>
            <a:ext cx="7848600" cy="58908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4624388" algn="l"/>
              </a:tabLst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Make-up</a:t>
            </a:r>
            <a:r>
              <a:rPr 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Ions (as AgSO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		10 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Methane sulfonic acid (CH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H) 	</a:t>
            </a:r>
          </a:p>
          <a:p>
            <a:pPr marL="509588" lvl="1" indent="-285750">
              <a:lnSpc>
                <a:spcPct val="120000"/>
              </a:lnSpc>
              <a:buFont typeface="Symbol" panose="05050102010706020507" pitchFamily="18" charset="2"/>
              <a:buChar char="-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Neutralized with KOH			10-15g/L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Cysteine (HO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CCH(NH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)CH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SH)		5 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Borax (Na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·10H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			20 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2-nitrophthalic acid (O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H)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2 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Nicotinic acid amide (aka Vitamin B</a:t>
            </a:r>
            <a:r>
              <a:rPr lang="en-US" sz="1800" u="none" baseline="-25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25 g/L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 err="1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Tegotain</a:t>
            </a: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485 surfactant			3 mL/L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Brightener (1% solution, sulfone derivative)	0.1 mL/L</a:t>
            </a:r>
          </a:p>
          <a:p>
            <a:pPr marL="457200" indent="-234950"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endParaRPr lang="en-US" sz="800" u="none" dirty="0">
              <a:solidFill>
                <a:srgbClr val="3C0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Conditions: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		9.5-10.5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Temperature, C			25-30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Density			0.3-1.0 A/dm</a:t>
            </a:r>
            <a:r>
              <a:rPr lang="en-US" sz="1800" u="none" baseline="30000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  <a:tab pos="5146675" algn="l"/>
              </a:tabLst>
            </a:pPr>
            <a:r>
              <a:rPr lang="en-US" sz="18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Anodes			Pure Silver </a:t>
            </a:r>
          </a:p>
          <a:p>
            <a:pPr>
              <a:lnSpc>
                <a:spcPct val="120000"/>
              </a:lnSpc>
              <a:tabLst>
                <a:tab pos="3206750" algn="l"/>
                <a:tab pos="3776663" algn="l"/>
              </a:tabLst>
            </a:pPr>
            <a:r>
              <a:rPr lang="en-US" sz="20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3FFFE"/>
              </a:clrFrom>
              <a:clrTo>
                <a:srgbClr val="33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7293">
            <a:off x="6527857" y="1804075"/>
            <a:ext cx="2728626" cy="2531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1570" y="44958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exhibits excellent color/brightness. Adhesion over brass and bright nickel is excellent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0" y="6533522"/>
            <a:ext cx="6526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US Pat. 6620304B1 granted to EAB-</a:t>
            </a:r>
            <a:r>
              <a:rPr lang="en-US" sz="1400" u="none" dirty="0" err="1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Oberflachentechnologie</a:t>
            </a:r>
            <a:r>
              <a:rPr lang="en-US" sz="1400" u="none" dirty="0">
                <a:solidFill>
                  <a:srgbClr val="3C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GmbH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572987"/>
            <a:ext cx="8382000" cy="780468"/>
          </a:xfrm>
          <a:prstGeom prst="rect">
            <a:avLst/>
          </a:prstGeom>
          <a:noFill/>
          <a:ln/>
          <a:effectLst/>
        </p:spPr>
        <p:txBody>
          <a:bodyPr/>
          <a:lstStyle>
            <a:lvl1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/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non-cyanide silver for alkaline cyanide silver</a:t>
            </a:r>
          </a:p>
        </p:txBody>
      </p:sp>
      <p:sp>
        <p:nvSpPr>
          <p:cNvPr id="11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47799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750" y="5238750"/>
            <a:ext cx="8610600" cy="190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084263" lvl="1" indent="-506413">
              <a:lnSpc>
                <a:spcPct val="110000"/>
              </a:lnSpc>
            </a:pPr>
            <a:endParaRPr lang="en-US" sz="2400" u="none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4150" y="2259349"/>
            <a:ext cx="6015038" cy="491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Symbol" pitchFamily="18" charset="2"/>
              <a:buNone/>
            </a:pPr>
            <a:r>
              <a:rPr lang="en-US" sz="28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replaces more dangerous and environmentally more harmful acids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iron is removed from the stainless steel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fumes/mists generated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measurable dimensional change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Symbol" pitchFamily="18" charset="2"/>
              <a:buNone/>
            </a:pPr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oxide film is produced by the process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en-US" sz="16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 is slowly produced by exposure to air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users have reported trouble meeting corrosion resistance requirements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Citric acid poses wastewater treatment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/>
          <a:stretch/>
        </p:blipFill>
        <p:spPr>
          <a:xfrm>
            <a:off x="6324600" y="2159793"/>
            <a:ext cx="2647950" cy="2157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2473" y="4435269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manufactured” stainless steel tank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676487"/>
            <a:ext cx="8537473" cy="780468"/>
          </a:xfrm>
          <a:prstGeom prst="rect">
            <a:avLst/>
          </a:prstGeom>
          <a:noFill/>
          <a:ln/>
          <a:effectLst/>
        </p:spPr>
        <p:txBody>
          <a:bodyPr/>
          <a:lstStyle>
            <a:lvl1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/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Citric Acid Passivation of SS for Nitric/Chromic Acids</a:t>
            </a:r>
          </a:p>
        </p:txBody>
      </p:sp>
      <p:sp>
        <p:nvSpPr>
          <p:cNvPr id="9" name="Rectangle 58"/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84150" y="1032621"/>
            <a:ext cx="8569728" cy="1311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Symbol" pitchFamily="18" charset="2"/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Symbol" pitchFamily="18" charset="2"/>
              <a:buNone/>
            </a:pPr>
            <a:r>
              <a:rPr lang="en-US" sz="28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Symbol" pitchFamily="18" charset="2"/>
              <a:buNone/>
            </a:pPr>
            <a:r>
              <a:rPr lang="en-US" sz="2000" u="none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Citric acid solution is used to remove free iron from thoroughly cleaned stainless steel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Symbol" pitchFamily="18" charset="2"/>
              <a:buNone/>
            </a:pPr>
            <a:endParaRPr lang="en-US" sz="2000" u="none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039892"/>
      </p:ext>
    </p:extLst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750" y="5238750"/>
            <a:ext cx="8610600" cy="190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084263" lvl="1" indent="-506413">
              <a:lnSpc>
                <a:spcPct val="110000"/>
              </a:lnSpc>
            </a:pPr>
            <a:endParaRPr lang="en-US" sz="2400" u="none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750" y="50292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Important to 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Temperature (within +/-2°F of optimum)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Immersion time (within +/- 10% of optimum)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Chemical composition (within +/-10% of optimum)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pH of the final rinse (6-8, preferably 6.5-7.5)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1111" r="55834" b="46667"/>
          <a:stretch/>
        </p:blipFill>
        <p:spPr>
          <a:xfrm>
            <a:off x="2402270" y="1988217"/>
            <a:ext cx="4377559" cy="25908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0923" y="1287593"/>
            <a:ext cx="2774950" cy="780468"/>
          </a:xfrm>
          <a:prstGeom prst="rect">
            <a:avLst/>
          </a:prstGeom>
          <a:noFill/>
          <a:ln/>
          <a:effectLst/>
        </p:spPr>
        <p:txBody>
          <a:bodyPr/>
          <a:lstStyle>
            <a:lvl1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32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C705241-55D8-4BB6-A405-42CD3679028F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51970"/>
            <a:ext cx="8537473" cy="780468"/>
          </a:xfrm>
          <a:prstGeom prst="rect">
            <a:avLst/>
          </a:prstGeom>
          <a:noFill/>
          <a:ln/>
          <a:effectLst/>
        </p:spPr>
        <p:txBody>
          <a:bodyPr/>
          <a:lstStyle>
            <a:lvl1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defTabSz="91122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/>
            <a:r>
              <a:rPr lang="en-US" sz="2400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Citric Acid Passivation of SS for Nitric/Chromic Acids</a:t>
            </a:r>
          </a:p>
        </p:txBody>
      </p:sp>
      <p:sp>
        <p:nvSpPr>
          <p:cNvPr id="11" name="Rectangle 58">
            <a:extLst>
              <a:ext uri="{FF2B5EF4-FFF2-40B4-BE49-F238E27FC236}">
                <a16:creationId xmlns:a16="http://schemas.microsoft.com/office/drawing/2014/main" id="{C287C38C-1497-4098-B609-21B7BDC6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9497"/>
            <a:ext cx="8959850" cy="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90" tIns="48895" rIns="97790" bIns="48895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lnSpc>
                <a:spcPct val="111000"/>
              </a:lnSpc>
              <a:defRPr/>
            </a:pPr>
            <a:r>
              <a:rPr lang="en-US" u="none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1241609499"/>
      </p:ext>
    </p:extLst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/>
              <a:t>The End, Break Time!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238" y="0"/>
            <a:ext cx="8763000" cy="911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Spray vs. Hard Chromium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725988" cy="4089400"/>
          </a:xfrm>
        </p:spPr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Coating Features: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Wear Resistance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Corrosion Resistance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Adhesion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Porosity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Density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Fatigue Impact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Hydrogen Effects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Polished To Mirror Finish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Coating (minutes vs. hours)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Simpler Masking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091878"/>
            <a:ext cx="4114800" cy="48782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Considerations: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Development of deposition parameters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Appropriate powder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 preparation method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Finishing/sealing requirements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Difficulty in stripping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capital investment</a:t>
            </a:r>
          </a:p>
          <a:p>
            <a:pPr>
              <a:spcAft>
                <a:spcPts val="600"/>
              </a:spcAft>
              <a:defRPr/>
            </a:pPr>
            <a:endParaRPr 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8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4581646" y="941408"/>
            <a:ext cx="4284663" cy="3140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Surface Preparation: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Degrease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Blast Finish</a:t>
            </a:r>
          </a:p>
          <a:p>
            <a:pPr marL="746125" lvl="1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Alumina</a:t>
            </a:r>
          </a:p>
          <a:p>
            <a:pPr marL="746125" lvl="1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Silicon carbide</a:t>
            </a:r>
          </a:p>
          <a:p>
            <a:pPr>
              <a:spcAft>
                <a:spcPts val="1200"/>
              </a:spcAft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endParaRPr lang="en-US" sz="16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4284663" cy="550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Additional Limitations: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High Equipment Cost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Requires blasting of parts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Intense UV light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Dust &amp; Fumes</a:t>
            </a:r>
          </a:p>
          <a:p>
            <a:pPr marL="746125" lvl="1" indent="-288925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Baghouse Required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Constant Distance Requirement</a:t>
            </a:r>
          </a:p>
          <a:p>
            <a:pPr marL="746125" lvl="1" indent="-288925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Robotics Required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Limited to parts with simple geometries</a:t>
            </a:r>
          </a:p>
          <a:p>
            <a:pPr marL="288925" indent="-288925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endParaRPr lang="en-US" sz="16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Aft>
                <a:spcPts val="1200"/>
              </a:spcAft>
              <a:tabLst>
                <a:tab pos="1368425" algn="l"/>
                <a:tab pos="1833563" algn="l"/>
                <a:tab pos="3654425" algn="l"/>
                <a:tab pos="6005513" algn="l"/>
              </a:tabLst>
              <a:defRPr/>
            </a:pPr>
            <a:endParaRPr lang="en-US" sz="16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9462" name="Picture 36" descr="E:\Alternates\HVOF3.P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46" y="3957550"/>
            <a:ext cx="3962411" cy="24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DA4BF6-2E11-42F7-A172-3F489858CF9F}"/>
              </a:ext>
            </a:extLst>
          </p:cNvPr>
          <p:cNvSpPr/>
          <p:nvPr/>
        </p:nvSpPr>
        <p:spPr>
          <a:xfrm>
            <a:off x="619611" y="128019"/>
            <a:ext cx="8050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Spray vs. Hard Chromium</a:t>
            </a:r>
            <a:endParaRPr lang="en-US" sz="4000" u="none" dirty="0"/>
          </a:p>
        </p:txBody>
      </p:sp>
    </p:spTree>
    <p:extLst>
      <p:ext uri="{BB962C8B-B14F-4D97-AF65-F5344CB8AC3E}">
        <p14:creationId xmlns:p14="http://schemas.microsoft.com/office/powerpoint/2010/main" val="81305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1684"/>
            <a:ext cx="7772400" cy="927784"/>
          </a:xfrm>
          <a:noFill/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vs. Hard Chromium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304800" y="838200"/>
            <a:ext cx="777240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strength of chrome plate = ~ 9,000 psi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 strength of HVOF coatings = &gt;&gt;10,000 psi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coatings (WC-Co) = 4-5 X Better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Corrosion Protection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Chrome plate 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salt spray resistance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crevice corrosion resistance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Coatings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salt spray resistance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crevice corrosion resistance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Properties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Chrome plate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tensile stressed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prone to cracking/fatigue failure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compressive stressed</a:t>
            </a:r>
          </a:p>
          <a:p>
            <a:pPr marL="285750" indent="-285750">
              <a:spcBef>
                <a:spcPct val="0"/>
              </a:spcBef>
            </a:pPr>
            <a:r>
              <a:rPr lang="en-US" altLang="en-US" sz="1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prone to cracking/fatigue failure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5486400" y="5327995"/>
            <a:ext cx="33732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MD-80 Slat Track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Sprayed on Roller Surfaces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0701" y="6608552"/>
            <a:ext cx="194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by F. Altmayer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3FFFE"/>
              </a:clrFrom>
              <a:clrTo>
                <a:srgbClr val="33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191">
            <a:off x="4952080" y="1798142"/>
            <a:ext cx="3852672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265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4220"/>
            <a:ext cx="9144000" cy="1136650"/>
          </a:xfrm>
          <a:noFill/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HVOF Spray Properties vs. Hard Chrome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676" y="1219200"/>
            <a:ext cx="456628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Fatigue</a:t>
            </a:r>
            <a:r>
              <a:rPr lang="en-US" sz="28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Hard Chrome:</a:t>
            </a:r>
          </a:p>
          <a:p>
            <a:pPr marL="179388" lvl="1" indent="-168275">
              <a:buFont typeface="Arial" pitchFamily="34" charset="0"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Lowers fatigue strength (4340 steel)</a:t>
            </a:r>
          </a:p>
          <a:p>
            <a:pPr>
              <a:defRPr/>
            </a:pPr>
            <a:endParaRPr 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HVOF Coatings:</a:t>
            </a:r>
          </a:p>
          <a:p>
            <a:pPr marL="179388" lvl="1" indent="-168275">
              <a:buFont typeface="Arial" pitchFamily="34" charset="0"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Lowers fatigue strength but to a lesser degree than chrome</a:t>
            </a:r>
          </a:p>
          <a:p>
            <a:pPr marL="179388" lvl="1" indent="-168275">
              <a:buFont typeface="Arial" pitchFamily="34" charset="0"/>
              <a:buChar char="•"/>
              <a:defRPr/>
            </a:pPr>
            <a:endParaRPr lang="en-US" sz="20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79388" lvl="1" indent="-168275">
              <a:buFont typeface="Arial" pitchFamily="34" charset="0"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 elevated cycles some coatings enhance fatigue strength</a:t>
            </a:r>
          </a:p>
          <a:p>
            <a:pPr>
              <a:defRPr/>
            </a:pPr>
            <a:endParaRPr lang="en-US" sz="14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Hydraulic Cylinder Leakage: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Significantly lower level of leakage for HVOF vs. Hard Chromium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21111" r="4166"/>
          <a:stretch/>
        </p:blipFill>
        <p:spPr>
          <a:xfrm>
            <a:off x="4691743" y="1066800"/>
            <a:ext cx="3573887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7778" r="19167" b="5556"/>
          <a:stretch/>
        </p:blipFill>
        <p:spPr>
          <a:xfrm>
            <a:off x="5376863" y="4362449"/>
            <a:ext cx="2593181" cy="2357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5551" y="5269468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none" dirty="0"/>
              <a:t>Drops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1761" y="6597491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none" dirty="0"/>
              <a:t>Cycles</a:t>
            </a:r>
          </a:p>
        </p:txBody>
      </p:sp>
    </p:spTree>
    <p:extLst>
      <p:ext uri="{BB962C8B-B14F-4D97-AF65-F5344CB8AC3E}">
        <p14:creationId xmlns:p14="http://schemas.microsoft.com/office/powerpoint/2010/main" val="276408635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6650"/>
          </a:xfrm>
          <a:noFill/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Polishing &amp; Stripping HVOF Coatings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092682"/>
            <a:ext cx="5181600" cy="5154613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Polishing: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use diamond based abrasives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superfinish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remove debris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Level of surface porosity remains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Stripping:</a:t>
            </a:r>
          </a:p>
          <a:p>
            <a:pPr marL="347663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current in Rochelle salt solution</a:t>
            </a:r>
          </a:p>
          <a:p>
            <a:pPr marL="347663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Resistant to water jet stripping</a:t>
            </a:r>
          </a:p>
          <a:p>
            <a:pPr marL="347663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coatings on some parts (T400 vanes for example) are nearly impossible to chemically strip</a:t>
            </a:r>
          </a:p>
          <a:p>
            <a:pPr marL="347663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capacity rectifier required</a:t>
            </a:r>
          </a:p>
        </p:txBody>
      </p:sp>
      <p:pic>
        <p:nvPicPr>
          <p:cNvPr id="27652" name="Picture 6" descr="POL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5600700" y="3143250"/>
            <a:ext cx="3124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Superfinish</a:t>
            </a: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Polishing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5600700" y="3796506"/>
            <a:ext cx="3429000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Stripping Process: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altLang="en-US" sz="2200" u="none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2200" u="none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20-30g/L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Rochelle salt	8-12g/L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	104-150°F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11-12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Volts	4-6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	4-8 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0701" y="6608552"/>
            <a:ext cx="194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by F. Altmayer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087882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Vapor Deposition (PVD)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5906" y="1143000"/>
            <a:ext cx="468180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Definition:</a:t>
            </a:r>
          </a:p>
          <a:p>
            <a:pPr>
              <a:spcBef>
                <a:spcPts val="0"/>
              </a:spcBef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group of surface coating technologies used for decorative coating, tool coating, and other substrate coating applications</a:t>
            </a:r>
          </a:p>
          <a:p>
            <a:pPr>
              <a:spcBef>
                <a:spcPts val="0"/>
              </a:spcBef>
              <a:defRPr/>
            </a:pPr>
            <a:endParaRPr lang="en-US" sz="18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Basic PVD Deposition:</a:t>
            </a:r>
          </a:p>
          <a:p>
            <a:pPr>
              <a:spcBef>
                <a:spcPts val="0"/>
              </a:spcBef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vacuum environment process employing atom by atom transfer of material from the solid phase to the vapor phase and back to the solid phase, gradually building a film on the surface to be coated</a:t>
            </a:r>
          </a:p>
          <a:p>
            <a:pPr>
              <a:spcBef>
                <a:spcPts val="0"/>
              </a:spcBef>
              <a:defRPr/>
            </a:pPr>
            <a:endParaRPr lang="en-US" sz="180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Reactive PVD Deposition:</a:t>
            </a:r>
          </a:p>
          <a:p>
            <a:pPr>
              <a:spcBef>
                <a:spcPts val="0"/>
              </a:spcBef>
              <a:defRPr/>
            </a:pP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Depositing material reacts with a gaseous back-filled into the vacuum chamber to produce a compound coating, such as a nitride, oxide, carbide or </a:t>
            </a:r>
            <a:r>
              <a:rPr lang="en-US" sz="180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carbonitride</a:t>
            </a:r>
            <a:r>
              <a:rPr lang="en-US" sz="18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172" name="Oval 17"/>
          <p:cNvSpPr>
            <a:spLocks noChangeArrowheads="1"/>
          </p:cNvSpPr>
          <p:nvPr/>
        </p:nvSpPr>
        <p:spPr bwMode="auto">
          <a:xfrm>
            <a:off x="6267450" y="520065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7173" name="Oval 18"/>
          <p:cNvSpPr>
            <a:spLocks noChangeArrowheads="1"/>
          </p:cNvSpPr>
          <p:nvPr/>
        </p:nvSpPr>
        <p:spPr bwMode="auto">
          <a:xfrm>
            <a:off x="6924675" y="48387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7174" name="Line 19"/>
          <p:cNvSpPr>
            <a:spLocks noChangeShapeType="1"/>
          </p:cNvSpPr>
          <p:nvPr/>
        </p:nvSpPr>
        <p:spPr bwMode="auto">
          <a:xfrm flipV="1">
            <a:off x="5934075" y="5457825"/>
            <a:ext cx="352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75" name="Line 20"/>
          <p:cNvSpPr>
            <a:spLocks noChangeShapeType="1"/>
          </p:cNvSpPr>
          <p:nvPr/>
        </p:nvSpPr>
        <p:spPr bwMode="auto">
          <a:xfrm>
            <a:off x="7219950" y="5172075"/>
            <a:ext cx="3048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76" name="Text Box 21"/>
          <p:cNvSpPr txBox="1">
            <a:spLocks noChangeArrowheads="1"/>
          </p:cNvSpPr>
          <p:nvPr/>
        </p:nvSpPr>
        <p:spPr bwMode="auto">
          <a:xfrm>
            <a:off x="6670675" y="4997450"/>
            <a:ext cx="3476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u="none">
                <a:solidFill>
                  <a:srgbClr val="000000"/>
                </a:solidFill>
              </a:rPr>
              <a:t>+</a:t>
            </a:r>
          </a:p>
        </p:txBody>
      </p:sp>
      <p:grpSp>
        <p:nvGrpSpPr>
          <p:cNvPr id="7177" name="Group 24"/>
          <p:cNvGrpSpPr>
            <a:grpSpLocks/>
          </p:cNvGrpSpPr>
          <p:nvPr/>
        </p:nvGrpSpPr>
        <p:grpSpPr bwMode="auto">
          <a:xfrm>
            <a:off x="7448550" y="5314950"/>
            <a:ext cx="390525" cy="457200"/>
            <a:chOff x="4434" y="1428"/>
            <a:chExt cx="324" cy="396"/>
          </a:xfrm>
        </p:grpSpPr>
        <p:sp>
          <p:nvSpPr>
            <p:cNvPr id="7193" name="Oval 22"/>
            <p:cNvSpPr>
              <a:spLocks noChangeArrowheads="1"/>
            </p:cNvSpPr>
            <p:nvPr/>
          </p:nvSpPr>
          <p:spPr bwMode="auto">
            <a:xfrm>
              <a:off x="4434" y="158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</a:endParaRPr>
            </a:p>
          </p:txBody>
        </p:sp>
        <p:sp>
          <p:nvSpPr>
            <p:cNvPr id="7194" name="Oval 23"/>
            <p:cNvSpPr>
              <a:spLocks noChangeArrowheads="1"/>
            </p:cNvSpPr>
            <p:nvPr/>
          </p:nvSpPr>
          <p:spPr bwMode="auto">
            <a:xfrm>
              <a:off x="4518" y="1428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200">
                <a:solidFill>
                  <a:srgbClr val="000000"/>
                </a:solidFill>
              </a:endParaRPr>
            </a:p>
          </p:txBody>
        </p:sp>
      </p:grp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737350" y="4492625"/>
            <a:ext cx="7127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non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6137275" y="4035425"/>
            <a:ext cx="1985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non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Reactive PVD</a:t>
            </a:r>
          </a:p>
        </p:txBody>
      </p:sp>
      <p:sp>
        <p:nvSpPr>
          <p:cNvPr id="7180" name="Rectangle 28"/>
          <p:cNvSpPr>
            <a:spLocks noChangeArrowheads="1"/>
          </p:cNvSpPr>
          <p:nvPr/>
        </p:nvSpPr>
        <p:spPr bwMode="auto">
          <a:xfrm>
            <a:off x="5257800" y="4953000"/>
            <a:ext cx="609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7181" name="Oval 29" descr="Stationery"/>
          <p:cNvSpPr>
            <a:spLocks noChangeArrowheads="1"/>
          </p:cNvSpPr>
          <p:nvPr/>
        </p:nvSpPr>
        <p:spPr bwMode="auto">
          <a:xfrm>
            <a:off x="5705475" y="5343525"/>
            <a:ext cx="304800" cy="304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7182" name="AutoShape 30"/>
          <p:cNvSpPr>
            <a:spLocks noChangeArrowheads="1"/>
          </p:cNvSpPr>
          <p:nvPr/>
        </p:nvSpPr>
        <p:spPr bwMode="auto">
          <a:xfrm>
            <a:off x="8105775" y="4762500"/>
            <a:ext cx="609600" cy="1057275"/>
          </a:xfrm>
          <a:prstGeom prst="can">
            <a:avLst>
              <a:gd name="adj" fmla="val 433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7183" name="Line 25"/>
          <p:cNvSpPr>
            <a:spLocks noChangeShapeType="1"/>
          </p:cNvSpPr>
          <p:nvPr/>
        </p:nvSpPr>
        <p:spPr bwMode="auto">
          <a:xfrm flipV="1">
            <a:off x="7800975" y="5457825"/>
            <a:ext cx="4381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84" name="Rectangle 31"/>
          <p:cNvSpPr>
            <a:spLocks noChangeArrowheads="1"/>
          </p:cNvSpPr>
          <p:nvPr/>
        </p:nvSpPr>
        <p:spPr bwMode="auto">
          <a:xfrm>
            <a:off x="5334000" y="1447800"/>
            <a:ext cx="609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876800" y="271621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u="non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Solid Phase</a:t>
            </a:r>
          </a:p>
        </p:txBody>
      </p:sp>
      <p:sp>
        <p:nvSpPr>
          <p:cNvPr id="7186" name="Oval 33"/>
          <p:cNvSpPr>
            <a:spLocks noChangeArrowheads="1"/>
          </p:cNvSpPr>
          <p:nvPr/>
        </p:nvSpPr>
        <p:spPr bwMode="auto">
          <a:xfrm>
            <a:off x="6705600" y="1752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6324600" y="21732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u="non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Vapor Phase</a:t>
            </a:r>
          </a:p>
        </p:txBody>
      </p:sp>
      <p:sp>
        <p:nvSpPr>
          <p:cNvPr id="7188" name="AutoShape 35"/>
          <p:cNvSpPr>
            <a:spLocks noChangeArrowheads="1"/>
          </p:cNvSpPr>
          <p:nvPr/>
        </p:nvSpPr>
        <p:spPr bwMode="auto">
          <a:xfrm>
            <a:off x="7696200" y="1219200"/>
            <a:ext cx="609600" cy="1066800"/>
          </a:xfrm>
          <a:prstGeom prst="can">
            <a:avLst>
              <a:gd name="adj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7189" name="Line 36"/>
          <p:cNvSpPr>
            <a:spLocks noChangeShapeType="1"/>
          </p:cNvSpPr>
          <p:nvPr/>
        </p:nvSpPr>
        <p:spPr bwMode="auto">
          <a:xfrm>
            <a:off x="59436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90" name="Line 37"/>
          <p:cNvSpPr>
            <a:spLocks noChangeShapeType="1"/>
          </p:cNvSpPr>
          <p:nvPr/>
        </p:nvSpPr>
        <p:spPr bwMode="auto">
          <a:xfrm flipV="1">
            <a:off x="7172325" y="1828800"/>
            <a:ext cx="6762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91" name="Oval 38" descr="Stationery"/>
          <p:cNvSpPr>
            <a:spLocks noChangeArrowheads="1"/>
          </p:cNvSpPr>
          <p:nvPr/>
        </p:nvSpPr>
        <p:spPr bwMode="auto">
          <a:xfrm>
            <a:off x="5781675" y="1838325"/>
            <a:ext cx="304800" cy="304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232525" y="3111500"/>
            <a:ext cx="1581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none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Basic PVD</a:t>
            </a:r>
          </a:p>
        </p:txBody>
      </p:sp>
    </p:spTree>
    <p:extLst>
      <p:ext uri="{BB962C8B-B14F-4D97-AF65-F5344CB8AC3E}">
        <p14:creationId xmlns:p14="http://schemas.microsoft.com/office/powerpoint/2010/main" val="43868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609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Physical Vapor Deposition (PVD)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658" y="1254937"/>
            <a:ext cx="5394019" cy="53340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Compatible with many metals and plastics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produce harder coatings than can be applied  by electroplating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produce alloys that cannot be produced by any other method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limits on type of inorganic coatings applied 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“Dry” process (eco-friendly)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3FFFE"/>
              </a:clrFrom>
              <a:clrTo>
                <a:srgbClr val="33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99" y="1447800"/>
            <a:ext cx="681701" cy="4197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6030" y="5662663"/>
            <a:ext cx="1524000" cy="447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</a:t>
            </a:r>
            <a:endParaRPr lang="en-US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65744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41396703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oplines.ppt - Top Line">
  <a:themeElements>
    <a:clrScheme name="">
      <a:dk1>
        <a:srgbClr val="050014"/>
      </a:dk1>
      <a:lt1>
        <a:srgbClr val="FFFFFF"/>
      </a:lt1>
      <a:dk2>
        <a:srgbClr val="8453FF"/>
      </a:dk2>
      <a:lt2>
        <a:srgbClr val="FAFD00"/>
      </a:lt2>
      <a:accent1>
        <a:srgbClr val="DC0081"/>
      </a:accent1>
      <a:accent2>
        <a:srgbClr val="00DFCA"/>
      </a:accent2>
      <a:accent3>
        <a:srgbClr val="C2B3FF"/>
      </a:accent3>
      <a:accent4>
        <a:srgbClr val="DADADA"/>
      </a:accent4>
      <a:accent5>
        <a:srgbClr val="EBAAC1"/>
      </a:accent5>
      <a:accent6>
        <a:srgbClr val="00CAB7"/>
      </a:accent6>
      <a:hlink>
        <a:srgbClr val="F57B49"/>
      </a:hlink>
      <a:folHlink>
        <a:srgbClr val="B192FF"/>
      </a:folHlink>
    </a:clrScheme>
    <a:fontScheme name="toplines.ppt - Top 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oplines.ppt - Top Lin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lines.ppt - Top Li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lines.ppt - Top Lin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lines.ppt - Top Line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lines.ppt - Top Line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lines.ppt - Top Line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adbars.ppt - Shaded Ba">
  <a:themeElements>
    <a:clrScheme name="shadbars.ppt - Shaded Ba 8">
      <a:dk1>
        <a:srgbClr val="3E1403"/>
      </a:dk1>
      <a:lt1>
        <a:srgbClr val="D49FFF"/>
      </a:lt1>
      <a:dk2>
        <a:srgbClr val="712000"/>
      </a:dk2>
      <a:lt2>
        <a:srgbClr val="FDE3BA"/>
      </a:lt2>
      <a:accent1>
        <a:srgbClr val="B760F9"/>
      </a:accent1>
      <a:accent2>
        <a:srgbClr val="790015"/>
      </a:accent2>
      <a:accent3>
        <a:srgbClr val="BBABAA"/>
      </a:accent3>
      <a:accent4>
        <a:srgbClr val="B587DA"/>
      </a:accent4>
      <a:accent5>
        <a:srgbClr val="D8B6FB"/>
      </a:accent5>
      <a:accent6>
        <a:srgbClr val="6D0012"/>
      </a:accent6>
      <a:hlink>
        <a:srgbClr val="114FFB"/>
      </a:hlink>
      <a:folHlink>
        <a:srgbClr val="BC3700"/>
      </a:folHlink>
    </a:clrScheme>
    <a:fontScheme name="shadbars.ppt - Shaded 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hadbars.ppt - Shaded B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s.ppt - Shaded B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bars.ppt - Shaded B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s.ppt - Shaded B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s.ppt - Shaded B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s.ppt - Shaded B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s.ppt - Shaded B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s.ppt - Shaded Ba 8">
        <a:dk1>
          <a:srgbClr val="3E1403"/>
        </a:dk1>
        <a:lt1>
          <a:srgbClr val="D49FFF"/>
        </a:lt1>
        <a:dk2>
          <a:srgbClr val="712000"/>
        </a:dk2>
        <a:lt2>
          <a:srgbClr val="FDE3BA"/>
        </a:lt2>
        <a:accent1>
          <a:srgbClr val="B760F9"/>
        </a:accent1>
        <a:accent2>
          <a:srgbClr val="790015"/>
        </a:accent2>
        <a:accent3>
          <a:srgbClr val="BBABAA"/>
        </a:accent3>
        <a:accent4>
          <a:srgbClr val="B587DA"/>
        </a:accent4>
        <a:accent5>
          <a:srgbClr val="D8B6FB"/>
        </a:accent5>
        <a:accent6>
          <a:srgbClr val="6D0012"/>
        </a:accent6>
        <a:hlink>
          <a:srgbClr val="114FFB"/>
        </a:hlink>
        <a:folHlink>
          <a:srgbClr val="BC37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-precs">
  <a:themeElements>
    <a:clrScheme name="">
      <a:dk1>
        <a:srgbClr val="3C0023"/>
      </a:dk1>
      <a:lt1>
        <a:srgbClr val="FAFD00"/>
      </a:lt1>
      <a:dk2>
        <a:srgbClr val="6E0043"/>
      </a:dk2>
      <a:lt2>
        <a:srgbClr val="FFFFFF"/>
      </a:lt2>
      <a:accent1>
        <a:srgbClr val="C1CEFF"/>
      </a:accent1>
      <a:accent2>
        <a:srgbClr val="FDC0E5"/>
      </a:accent2>
      <a:accent3>
        <a:srgbClr val="BAAAB0"/>
      </a:accent3>
      <a:accent4>
        <a:srgbClr val="D6D800"/>
      </a:accent4>
      <a:accent5>
        <a:srgbClr val="DDE3FF"/>
      </a:accent5>
      <a:accent6>
        <a:srgbClr val="E5AECF"/>
      </a:accent6>
      <a:hlink>
        <a:srgbClr val="CECECE"/>
      </a:hlink>
      <a:folHlink>
        <a:srgbClr val="A2FFA3"/>
      </a:folHlink>
    </a:clrScheme>
    <a:fontScheme name="16-pre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6-prec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pre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-prec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prec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prec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prec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-prec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</TotalTime>
  <Words>1905</Words>
  <Application>Microsoft Office PowerPoint</Application>
  <PresentationFormat>Letter Paper (8.5x11 in)</PresentationFormat>
  <Paragraphs>441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Symbol</vt:lpstr>
      <vt:lpstr>Times New Roman</vt:lpstr>
      <vt:lpstr>Default Design</vt:lpstr>
      <vt:lpstr>Soaring</vt:lpstr>
      <vt:lpstr>1_Default Design</vt:lpstr>
      <vt:lpstr>toplines.ppt - Top Line</vt:lpstr>
      <vt:lpstr>shadbars.ppt - Shaded Ba</vt:lpstr>
      <vt:lpstr>3_Default Design</vt:lpstr>
      <vt:lpstr>16-precs</vt:lpstr>
      <vt:lpstr>PowerPoint Presentation</vt:lpstr>
      <vt:lpstr>PowerPoint Presentation</vt:lpstr>
      <vt:lpstr>HVOF Spray vs. Hard Chromium</vt:lpstr>
      <vt:lpstr>PowerPoint Presentation</vt:lpstr>
      <vt:lpstr>HVOF vs. Hard Chromium</vt:lpstr>
      <vt:lpstr>HVOF Spray Properties vs. Hard Chrome</vt:lpstr>
      <vt:lpstr>Polishing &amp; Stripping HVOF Coatings</vt:lpstr>
      <vt:lpstr>Physical Vapor Deposition (PVD)</vt:lpstr>
      <vt:lpstr>Physical Vapor Deposition (PVD)</vt:lpstr>
      <vt:lpstr>Physical Vapor Deposition (PVD)</vt:lpstr>
      <vt:lpstr>PowerPoint Presentation</vt:lpstr>
      <vt:lpstr>Sputter-Ion Plating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Electroplated Tin-Cobalt for hexavalent/trivalent chromium</vt:lpstr>
      <vt:lpstr>Electroplated Tin-Cobalt for hexavalent/trivalent chromium</vt:lpstr>
      <vt:lpstr>Copper-Tin-Zinc for Nickel</vt:lpstr>
      <vt:lpstr>Copper-Tin-Zinc for Nickel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End, Break Time!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Decorative PVD Coatings</dc:title>
  <dc:creator>David Kowalski</dc:creator>
  <cp:lastModifiedBy>Frank Altmayer</cp:lastModifiedBy>
  <cp:revision>167</cp:revision>
  <cp:lastPrinted>2003-02-24T01:53:22Z</cp:lastPrinted>
  <dcterms:created xsi:type="dcterms:W3CDTF">2003-02-24T01:34:14Z</dcterms:created>
  <dcterms:modified xsi:type="dcterms:W3CDTF">2018-02-08T20:34:42Z</dcterms:modified>
</cp:coreProperties>
</file>