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75"/>
  </p:notesMasterIdLst>
  <p:sldIdLst>
    <p:sldId id="261" r:id="rId2"/>
    <p:sldId id="257" r:id="rId3"/>
    <p:sldId id="258" r:id="rId4"/>
    <p:sldId id="333" r:id="rId5"/>
    <p:sldId id="259" r:id="rId6"/>
    <p:sldId id="284" r:id="rId7"/>
    <p:sldId id="285" r:id="rId8"/>
    <p:sldId id="286" r:id="rId9"/>
    <p:sldId id="266" r:id="rId10"/>
    <p:sldId id="264" r:id="rId11"/>
    <p:sldId id="267" r:id="rId12"/>
    <p:sldId id="345" r:id="rId13"/>
    <p:sldId id="346" r:id="rId14"/>
    <p:sldId id="270" r:id="rId15"/>
    <p:sldId id="262" r:id="rId16"/>
    <p:sldId id="263" r:id="rId17"/>
    <p:sldId id="283" r:id="rId18"/>
    <p:sldId id="327" r:id="rId19"/>
    <p:sldId id="326" r:id="rId20"/>
    <p:sldId id="306" r:id="rId21"/>
    <p:sldId id="334" r:id="rId22"/>
    <p:sldId id="287" r:id="rId23"/>
    <p:sldId id="298" r:id="rId24"/>
    <p:sldId id="299" r:id="rId25"/>
    <p:sldId id="300" r:id="rId26"/>
    <p:sldId id="301" r:id="rId27"/>
    <p:sldId id="336" r:id="rId28"/>
    <p:sldId id="302" r:id="rId29"/>
    <p:sldId id="337" r:id="rId30"/>
    <p:sldId id="338" r:id="rId31"/>
    <p:sldId id="324" r:id="rId32"/>
    <p:sldId id="325" r:id="rId33"/>
    <p:sldId id="289" r:id="rId34"/>
    <p:sldId id="290" r:id="rId35"/>
    <p:sldId id="291" r:id="rId36"/>
    <p:sldId id="292" r:id="rId37"/>
    <p:sldId id="294" r:id="rId38"/>
    <p:sldId id="303" r:id="rId39"/>
    <p:sldId id="304" r:id="rId40"/>
    <p:sldId id="305" r:id="rId41"/>
    <p:sldId id="308" r:id="rId42"/>
    <p:sldId id="309" r:id="rId43"/>
    <p:sldId id="310" r:id="rId44"/>
    <p:sldId id="311" r:id="rId45"/>
    <p:sldId id="312" r:id="rId46"/>
    <p:sldId id="318" r:id="rId47"/>
    <p:sldId id="316" r:id="rId48"/>
    <p:sldId id="313" r:id="rId49"/>
    <p:sldId id="317" r:id="rId50"/>
    <p:sldId id="347" r:id="rId51"/>
    <p:sldId id="330" r:id="rId52"/>
    <p:sldId id="332" r:id="rId53"/>
    <p:sldId id="314" r:id="rId54"/>
    <p:sldId id="322" r:id="rId55"/>
    <p:sldId id="329" r:id="rId56"/>
    <p:sldId id="315" r:id="rId57"/>
    <p:sldId id="307" r:id="rId58"/>
    <p:sldId id="282" r:id="rId59"/>
    <p:sldId id="279" r:id="rId60"/>
    <p:sldId id="280" r:id="rId61"/>
    <p:sldId id="339" r:id="rId62"/>
    <p:sldId id="342" r:id="rId63"/>
    <p:sldId id="343" r:id="rId64"/>
    <p:sldId id="323" r:id="rId65"/>
    <p:sldId id="281" r:id="rId66"/>
    <p:sldId id="296" r:id="rId67"/>
    <p:sldId id="352" r:id="rId68"/>
    <p:sldId id="353" r:id="rId69"/>
    <p:sldId id="354" r:id="rId70"/>
    <p:sldId id="321" r:id="rId71"/>
    <p:sldId id="320" r:id="rId72"/>
    <p:sldId id="348" r:id="rId73"/>
    <p:sldId id="344" r:id="rId7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1" charset="0"/>
        <a:ea typeface="ＭＳ Ｐゴシック" pitchFamily="31" charset="-128"/>
        <a:cs typeface="ＭＳ Ｐゴシック" pitchFamily="31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1" charset="0"/>
        <a:ea typeface="ＭＳ Ｐゴシック" pitchFamily="31" charset="-128"/>
        <a:cs typeface="ＭＳ Ｐゴシック" pitchFamily="31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1" charset="0"/>
        <a:ea typeface="ＭＳ Ｐゴシック" pitchFamily="31" charset="-128"/>
        <a:cs typeface="ＭＳ Ｐゴシック" pitchFamily="31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1" charset="0"/>
        <a:ea typeface="ＭＳ Ｐゴシック" pitchFamily="31" charset="-128"/>
        <a:cs typeface="ＭＳ Ｐゴシック" pitchFamily="31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1" charset="0"/>
        <a:ea typeface="ＭＳ Ｐゴシック" pitchFamily="31" charset="-128"/>
        <a:cs typeface="ＭＳ Ｐゴシック" pitchFamily="31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31" charset="0"/>
        <a:ea typeface="ＭＳ Ｐゴシック" pitchFamily="31" charset="-128"/>
        <a:cs typeface="ＭＳ Ｐゴシック" pitchFamily="31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31" charset="0"/>
        <a:ea typeface="ＭＳ Ｐゴシック" pitchFamily="31" charset="-128"/>
        <a:cs typeface="ＭＳ Ｐゴシック" pitchFamily="31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31" charset="0"/>
        <a:ea typeface="ＭＳ Ｐゴシック" pitchFamily="31" charset="-128"/>
        <a:cs typeface="ＭＳ Ｐゴシック" pitchFamily="31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31" charset="0"/>
        <a:ea typeface="ＭＳ Ｐゴシック" pitchFamily="31" charset="-128"/>
        <a:cs typeface="ＭＳ Ｐゴシック" pitchFamily="31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7016" autoAdjust="0"/>
  </p:normalViewPr>
  <p:slideViewPr>
    <p:cSldViewPr snapToGrid="0" snapToObjects="1">
      <p:cViewPr varScale="1">
        <p:scale>
          <a:sx n="95" d="100"/>
          <a:sy n="95" d="100"/>
        </p:scale>
        <p:origin x="-108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notesMaster" Target="notesMasters/notesMaster1.xml"/><Relationship Id="rId76" Type="http://schemas.openxmlformats.org/officeDocument/2006/relationships/printerSettings" Target="printerSettings/printerSettings1.bin"/><Relationship Id="rId77" Type="http://schemas.openxmlformats.org/officeDocument/2006/relationships/presProps" Target="presProps.xml"/><Relationship Id="rId78" Type="http://schemas.openxmlformats.org/officeDocument/2006/relationships/viewProps" Target="viewProps.xml"/><Relationship Id="rId79" Type="http://schemas.openxmlformats.org/officeDocument/2006/relationships/theme" Target="theme/theme1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F7703-8AE5-0E4E-BA30-1841DD908353}" type="datetimeFigureOut">
              <a:rPr lang="en-US" smtClean="0"/>
              <a:t>3/13/15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C10EAB-84C5-A44C-B8E7-8F749C32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786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D355F50-3D2F-EC4C-9AA7-8ECD9954D6AF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16387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47DF82-321F-CF49-AFD6-45A5FC9D56F5}" type="slidenum">
              <a:rPr lang="en-US"/>
              <a:pPr/>
              <a:t>58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CDED1-B04D-374C-A926-834B9BCB522C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503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2CA5B73-ED80-0E47-94C7-DE2883B2370F}" type="slidenum">
              <a:rPr lang="en-US" sz="1200">
                <a:latin typeface="Calibri" charset="0"/>
              </a:rPr>
              <a:pPr eaLnBrk="1" hangingPunct="1"/>
              <a:t>66</a:t>
            </a:fld>
            <a:endParaRPr lang="en-US" sz="1200">
              <a:latin typeface="Calibri" charset="0"/>
            </a:endParaRPr>
          </a:p>
        </p:txBody>
      </p:sp>
      <p:sp>
        <p:nvSpPr>
          <p:cNvPr id="788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CDED1-B04D-374C-A926-834B9BCB522C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83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9C4F67C-5750-1843-83E4-8F95C2FF236B}" type="slidenum">
              <a:rPr lang="en-US" sz="1200">
                <a:latin typeface="Calibri" charset="0"/>
              </a:rPr>
              <a:pPr eaLnBrk="1" hangingPunct="1"/>
              <a:t>3</a:t>
            </a:fld>
            <a:endParaRPr lang="en-US" sz="1200">
              <a:latin typeface="Calibri" charset="0"/>
            </a:endParaRPr>
          </a:p>
        </p:txBody>
      </p:sp>
      <p:sp>
        <p:nvSpPr>
          <p:cNvPr id="19459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60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CB70B4-0743-5840-8049-4FC108715FF7}" type="slidenum">
              <a:rPr lang="en-US"/>
              <a:pPr/>
              <a:t>13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59B8F6-E48B-6941-8D68-7C4FC70847D4}" type="slidenum">
              <a:rPr lang="en-US">
                <a:latin typeface="Arial" pitchFamily="25" charset="0"/>
                <a:ea typeface="ＭＳ Ｐゴシック" pitchFamily="25" charset="-128"/>
                <a:cs typeface="ＭＳ Ｐゴシック" pitchFamily="25" charset="-128"/>
              </a:rPr>
              <a:pPr/>
              <a:t>15</a:t>
            </a:fld>
            <a:endParaRPr lang="en-US">
              <a:latin typeface="Arial" pitchFamily="25" charset="0"/>
              <a:ea typeface="ＭＳ Ｐゴシック" pitchFamily="25" charset="-128"/>
              <a:cs typeface="ＭＳ Ｐゴシック" pitchFamily="25" charset="-128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25" charset="0"/>
              <a:ea typeface="ＭＳ Ｐゴシック" pitchFamily="25" charset="-128"/>
              <a:cs typeface="ＭＳ Ｐゴシック" pitchFamily="25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A5E6EF-EF11-DA44-AEA6-560F04A9FF6C}" type="slidenum">
              <a:rPr lang="en-US">
                <a:latin typeface="Arial" pitchFamily="25" charset="0"/>
                <a:ea typeface="ＭＳ Ｐゴシック" pitchFamily="25" charset="-128"/>
                <a:cs typeface="ＭＳ Ｐゴシック" pitchFamily="25" charset="-128"/>
              </a:rPr>
              <a:pPr/>
              <a:t>16</a:t>
            </a:fld>
            <a:endParaRPr lang="en-US">
              <a:latin typeface="Arial" pitchFamily="25" charset="0"/>
              <a:ea typeface="ＭＳ Ｐゴシック" pitchFamily="25" charset="-128"/>
              <a:cs typeface="ＭＳ Ｐゴシック" pitchFamily="25" charset="-128"/>
            </a:endParaRPr>
          </a:p>
        </p:txBody>
      </p:sp>
      <p:sp>
        <p:nvSpPr>
          <p:cNvPr id="317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pitchFamily="25" charset="0"/>
              <a:ea typeface="ＭＳ Ｐゴシック" pitchFamily="25" charset="-128"/>
              <a:cs typeface="ＭＳ Ｐゴシック" pitchFamily="25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427DFC6-2687-A145-848C-7C6BF1DDC096}" type="slidenum">
              <a:rPr lang="en-US" sz="1200"/>
              <a:pPr eaLnBrk="1" hangingPunct="1"/>
              <a:t>22</a:t>
            </a:fld>
            <a:endParaRPr lang="en-US" sz="1200"/>
          </a:p>
        </p:txBody>
      </p:sp>
      <p:sp>
        <p:nvSpPr>
          <p:cNvPr id="890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10EAB-84C5-A44C-B8E7-8F749C328BA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06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D27AEC-95D7-D345-B8EA-72CCC57AC7FE}" type="slidenum">
              <a:rPr lang="en-US"/>
              <a:pPr/>
              <a:t>35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15B4DA-1C6F-8845-A96E-FA0F1C3171ED}" type="slidenum">
              <a:rPr lang="en-US"/>
              <a:pPr/>
              <a:t>37</a:t>
            </a:fld>
            <a:endParaRPr lang="en-US"/>
          </a:p>
        </p:txBody>
      </p:sp>
      <p:sp>
        <p:nvSpPr>
          <p:cNvPr id="1873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rgbClr val="FF3844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82568-47F4-E74D-B45D-C99D40779E0C}" type="datetime1">
              <a:rPr lang="en-US"/>
              <a:pPr>
                <a:defRPr/>
              </a:pPr>
              <a:t>3/13/15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6308A-B7F2-CA4D-8FBA-23F56BEDA0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D5567-1A23-C145-9C5F-803600C310FF}" type="datetime1">
              <a:rPr lang="en-US"/>
              <a:pPr>
                <a:defRPr/>
              </a:pPr>
              <a:t>3/13/15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800A3-C85F-354D-99BB-07611349B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EFF2B-C37E-C848-B2CC-6709228602B9}" type="datetime1">
              <a:rPr lang="en-US"/>
              <a:pPr>
                <a:defRPr/>
              </a:pPr>
              <a:t>3/13/15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094E6-1B84-D64E-A516-8B9C7708C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29503-9561-3D49-A9B1-78CE5344B085}" type="datetime1">
              <a:rPr lang="en-US"/>
              <a:pPr>
                <a:defRPr/>
              </a:pPr>
              <a:t>3/13/15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5F603-6C36-8644-859D-EC5574AAD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207AE-88CB-2648-BE93-0BB7EA3229F0}" type="datetime1">
              <a:rPr lang="en-US"/>
              <a:pPr>
                <a:defRPr/>
              </a:pPr>
              <a:t>3/13/15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677C8-FF92-A040-859C-015A54D53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87DCD-E555-664F-AB17-E8116885A678}" type="datetime1">
              <a:rPr lang="en-US"/>
              <a:pPr>
                <a:defRPr/>
              </a:pPr>
              <a:t>3/13/15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65526-7B45-5E4F-AF91-5BFE4D59C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9314D-C681-1C42-91E0-473BDB4BF08A}" type="datetime1">
              <a:rPr lang="en-US"/>
              <a:pPr>
                <a:defRPr/>
              </a:pPr>
              <a:t>3/13/15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C0390-CCA0-334A-8E5A-9A5B83C56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179A2-D220-1A4B-8E35-05CAC89D19BB}" type="datetime1">
              <a:rPr lang="en-US"/>
              <a:pPr>
                <a:defRPr/>
              </a:pPr>
              <a:t>3/13/15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9D973-3B96-8041-A7BA-6D2F90376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8CF02-60F9-A24E-A6C2-EF2D61DA55DF}" type="datetime1">
              <a:rPr lang="en-US"/>
              <a:pPr>
                <a:defRPr/>
              </a:pPr>
              <a:t>3/13/15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2387A-1413-DE4C-AED5-2A5F26DC2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99A38-AFB1-624C-B92D-CCE01D32959D}" type="datetime1">
              <a:rPr lang="en-US"/>
              <a:pPr>
                <a:defRPr/>
              </a:pPr>
              <a:t>3/13/15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5BEA4-AC7F-BE4A-9F71-CA12055269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pitchFamily="32" charset="-128"/>
              <a:cs typeface="ＭＳ Ｐゴシック" pitchFamily="32" charset="-128"/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pitchFamily="32" charset="-128"/>
              <a:cs typeface="ＭＳ Ｐゴシック" pitchFamily="32" charset="-128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>
              <a:latin typeface="Constantia" pitchFamily="32" charset="0"/>
              <a:ea typeface="ＭＳ Ｐゴシック" pitchFamily="32" charset="-128"/>
              <a:cs typeface="ＭＳ Ｐゴシック" pitchFamily="32" charset="-128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>
              <a:latin typeface="Constantia" pitchFamily="32" charset="0"/>
              <a:ea typeface="ＭＳ Ｐゴシック" pitchFamily="32" charset="-128"/>
              <a:cs typeface="ＭＳ Ｐゴシック" pitchFamily="3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D74FE-6967-D84F-9AD3-3FF21B761FE8}" type="datetime1">
              <a:rPr lang="en-US"/>
              <a:pPr>
                <a:defRPr/>
              </a:pPr>
              <a:t>3/13/15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E3DF7-35F7-5643-8738-1DDD81AB0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>
              <a:latin typeface="Constantia" pitchFamily="32" charset="0"/>
              <a:ea typeface="ＭＳ Ｐゴシック" pitchFamily="32" charset="-128"/>
              <a:cs typeface="ＭＳ Ｐゴシック" pitchFamily="32" charset="-128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>
              <a:latin typeface="Constantia" pitchFamily="32" charset="0"/>
              <a:ea typeface="ＭＳ Ｐゴシック" pitchFamily="32" charset="-128"/>
              <a:cs typeface="ＭＳ Ｐゴシック" pitchFamily="32" charset="-128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81F38"/>
                </a:solidFill>
                <a:latin typeface="Arial" pitchFamily="32" charset="0"/>
                <a:ea typeface="ＭＳ Ｐゴシック" pitchFamily="32" charset="-128"/>
                <a:cs typeface="ＭＳ Ｐゴシック" pitchFamily="32" charset="-128"/>
              </a:defRPr>
            </a:lvl1pPr>
          </a:lstStyle>
          <a:p>
            <a:pPr>
              <a:defRPr/>
            </a:pPr>
            <a:fld id="{6421C7FB-1A07-EB47-8E8A-9692700A8C78}" type="datetime1">
              <a:rPr lang="en-US"/>
              <a:pPr>
                <a:defRPr/>
              </a:pPr>
              <a:t>3/13/15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81F38"/>
                </a:solidFill>
                <a:latin typeface="Arial" pitchFamily="32" charset="0"/>
                <a:ea typeface="ＭＳ Ｐゴシック" pitchFamily="32" charset="-128"/>
                <a:cs typeface="ＭＳ Ｐゴシック" pitchFamily="3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81F38"/>
                </a:solidFill>
                <a:latin typeface="Arial" pitchFamily="32" charset="0"/>
                <a:ea typeface="ＭＳ Ｐゴシック" pitchFamily="32" charset="-128"/>
                <a:cs typeface="ＭＳ Ｐゴシック" pitchFamily="32" charset="-128"/>
              </a:defRPr>
            </a:lvl1pPr>
          </a:lstStyle>
          <a:p>
            <a:pPr>
              <a:defRPr/>
            </a:pPr>
            <a:fld id="{C98FBE66-DA75-8C41-A871-5C19B83FA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32" charset="0"/>
                <a:ea typeface="ＭＳ Ｐゴシック" pitchFamily="32" charset="-128"/>
                <a:cs typeface="ＭＳ Ｐゴシック" pitchFamily="32" charset="-128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32" charset="0"/>
                <a:ea typeface="ＭＳ Ｐゴシック" pitchFamily="32" charset="-128"/>
                <a:cs typeface="ＭＳ Ｐゴシック" pitchFamily="32" charset="-128"/>
              </a:endParaRPr>
            </a:p>
          </p:txBody>
        </p:sp>
      </p:grpSp>
      <p:pic>
        <p:nvPicPr>
          <p:cNvPr id="1034" name="Picture 13" descr="BFK_logo6.pdf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6054725"/>
            <a:ext cx="1236663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7" r:id="rId9"/>
    <p:sldLayoutId id="2147483815" r:id="rId10"/>
    <p:sldLayoutId id="214748381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FF3844"/>
          </a:solidFill>
          <a:latin typeface="Helvetica Neue Light"/>
          <a:ea typeface="ＭＳ Ｐゴシック" pitchFamily="-110" charset="-128"/>
          <a:cs typeface="Helvetica Neue Light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FF3844"/>
          </a:solidFill>
          <a:latin typeface="Helvetica Neue Light" pitchFamily="-110" charset="0"/>
          <a:ea typeface="ＭＳ Ｐゴシック" pitchFamily="-110" charset="-128"/>
          <a:cs typeface="ＭＳ Ｐゴシック" pitchFamily="-11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FF3844"/>
          </a:solidFill>
          <a:latin typeface="Helvetica Neue Light" pitchFamily="-110" charset="0"/>
          <a:ea typeface="ＭＳ Ｐゴシック" pitchFamily="-110" charset="-128"/>
          <a:cs typeface="ＭＳ Ｐゴシック" pitchFamily="-11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FF3844"/>
          </a:solidFill>
          <a:latin typeface="Helvetica Neue Light" pitchFamily="-110" charset="0"/>
          <a:ea typeface="ＭＳ Ｐゴシック" pitchFamily="-110" charset="-128"/>
          <a:cs typeface="ＭＳ Ｐゴシック" pitchFamily="-11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FF3844"/>
          </a:solidFill>
          <a:latin typeface="Helvetica Neue Light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FF3844"/>
        </a:buClr>
        <a:buSzPct val="95000"/>
        <a:buFont typeface="Wingdings 2" pitchFamily="31" charset="2"/>
        <a:buChar char=""/>
        <a:defRPr sz="2600" kern="1200">
          <a:solidFill>
            <a:schemeClr val="tx1"/>
          </a:solidFill>
          <a:latin typeface="Times New Roman"/>
          <a:ea typeface="ＭＳ Ｐゴシック" pitchFamily="-110" charset="-128"/>
          <a:cs typeface="Times New Roman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rgbClr val="27C5E2"/>
        </a:buClr>
        <a:buSzPct val="85000"/>
        <a:buFont typeface="Wingdings 2" pitchFamily="31" charset="2"/>
        <a:buChar char=""/>
        <a:defRPr sz="2400" kern="1200">
          <a:solidFill>
            <a:schemeClr val="tx1"/>
          </a:solidFill>
          <a:latin typeface="Times New Roman"/>
          <a:ea typeface="ＭＳ Ｐゴシック" pitchFamily="-110" charset="-128"/>
          <a:cs typeface="Times New Roman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31" charset="2"/>
        <a:buChar char=""/>
        <a:defRPr sz="2100" kern="1200">
          <a:solidFill>
            <a:schemeClr val="tx1"/>
          </a:solidFill>
          <a:latin typeface="Times New Roman"/>
          <a:ea typeface="ＭＳ Ｐゴシック" pitchFamily="-110" charset="-128"/>
          <a:cs typeface="Times New Roman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 2" pitchFamily="31" charset="2"/>
        <a:buChar char=""/>
        <a:defRPr sz="2000" kern="1200">
          <a:solidFill>
            <a:schemeClr val="tx1"/>
          </a:solidFill>
          <a:latin typeface="Times New Roman"/>
          <a:ea typeface="ＭＳ Ｐゴシック" pitchFamily="-110" charset="-128"/>
          <a:cs typeface="Times New Roman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 2" pitchFamily="31" charset="2"/>
        <a:buChar char=""/>
        <a:defRPr sz="2000" kern="1200">
          <a:solidFill>
            <a:schemeClr val="tx1"/>
          </a:solidFill>
          <a:latin typeface="Times New Roman"/>
          <a:ea typeface="ＭＳ Ｐゴシック" pitchFamily="-110" charset="-128"/>
          <a:cs typeface="Times New Roman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info@bfksolutions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0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1.jpe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9708" y="1101969"/>
            <a:ext cx="7851648" cy="18288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effectLst/>
              </a:rPr>
              <a:t>Why Dirt Sticks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6660" y="3200400"/>
            <a:ext cx="7854696" cy="3110523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Barbara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Kanegsberg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BFK Solutions LLC</a:t>
            </a:r>
          </a:p>
          <a:p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(310)459-3614</a:t>
            </a:r>
          </a:p>
          <a:p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  <a:hlinkClick r:id="rId2"/>
              </a:rPr>
              <a:t>barbara@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  <a:hlinkClick r:id="rId2"/>
              </a:rPr>
              <a:t>bfksolutions.com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000" dirty="0" smtClean="0">
                <a:latin typeface="Arial"/>
                <a:cs typeface="Arial"/>
              </a:rPr>
              <a:t>Surface Finishers Educational Association (SFEA)</a:t>
            </a:r>
          </a:p>
          <a:p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February 12, 2015</a:t>
            </a: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Orange CA</a:t>
            </a: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38906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ears about </a:t>
            </a:r>
            <a:r>
              <a:rPr lang="en-US" dirty="0"/>
              <a:t>r</a:t>
            </a:r>
            <a:r>
              <a:rPr lang="en-US" dirty="0" smtClean="0"/>
              <a:t>esidue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/>
              <a:t>We </a:t>
            </a:r>
            <a:r>
              <a:rPr lang="en-US" sz="2400" dirty="0" smtClean="0"/>
              <a:t> </a:t>
            </a:r>
            <a:r>
              <a:rPr lang="en-US" sz="2400" dirty="0"/>
              <a:t>SEE THE RESIDUE </a:t>
            </a:r>
            <a:r>
              <a:rPr lang="en-US" sz="2400" dirty="0" smtClean="0"/>
              <a:t>Our </a:t>
            </a:r>
            <a:r>
              <a:rPr lang="en-US" sz="2400" dirty="0"/>
              <a:t>customers detect residue</a:t>
            </a:r>
          </a:p>
          <a:p>
            <a:r>
              <a:rPr lang="en-US" sz="2400" dirty="0"/>
              <a:t>Our monitoring methods detect residue</a:t>
            </a:r>
          </a:p>
          <a:p>
            <a:r>
              <a:rPr lang="en-US" sz="2400" dirty="0"/>
              <a:t>Our monitoring methods DON’T detect residue (even worse)</a:t>
            </a:r>
          </a:p>
          <a:p>
            <a:r>
              <a:rPr lang="en-US" sz="2400" dirty="0"/>
              <a:t>We think we have </a:t>
            </a:r>
            <a:r>
              <a:rPr lang="en-US" sz="2400" dirty="0" smtClean="0"/>
              <a:t>residue</a:t>
            </a:r>
            <a:r>
              <a:rPr lang="en-US" sz="2400" dirty="0"/>
              <a:t> </a:t>
            </a:r>
            <a:r>
              <a:rPr lang="en-US" sz="2400" dirty="0" smtClean="0"/>
              <a:t>- we’re </a:t>
            </a:r>
            <a:r>
              <a:rPr lang="en-US" sz="2400" dirty="0"/>
              <a:t>not </a:t>
            </a:r>
            <a:r>
              <a:rPr lang="en-US" sz="2400" dirty="0" smtClean="0"/>
              <a:t>sure</a:t>
            </a:r>
          </a:p>
          <a:p>
            <a:r>
              <a:rPr lang="en-US" sz="2400" dirty="0" smtClean="0"/>
              <a:t>The residue sticks – we can’t remove it</a:t>
            </a:r>
            <a:endParaRPr lang="en-US" sz="2400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39506" y="3243446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2" descr="Front 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96471"/>
            <a:ext cx="3470692" cy="32548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3117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658" y="229633"/>
            <a:ext cx="8229600" cy="1143000"/>
          </a:xfrm>
        </p:spPr>
        <p:txBody>
          <a:bodyPr/>
          <a:lstStyle/>
          <a:p>
            <a:r>
              <a:rPr lang="en-US" dirty="0" smtClean="0"/>
              <a:t>Critical Cleaning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658" y="1411040"/>
            <a:ext cx="8229600" cy="4389437"/>
          </a:xfrm>
        </p:spPr>
        <p:txBody>
          <a:bodyPr/>
          <a:lstStyle/>
          <a:p>
            <a:r>
              <a:rPr lang="en-US" sz="2400" dirty="0" smtClean="0"/>
              <a:t>Soil </a:t>
            </a:r>
          </a:p>
          <a:p>
            <a:pPr lvl="1"/>
            <a:r>
              <a:rPr lang="en-US" dirty="0" smtClean="0"/>
              <a:t>Matter out of place</a:t>
            </a:r>
          </a:p>
          <a:p>
            <a:pPr lvl="2"/>
            <a:r>
              <a:rPr lang="en-US" sz="2400" dirty="0" err="1" smtClean="0"/>
              <a:t>E.g</a:t>
            </a:r>
            <a:r>
              <a:rPr lang="en-US" sz="2400" dirty="0" smtClean="0"/>
              <a:t>: burnt on lasagna on a casserole</a:t>
            </a:r>
          </a:p>
          <a:p>
            <a:r>
              <a:rPr lang="en-US" sz="2400" dirty="0" smtClean="0"/>
              <a:t>Cleaning </a:t>
            </a:r>
          </a:p>
          <a:p>
            <a:pPr lvl="1"/>
            <a:r>
              <a:rPr lang="en-US" dirty="0" smtClean="0"/>
              <a:t>Removing soil</a:t>
            </a:r>
          </a:p>
          <a:p>
            <a:r>
              <a:rPr lang="en-US" sz="2400" dirty="0" smtClean="0"/>
              <a:t>Critical cleaning - </a:t>
            </a:r>
            <a:r>
              <a:rPr lang="en-US" sz="2400" i="1" dirty="0" smtClean="0"/>
              <a:t>performance</a:t>
            </a:r>
          </a:p>
          <a:p>
            <a:pPr lvl="1"/>
            <a:r>
              <a:rPr lang="en-US" dirty="0" smtClean="0"/>
              <a:t>“Tipping point” cleaning</a:t>
            </a:r>
          </a:p>
          <a:p>
            <a:pPr lvl="1"/>
            <a:r>
              <a:rPr lang="en-US" dirty="0" smtClean="0"/>
              <a:t>Removing stuff from a product surface that doesn’t belong there</a:t>
            </a:r>
          </a:p>
          <a:p>
            <a:pPr lvl="1"/>
            <a:r>
              <a:rPr lang="en-US" dirty="0" smtClean="0"/>
              <a:t>Green cleaning – separate issue, critical cleaning ought to be green</a:t>
            </a:r>
          </a:p>
          <a:p>
            <a:r>
              <a:rPr lang="en-US" sz="2400" dirty="0" smtClean="0"/>
              <a:t>Most manufactured products have to be cleaned to work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81083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soil? …..</a:t>
            </a:r>
            <a:endParaRPr lang="en-US" dirty="0"/>
          </a:p>
        </p:txBody>
      </p:sp>
      <p:pic>
        <p:nvPicPr>
          <p:cNvPr id="4" name="Content Placeholder 3" descr="IMG_0450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30"/>
          <a:stretch/>
        </p:blipFill>
        <p:spPr>
          <a:xfrm>
            <a:off x="1572847" y="1847850"/>
            <a:ext cx="2503534" cy="40136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 descr="IMG_045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9998" y="1847850"/>
            <a:ext cx="2400344" cy="40136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64412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0793.JPG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53865">
            <a:off x="1756252" y="1822161"/>
            <a:ext cx="5867426" cy="42208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2847418" y="983373"/>
            <a:ext cx="285206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…or is it dirt?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747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25439"/>
            <a:ext cx="7772400" cy="1143000"/>
          </a:xfrm>
        </p:spPr>
        <p:txBody>
          <a:bodyPr/>
          <a:lstStyle/>
          <a:p>
            <a:r>
              <a:rPr lang="en-US" dirty="0" smtClean="0"/>
              <a:t>Soils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0213008"/>
              </p:ext>
            </p:extLst>
          </p:nvPr>
        </p:nvGraphicFramePr>
        <p:xfrm>
          <a:off x="685800" y="1213168"/>
          <a:ext cx="7772400" cy="51917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7772400"/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000" b="0" dirty="0"/>
                        <a:t>Solder flux (rosin, organic acid, low residue</a:t>
                      </a:r>
                      <a:r>
                        <a:rPr lang="en-US" sz="2000" dirty="0"/>
                        <a:t>)</a:t>
                      </a:r>
                      <a:endParaRPr lang="en-US" sz="2000" dirty="0">
                        <a:solidFill>
                          <a:srgbClr val="000000"/>
                        </a:solidFill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Oils, greases</a:t>
                      </a:r>
                      <a:endParaRPr lang="en-US" sz="2000" dirty="0">
                        <a:solidFill>
                          <a:srgbClr val="000000"/>
                        </a:solidFill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000"/>
                        <a:t>Metal working fluids</a:t>
                      </a:r>
                      <a:endParaRPr lang="en-US" sz="2000">
                        <a:solidFill>
                          <a:srgbClr val="000000"/>
                        </a:solidFill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000"/>
                        <a:t>Lapping, polishing compounds compounds</a:t>
                      </a:r>
                      <a:endParaRPr lang="en-US" sz="2000">
                        <a:solidFill>
                          <a:srgbClr val="000000"/>
                        </a:solidFill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000" dirty="0"/>
                        <a:t>Particles (metal fines, chips, skin flakes, polishing </a:t>
                      </a:r>
                      <a:r>
                        <a:rPr lang="en-US" sz="2000" dirty="0" smtClean="0"/>
                        <a:t>grit, 3D powder)</a:t>
                      </a:r>
                      <a:endParaRPr lang="en-US" sz="2000" dirty="0">
                        <a:solidFill>
                          <a:srgbClr val="000000"/>
                        </a:solidFill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000"/>
                        <a:t>Acids</a:t>
                      </a:r>
                      <a:endParaRPr lang="en-US" sz="2000">
                        <a:solidFill>
                          <a:srgbClr val="000000"/>
                        </a:solidFill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000" dirty="0"/>
                        <a:t>Water</a:t>
                      </a:r>
                      <a:endParaRPr lang="en-US" sz="2000" dirty="0">
                        <a:solidFill>
                          <a:srgbClr val="000000"/>
                        </a:solidFill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000"/>
                        <a:t>Solvent</a:t>
                      </a:r>
                      <a:endParaRPr lang="en-US" sz="2000">
                        <a:solidFill>
                          <a:srgbClr val="000000"/>
                        </a:solidFill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000"/>
                        <a:t>Product Assortment</a:t>
                      </a:r>
                      <a:endParaRPr lang="en-US" sz="2000">
                        <a:solidFill>
                          <a:srgbClr val="000000"/>
                        </a:solidFill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000"/>
                        <a:t>Residual product/breakdown (in processing equipment)</a:t>
                      </a:r>
                      <a:endParaRPr lang="en-US" sz="2000">
                        <a:solidFill>
                          <a:srgbClr val="000000"/>
                        </a:solidFill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000" dirty="0"/>
                        <a:t>Deposited cleaning agent </a:t>
                      </a:r>
                      <a:r>
                        <a:rPr lang="en-US" sz="2000" dirty="0" smtClean="0"/>
                        <a:t>residue (including</a:t>
                      </a:r>
                      <a:r>
                        <a:rPr lang="en-US" sz="2000" baseline="0" dirty="0" smtClean="0"/>
                        <a:t> flux residue)</a:t>
                      </a:r>
                      <a:endParaRPr lang="en-US" sz="2000" dirty="0">
                        <a:solidFill>
                          <a:srgbClr val="000000"/>
                        </a:solidFill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000"/>
                        <a:t>Rust-preventative</a:t>
                      </a:r>
                      <a:endParaRPr lang="en-US" sz="2000">
                        <a:solidFill>
                          <a:srgbClr val="000000"/>
                        </a:solidFill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000" dirty="0"/>
                        <a:t>Bacteria, mold, life-forms (alive or dead)</a:t>
                      </a:r>
                      <a:endParaRPr lang="en-US" sz="2000" dirty="0">
                        <a:solidFill>
                          <a:srgbClr val="000000"/>
                        </a:solidFill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  <a:cs typeface="Times New Roman"/>
                        </a:rPr>
                        <a:t>Sterilizing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  <a:cs typeface="Times New Roman"/>
                        </a:rPr>
                        <a:t> chemicals or processes</a:t>
                      </a:r>
                      <a:endParaRPr lang="en-US" sz="2000" dirty="0">
                        <a:solidFill>
                          <a:srgbClr val="000000"/>
                        </a:solidFill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0445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381000"/>
            <a:ext cx="5943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2840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69950"/>
          </a:xfrm>
        </p:spPr>
        <p:txBody>
          <a:bodyPr/>
          <a:lstStyle/>
          <a:p>
            <a:r>
              <a:rPr lang="en-US" sz="2800" smtClean="0">
                <a:latin typeface="Helvetica Neue Light" pitchFamily="25" charset="0"/>
                <a:ea typeface="ＭＳ Ｐゴシック" pitchFamily="25" charset="-128"/>
              </a:rPr>
              <a:t>Steps &amp; Functions of Cleaning System: </a:t>
            </a:r>
            <a:r>
              <a:rPr lang="en-US" smtClean="0">
                <a:latin typeface="Helvetica Neue Light" pitchFamily="25" charset="0"/>
                <a:ea typeface="ＭＳ Ｐゴシック" pitchFamily="25" charset="-128"/>
              </a:rPr>
              <a:t/>
            </a:r>
            <a:br>
              <a:rPr lang="en-US" smtClean="0">
                <a:latin typeface="Helvetica Neue Light" pitchFamily="25" charset="0"/>
                <a:ea typeface="ＭＳ Ｐゴシック" pitchFamily="25" charset="-128"/>
              </a:rPr>
            </a:br>
            <a:r>
              <a:rPr lang="en-US" sz="2000" smtClean="0">
                <a:latin typeface="Helvetica Neue Light" pitchFamily="25" charset="0"/>
                <a:ea typeface="ＭＳ Ｐゴシック" pitchFamily="25" charset="-128"/>
              </a:rPr>
              <a:t>Think About Cleaning Agent and Cleaning Process Together</a:t>
            </a:r>
            <a:endParaRPr lang="en-US" smtClean="0">
              <a:latin typeface="Helvetica Neue Light" pitchFamily="25" charset="0"/>
              <a:ea typeface="ＭＳ Ｐゴシック" pitchFamily="25" charset="-128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>
                <a:latin typeface="Times New Roman" pitchFamily="25" charset="0"/>
                <a:ea typeface="ＭＳ Ｐゴシック" pitchFamily="25" charset="-128"/>
                <a:cs typeface="Times New Roman" pitchFamily="25" charset="0"/>
              </a:rPr>
              <a:t>(1) Wash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Times New Roman" pitchFamily="25" charset="0"/>
                <a:ea typeface="ＭＳ Ｐゴシック" pitchFamily="25" charset="-128"/>
                <a:cs typeface="Times New Roman" pitchFamily="25" charset="0"/>
              </a:rPr>
              <a:t>Deliver cleaning agent to surface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Times New Roman" pitchFamily="25" charset="0"/>
                <a:ea typeface="ＭＳ Ｐゴシック" pitchFamily="25" charset="-128"/>
                <a:cs typeface="Times New Roman" pitchFamily="25" charset="0"/>
              </a:rPr>
              <a:t>Provide cleaning action to remove soil without damage to surface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Times New Roman" pitchFamily="25" charset="0"/>
                <a:ea typeface="ＭＳ Ｐゴシック" pitchFamily="25" charset="-128"/>
                <a:cs typeface="Times New Roman" pitchFamily="25" charset="0"/>
              </a:rPr>
              <a:t>Remove soils from proximity of surface (i.e. leave a clean surface)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Times New Roman" pitchFamily="25" charset="0"/>
                <a:ea typeface="ＭＳ Ｐゴシック" pitchFamily="25" charset="-128"/>
                <a:cs typeface="Times New Roman" pitchFamily="25" charset="0"/>
              </a:rPr>
              <a:t>(2) Rinse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Times New Roman" pitchFamily="25" charset="0"/>
                <a:ea typeface="ＭＳ Ｐゴシック" pitchFamily="25" charset="-128"/>
                <a:cs typeface="Times New Roman" pitchFamily="25" charset="0"/>
              </a:rPr>
              <a:t>Remove residual cleaning agent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Times New Roman" pitchFamily="25" charset="0"/>
                <a:ea typeface="ＭＳ Ｐゴシック" pitchFamily="25" charset="-128"/>
                <a:cs typeface="Times New Roman" pitchFamily="25" charset="0"/>
              </a:rPr>
              <a:t>Continue cleaning process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Times New Roman" pitchFamily="25" charset="0"/>
                <a:ea typeface="ＭＳ Ｐゴシック" pitchFamily="25" charset="-128"/>
                <a:cs typeface="Times New Roman" pitchFamily="25" charset="0"/>
              </a:rPr>
              <a:t>Vapor degreasing solvent – self-rinse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Times New Roman" pitchFamily="25" charset="0"/>
                <a:ea typeface="ＭＳ Ｐゴシック" pitchFamily="25" charset="-128"/>
                <a:cs typeface="Times New Roman" pitchFamily="25" charset="0"/>
              </a:rPr>
              <a:t>(3) Dry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Times New Roman" pitchFamily="25" charset="0"/>
                <a:ea typeface="ＭＳ Ｐゴシック" pitchFamily="25" charset="-128"/>
                <a:cs typeface="Times New Roman" pitchFamily="25" charset="0"/>
              </a:rPr>
              <a:t>Remove water, adsorbed solvent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Times New Roman" pitchFamily="25" charset="0"/>
                <a:ea typeface="ＭＳ Ｐゴシック" pitchFamily="25" charset="-128"/>
                <a:cs typeface="Times New Roman" pitchFamily="25" charset="0"/>
              </a:rPr>
              <a:t>Separate, distinguishable operations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Times New Roman" pitchFamily="25" charset="0"/>
                <a:ea typeface="ＭＳ Ｐゴシック" pitchFamily="25" charset="-128"/>
                <a:cs typeface="Times New Roman" pitchFamily="25" charset="0"/>
              </a:rPr>
              <a:t>Allocate $$$ and design time appropriately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Times New Roman" pitchFamily="25" charset="0"/>
                <a:ea typeface="ＭＳ Ｐゴシック" pitchFamily="25" charset="-128"/>
                <a:cs typeface="Times New Roman" pitchFamily="25" charset="0"/>
              </a:rPr>
              <a:t>Restore cleaning agent for subsequent operation (Optional, but often desirable)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Times New Roman" pitchFamily="25" charset="0"/>
                <a:ea typeface="ＭＳ Ｐゴシック" pitchFamily="25" charset="-128"/>
                <a:cs typeface="Times New Roman" pitchFamily="25" charset="0"/>
              </a:rPr>
              <a:t>All steps: avoid product damage</a:t>
            </a:r>
          </a:p>
          <a:p>
            <a:pPr>
              <a:lnSpc>
                <a:spcPct val="90000"/>
              </a:lnSpc>
              <a:buFont typeface="Monotype Sorts" pitchFamily="25" charset="2"/>
              <a:buNone/>
            </a:pPr>
            <a:endParaRPr lang="en-US" sz="2000" dirty="0" smtClean="0">
              <a:latin typeface="Times New Roman" pitchFamily="25" charset="0"/>
              <a:ea typeface="ＭＳ Ｐゴシック" pitchFamily="25" charset="-128"/>
              <a:cs typeface="Times New Roman" pitchFamily="2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009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247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Helvetica Neue Light" pitchFamily="25" charset="0"/>
                <a:ea typeface="ＭＳ Ｐゴシック" pitchFamily="25" charset="-128"/>
              </a:rPr>
              <a:t>Cleaning is a Process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4565"/>
            <a:ext cx="8229600" cy="4389437"/>
          </a:xfrm>
        </p:spPr>
        <p:txBody>
          <a:bodyPr/>
          <a:lstStyle/>
          <a:p>
            <a:r>
              <a:rPr lang="en-US" sz="2800" dirty="0">
                <a:latin typeface="Arial"/>
                <a:ea typeface="ＭＳ Ｐゴシック" pitchFamily="25" charset="-128"/>
                <a:cs typeface="Arial"/>
              </a:rPr>
              <a:t>C</a:t>
            </a:r>
            <a:r>
              <a:rPr lang="en-US" sz="2800" dirty="0" smtClean="0">
                <a:latin typeface="Arial"/>
                <a:ea typeface="ＭＳ Ｐゴシック" pitchFamily="25" charset="-128"/>
                <a:cs typeface="Arial"/>
              </a:rPr>
              <a:t>leaning chemistry</a:t>
            </a:r>
          </a:p>
          <a:p>
            <a:r>
              <a:rPr lang="en-US" dirty="0" smtClean="0">
                <a:latin typeface="Arial"/>
                <a:ea typeface="ＭＳ Ｐゴシック" pitchFamily="25" charset="-128"/>
                <a:cs typeface="Arial"/>
              </a:rPr>
              <a:t>Force</a:t>
            </a:r>
          </a:p>
          <a:p>
            <a:r>
              <a:rPr lang="en-US" dirty="0" smtClean="0">
                <a:latin typeface="Arial"/>
                <a:ea typeface="ＭＳ Ｐゴシック" pitchFamily="25" charset="-128"/>
                <a:cs typeface="Arial"/>
              </a:rPr>
              <a:t>Temperature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/>
                <a:ea typeface="ＭＳ Ｐゴシック" pitchFamily="25" charset="-128"/>
                <a:cs typeface="Arial"/>
              </a:rPr>
              <a:t>Rule of thumb</a:t>
            </a:r>
          </a:p>
          <a:p>
            <a:pPr lvl="1">
              <a:lnSpc>
                <a:spcPct val="90000"/>
              </a:lnSpc>
            </a:pPr>
            <a:r>
              <a:rPr lang="en-US" sz="2300" dirty="0" smtClean="0">
                <a:latin typeface="Arial"/>
                <a:ea typeface="ＭＳ Ｐゴシック" pitchFamily="25" charset="-128"/>
                <a:cs typeface="Arial"/>
              </a:rPr>
              <a:t>10 degree Centigrade  increase in temperature doubles reaction rate</a:t>
            </a:r>
          </a:p>
          <a:p>
            <a:r>
              <a:rPr lang="en-US" dirty="0" smtClean="0">
                <a:latin typeface="Arial"/>
                <a:ea typeface="ＭＳ Ｐゴシック" pitchFamily="25" charset="-128"/>
                <a:cs typeface="Arial"/>
              </a:rPr>
              <a:t>Time</a:t>
            </a:r>
          </a:p>
          <a:p>
            <a:pPr lvl="1"/>
            <a:r>
              <a:rPr lang="en-US" dirty="0" smtClean="0">
                <a:latin typeface="Arial"/>
                <a:ea typeface="ＭＳ Ｐゴシック" pitchFamily="25" charset="-128"/>
                <a:cs typeface="Arial"/>
              </a:rPr>
              <a:t>Wash, rinse, dry</a:t>
            </a:r>
          </a:p>
          <a:p>
            <a:r>
              <a:rPr lang="en-US" dirty="0" smtClean="0">
                <a:latin typeface="Arial"/>
                <a:ea typeface="ＭＳ Ｐゴシック" pitchFamily="25" charset="-128"/>
                <a:cs typeface="Arial"/>
              </a:rPr>
              <a:t>Cleaning process influences</a:t>
            </a:r>
          </a:p>
          <a:p>
            <a:pPr lvl="1"/>
            <a:r>
              <a:rPr lang="en-US" dirty="0" smtClean="0">
                <a:latin typeface="Arial"/>
                <a:ea typeface="ＭＳ Ｐゴシック" pitchFamily="25" charset="-128"/>
                <a:cs typeface="Arial"/>
              </a:rPr>
              <a:t>Worker safety, chemical emissions </a:t>
            </a:r>
          </a:p>
          <a:p>
            <a:pPr lvl="1"/>
            <a:r>
              <a:rPr lang="en-US" dirty="0" smtClean="0">
                <a:latin typeface="Arial"/>
                <a:ea typeface="ＭＳ Ｐゴシック" pitchFamily="25" charset="-128"/>
                <a:cs typeface="Arial"/>
              </a:rPr>
              <a:t>Why dirt sticks</a:t>
            </a:r>
          </a:p>
        </p:txBody>
      </p:sp>
    </p:spTree>
    <p:extLst>
      <p:ext uri="{BB962C8B-B14F-4D97-AF65-F5344CB8AC3E}">
        <p14:creationId xmlns:p14="http://schemas.microsoft.com/office/powerpoint/2010/main" val="947470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Cleaning factors </a:t>
            </a:r>
            <a:r>
              <a:rPr lang="en-US" dirty="0" err="1" smtClean="0"/>
              <a:t>interac</a:t>
            </a:r>
            <a:r>
              <a:rPr lang="en-US" dirty="0" smtClean="0"/>
              <a:t> – </a:t>
            </a:r>
            <a:br>
              <a:rPr lang="en-US" dirty="0" smtClean="0"/>
            </a:br>
            <a:r>
              <a:rPr lang="en-US" dirty="0" smtClean="0"/>
              <a:t>e.g. temperature and solvency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KB number</a:t>
            </a:r>
          </a:p>
          <a:p>
            <a:pPr lvl="1"/>
            <a:r>
              <a:rPr lang="en-US" dirty="0" smtClean="0"/>
              <a:t>Kauri-</a:t>
            </a:r>
            <a:r>
              <a:rPr lang="en-US" dirty="0" err="1" smtClean="0"/>
              <a:t>Butanol</a:t>
            </a:r>
            <a:r>
              <a:rPr lang="en-US" dirty="0" smtClean="0"/>
              <a:t> number</a:t>
            </a:r>
          </a:p>
          <a:p>
            <a:pPr lvl="1"/>
            <a:r>
              <a:rPr lang="en-US" dirty="0" smtClean="0"/>
              <a:t>Higher number - &gt; more aggressive solvent</a:t>
            </a:r>
          </a:p>
          <a:p>
            <a:pPr lvl="1"/>
            <a:r>
              <a:rPr lang="en-US" dirty="0" smtClean="0"/>
              <a:t>Does not work for oxygenated solvents</a:t>
            </a:r>
          </a:p>
          <a:p>
            <a:pPr lvl="2"/>
            <a:r>
              <a:rPr lang="en-US" dirty="0" smtClean="0"/>
              <a:t>Water</a:t>
            </a:r>
          </a:p>
          <a:p>
            <a:pPr lvl="2"/>
            <a:r>
              <a:rPr lang="en-US" dirty="0" smtClean="0"/>
              <a:t>Ketones (</a:t>
            </a:r>
            <a:r>
              <a:rPr lang="en-US" dirty="0" err="1" smtClean="0"/>
              <a:t>eg</a:t>
            </a:r>
            <a:r>
              <a:rPr lang="en-US" dirty="0" smtClean="0"/>
              <a:t>. acetone)</a:t>
            </a:r>
          </a:p>
        </p:txBody>
      </p:sp>
    </p:spTree>
    <p:extLst>
      <p:ext uri="{BB962C8B-B14F-4D97-AF65-F5344CB8AC3E}">
        <p14:creationId xmlns:p14="http://schemas.microsoft.com/office/powerpoint/2010/main" val="1369459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boiling point may help with less aggressive solvents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5364672"/>
              </p:ext>
            </p:extLst>
          </p:nvPr>
        </p:nvGraphicFramePr>
        <p:xfrm>
          <a:off x="457200" y="1935163"/>
          <a:ext cx="82296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</a:rPr>
                        <a:t>Cleaning Agent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</a:rPr>
                        <a:t>KB Number 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</a:rPr>
                        <a:t>Boiling Point </a:t>
                      </a:r>
                      <a:r>
                        <a:rPr lang="en-US" sz="1200" b="1" dirty="0" err="1">
                          <a:effectLst/>
                          <a:latin typeface="Times New Roman"/>
                          <a:ea typeface="Times New Roman"/>
                        </a:rPr>
                        <a:t>deg</a:t>
                      </a: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</a:rPr>
                        <a:t> C.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Methylene chloride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136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40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Trans-1,2-dichloroethylene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117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47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HCFC-225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31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54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HFE-7100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61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n-Propyl bromide (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</a:rPr>
                        <a:t>nPB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125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71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Trichloroethylene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129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87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</a:rPr>
                        <a:t>Perchloroethylene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90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121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d-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limonene (</a:t>
                      </a:r>
                      <a:r>
                        <a:rPr lang="en-US" sz="1200" dirty="0" err="1" smtClean="0">
                          <a:effectLst/>
                          <a:latin typeface="Times New Roman"/>
                          <a:ea typeface="Times New Roman"/>
                        </a:rPr>
                        <a:t>eg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r>
                        <a:rPr lang="en-US" sz="120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200" baseline="0" dirty="0" err="1" smtClean="0">
                          <a:effectLst/>
                          <a:latin typeface="Times New Roman"/>
                          <a:ea typeface="Times New Roman"/>
                        </a:rPr>
                        <a:t>Citrasolv</a:t>
                      </a:r>
                      <a:r>
                        <a:rPr lang="en-US" sz="1200" baseline="0" dirty="0" smtClean="0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76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178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Stoddard Solvent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33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188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Methyl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</a:rPr>
                        <a:t>soyate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61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315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1707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881063"/>
          </a:xfrm>
        </p:spPr>
        <p:txBody>
          <a:bodyPr/>
          <a:lstStyle/>
          <a:p>
            <a:pPr eaLnBrk="1" hangingPunct="1"/>
            <a:r>
              <a:rPr lang="en-US" sz="3200" b="1" dirty="0">
                <a:latin typeface="Helvetica Neue Light" charset="0"/>
                <a:ea typeface="ＭＳ Ｐゴシック" charset="0"/>
              </a:rPr>
              <a:t>BFK Solutions</a:t>
            </a:r>
            <a:br>
              <a:rPr lang="en-US" sz="3200" b="1" dirty="0">
                <a:latin typeface="Helvetica Neue Light" charset="0"/>
                <a:ea typeface="ＭＳ Ｐゴシック" charset="0"/>
              </a:rPr>
            </a:br>
            <a:r>
              <a:rPr lang="en-US" sz="3200" b="1" dirty="0" smtClean="0">
                <a:latin typeface="Helvetica Neue Light" charset="0"/>
                <a:ea typeface="ＭＳ Ｐゴシック" charset="0"/>
              </a:rPr>
              <a:t>Critical Cleaning </a:t>
            </a:r>
            <a:r>
              <a:rPr lang="en-US" sz="3200" b="1" dirty="0">
                <a:latin typeface="Helvetica Neue Light" charset="0"/>
                <a:ea typeface="ＭＳ Ｐゴシック" charset="0"/>
              </a:rPr>
              <a:t>Consultants, est. 1994</a:t>
            </a:r>
            <a:r>
              <a:rPr lang="en-US" sz="3200" dirty="0">
                <a:latin typeface="Helvetica Neue Light" charset="0"/>
                <a:ea typeface="ＭＳ Ｐゴシック" charset="0"/>
              </a:rPr>
              <a:t/>
            </a:r>
            <a:br>
              <a:rPr lang="en-US" sz="3200" dirty="0">
                <a:latin typeface="Helvetica Neue Light" charset="0"/>
                <a:ea typeface="ＭＳ Ｐゴシック" charset="0"/>
              </a:rPr>
            </a:br>
            <a:endParaRPr lang="en-US" sz="3200" i="1" dirty="0">
              <a:latin typeface="Helvetica Neue Light" charset="0"/>
              <a:ea typeface="ＭＳ Ｐゴシック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752600"/>
            <a:ext cx="8001000" cy="4887913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Clr>
                <a:srgbClr val="27C5E2"/>
              </a:buClr>
              <a:buFont typeface="Monotype Sorts" charset="0"/>
              <a:buNone/>
            </a:pPr>
            <a:endParaRPr lang="en-US" sz="1100" dirty="0">
              <a:latin typeface="Times New Roman" charset="0"/>
              <a:ea typeface="ＭＳ Ｐゴシック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en-US" sz="2400" dirty="0" smtClean="0">
                <a:ea typeface="ＭＳ Ｐゴシック" charset="0"/>
              </a:rPr>
              <a:t>As the </a:t>
            </a:r>
            <a:r>
              <a:rPr lang="en-US" sz="2400" dirty="0">
                <a:ea typeface="ＭＳ Ｐゴシック" charset="0"/>
              </a:rPr>
              <a:t>industry </a:t>
            </a:r>
            <a:r>
              <a:rPr lang="en-US" sz="2400" dirty="0" smtClean="0">
                <a:ea typeface="ＭＳ Ｐゴシック" charset="0"/>
              </a:rPr>
              <a:t>leaders, we provide</a:t>
            </a:r>
            <a:endParaRPr lang="en-US" sz="2400" dirty="0">
              <a:ea typeface="ＭＳ Ｐゴシック" charset="0"/>
            </a:endParaRPr>
          </a:p>
          <a:p>
            <a:pPr lvl="1" eaLnBrk="1" hangingPunct="1">
              <a:lnSpc>
                <a:spcPct val="70000"/>
              </a:lnSpc>
            </a:pPr>
            <a:r>
              <a:rPr lang="en-US" dirty="0">
                <a:ea typeface="ＭＳ Ｐゴシック" charset="0"/>
              </a:rPr>
              <a:t>Process improvement, not product sales</a:t>
            </a:r>
          </a:p>
          <a:p>
            <a:pPr lvl="1" eaLnBrk="1" hangingPunct="1">
              <a:lnSpc>
                <a:spcPct val="70000"/>
              </a:lnSpc>
            </a:pPr>
            <a:r>
              <a:rPr lang="en-US" dirty="0">
                <a:ea typeface="ＭＳ Ｐゴシック" charset="0"/>
              </a:rPr>
              <a:t>Experience, expertise, common </a:t>
            </a:r>
            <a:r>
              <a:rPr lang="en-US" dirty="0" smtClean="0">
                <a:ea typeface="ＭＳ Ｐゴシック" charset="0"/>
              </a:rPr>
              <a:t>sense</a:t>
            </a:r>
          </a:p>
          <a:p>
            <a:pPr lvl="1" eaLnBrk="1" hangingPunct="1">
              <a:lnSpc>
                <a:spcPct val="70000"/>
              </a:lnSpc>
            </a:pPr>
            <a:r>
              <a:rPr lang="en-US" dirty="0" smtClean="0">
                <a:ea typeface="ＭＳ Ｐゴシック" charset="0"/>
              </a:rPr>
              <a:t>Industry involvement: JS3 (military), IPC, ASTM, ISO delegate, EPA, FDA</a:t>
            </a:r>
            <a:endParaRPr lang="en-US" dirty="0">
              <a:ea typeface="ＭＳ Ｐゴシック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en-US" sz="2400" dirty="0">
                <a:ea typeface="ＭＳ Ｐゴシック" charset="0"/>
              </a:rPr>
              <a:t>Barbara Kanegsberg, </a:t>
            </a:r>
            <a:r>
              <a:rPr lang="ja-JP" altLang="en-US" sz="2400" dirty="0">
                <a:ea typeface="ＭＳ Ｐゴシック" charset="0"/>
              </a:rPr>
              <a:t>“</a:t>
            </a:r>
            <a:r>
              <a:rPr lang="en-US" sz="2400" i="1" dirty="0">
                <a:ea typeface="ＭＳ Ｐゴシック" charset="0"/>
              </a:rPr>
              <a:t>The Cleaning Lady</a:t>
            </a:r>
            <a:r>
              <a:rPr lang="ja-JP" altLang="en-US" sz="2400" i="1" dirty="0">
                <a:ea typeface="ＭＳ Ｐゴシック" charset="0"/>
              </a:rPr>
              <a:t>”</a:t>
            </a:r>
            <a:endParaRPr lang="en-US" sz="2400" dirty="0">
              <a:ea typeface="ＭＳ Ｐゴシック" charset="0"/>
            </a:endParaRPr>
          </a:p>
          <a:p>
            <a:pPr lvl="1" eaLnBrk="1" hangingPunct="1">
              <a:lnSpc>
                <a:spcPct val="70000"/>
              </a:lnSpc>
            </a:pPr>
            <a:r>
              <a:rPr lang="en-US" dirty="0">
                <a:ea typeface="ＭＳ Ｐゴシック" charset="0"/>
              </a:rPr>
              <a:t>Biochemist, clinical chemist, manufacturing process</a:t>
            </a:r>
          </a:p>
          <a:p>
            <a:pPr eaLnBrk="1" hangingPunct="1">
              <a:lnSpc>
                <a:spcPct val="70000"/>
              </a:lnSpc>
            </a:pPr>
            <a:r>
              <a:rPr lang="en-US" sz="2400" dirty="0" smtClean="0">
                <a:ea typeface="ＭＳ Ｐゴシック" charset="0"/>
              </a:rPr>
              <a:t>Ed </a:t>
            </a:r>
            <a:r>
              <a:rPr lang="en-US" sz="2400" dirty="0">
                <a:ea typeface="ＭＳ Ｐゴシック" charset="0"/>
              </a:rPr>
              <a:t>Kanegsberg, </a:t>
            </a:r>
            <a:r>
              <a:rPr lang="ja-JP" altLang="en-US" sz="2400" i="1" dirty="0">
                <a:ea typeface="ＭＳ Ｐゴシック" charset="0"/>
              </a:rPr>
              <a:t>“</a:t>
            </a:r>
            <a:r>
              <a:rPr lang="en-US" sz="2400" i="1" dirty="0">
                <a:ea typeface="ＭＳ Ｐゴシック" charset="0"/>
              </a:rPr>
              <a:t>The Rocket Scientist</a:t>
            </a:r>
            <a:r>
              <a:rPr lang="ja-JP" altLang="en-US" sz="2400" i="1" dirty="0">
                <a:ea typeface="ＭＳ Ｐゴシック" charset="0"/>
              </a:rPr>
              <a:t>”</a:t>
            </a:r>
            <a:endParaRPr lang="en-US" sz="2400" dirty="0">
              <a:ea typeface="ＭＳ Ｐゴシック" charset="0"/>
            </a:endParaRPr>
          </a:p>
          <a:p>
            <a:pPr lvl="1" eaLnBrk="1" hangingPunct="1">
              <a:lnSpc>
                <a:spcPct val="70000"/>
              </a:lnSpc>
            </a:pPr>
            <a:r>
              <a:rPr lang="en-US" dirty="0">
                <a:ea typeface="ＭＳ Ｐゴシック" charset="0"/>
              </a:rPr>
              <a:t>Physicist, engineer, process evaluation</a:t>
            </a:r>
          </a:p>
          <a:p>
            <a:pPr eaLnBrk="1" hangingPunct="1">
              <a:lnSpc>
                <a:spcPct val="70000"/>
              </a:lnSpc>
            </a:pPr>
            <a:r>
              <a:rPr lang="ja-JP" altLang="en-US" sz="2400" dirty="0" smtClean="0">
                <a:ea typeface="ＭＳ Ｐゴシック" charset="0"/>
              </a:rPr>
              <a:t>“</a:t>
            </a:r>
            <a:r>
              <a:rPr lang="en-US" sz="2400" dirty="0">
                <a:ea typeface="ＭＳ Ｐゴシック" charset="0"/>
              </a:rPr>
              <a:t>Clean Source</a:t>
            </a:r>
            <a:r>
              <a:rPr lang="ja-JP" altLang="en-US" sz="2400" dirty="0">
                <a:ea typeface="ＭＳ Ｐゴシック" charset="0"/>
              </a:rPr>
              <a:t>”</a:t>
            </a:r>
            <a:r>
              <a:rPr lang="en-US" sz="2400" dirty="0">
                <a:ea typeface="ＭＳ Ｐゴシック" charset="0"/>
              </a:rPr>
              <a:t> </a:t>
            </a:r>
            <a:r>
              <a:rPr lang="en-US" sz="2400" dirty="0" err="1">
                <a:ea typeface="ＭＳ Ｐゴシック" charset="0"/>
              </a:rPr>
              <a:t>eNewsletter</a:t>
            </a:r>
            <a:endParaRPr lang="en-US" sz="2400" dirty="0">
              <a:ea typeface="ＭＳ Ｐゴシック" charset="0"/>
            </a:endParaRPr>
          </a:p>
          <a:p>
            <a:pPr lvl="1" eaLnBrk="1" hangingPunct="1">
              <a:lnSpc>
                <a:spcPct val="70000"/>
              </a:lnSpc>
            </a:pPr>
            <a:r>
              <a:rPr lang="en-US" dirty="0">
                <a:ea typeface="ＭＳ Ｐゴシック" charset="0"/>
              </a:rPr>
              <a:t>Free</a:t>
            </a:r>
          </a:p>
          <a:p>
            <a:pPr lvl="1" eaLnBrk="1" hangingPunct="1">
              <a:lnSpc>
                <a:spcPct val="70000"/>
              </a:lnSpc>
            </a:pPr>
            <a:r>
              <a:rPr lang="en-US" dirty="0">
                <a:ea typeface="ＭＳ Ｐゴシック" charset="0"/>
              </a:rPr>
              <a:t>Sign </a:t>
            </a:r>
            <a:r>
              <a:rPr lang="en-US" dirty="0" smtClean="0">
                <a:ea typeface="ＭＳ Ｐゴシック" charset="0"/>
              </a:rPr>
              <a:t>up!</a:t>
            </a:r>
            <a:endParaRPr lang="en-US" dirty="0">
              <a:ea typeface="ＭＳ Ｐゴシック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en-US" sz="2400" dirty="0">
                <a:ea typeface="ＭＳ Ｐゴシック" charset="0"/>
              </a:rPr>
              <a:t>Editors,  2 volume </a:t>
            </a:r>
            <a:r>
              <a:rPr lang="ja-JP" altLang="en-US" sz="2400" dirty="0">
                <a:ea typeface="ＭＳ Ｐゴシック" charset="0"/>
              </a:rPr>
              <a:t>“</a:t>
            </a:r>
            <a:r>
              <a:rPr lang="en-US" sz="2400" dirty="0">
                <a:ea typeface="ＭＳ Ｐゴシック" charset="0"/>
              </a:rPr>
              <a:t>Handbook for Critical Cleaning,</a:t>
            </a:r>
            <a:r>
              <a:rPr lang="ja-JP" altLang="en-US" sz="2400" dirty="0">
                <a:ea typeface="ＭＳ Ｐゴシック" charset="0"/>
              </a:rPr>
              <a:t>”</a:t>
            </a:r>
            <a:r>
              <a:rPr lang="en-US" sz="2400" dirty="0">
                <a:ea typeface="ＭＳ Ｐゴシック" charset="0"/>
              </a:rPr>
              <a:t> CRC Press, 2</a:t>
            </a:r>
            <a:r>
              <a:rPr lang="en-US" sz="2400" baseline="30000" dirty="0">
                <a:ea typeface="ＭＳ Ｐゴシック" charset="0"/>
              </a:rPr>
              <a:t>nd</a:t>
            </a:r>
            <a:r>
              <a:rPr lang="en-US" sz="2400" dirty="0">
                <a:ea typeface="ＭＳ Ｐゴシック" charset="0"/>
              </a:rPr>
              <a:t> edition, 2011</a:t>
            </a:r>
          </a:p>
          <a:p>
            <a:pPr lvl="1" eaLnBrk="1" hangingPunct="1">
              <a:lnSpc>
                <a:spcPct val="70000"/>
              </a:lnSpc>
            </a:pPr>
            <a:endParaRPr lang="en-US" sz="1800" dirty="0">
              <a:latin typeface="Times New Roman" charset="0"/>
              <a:ea typeface="ＭＳ Ｐゴシック" charset="0"/>
            </a:endParaRPr>
          </a:p>
          <a:p>
            <a:pPr eaLnBrk="1" hangingPunct="1">
              <a:lnSpc>
                <a:spcPct val="70000"/>
              </a:lnSpc>
              <a:buClr>
                <a:srgbClr val="27C5E2"/>
              </a:buClr>
              <a:buFont typeface="Monotype Sorts" charset="0"/>
              <a:buChar char=""/>
            </a:pPr>
            <a:endParaRPr lang="en-US" sz="1700" dirty="0">
              <a:latin typeface="Times New Roman" charset="0"/>
              <a:ea typeface="ＭＳ Ｐゴシック" charset="0"/>
            </a:endParaRPr>
          </a:p>
          <a:p>
            <a:pPr eaLnBrk="1" hangingPunct="1">
              <a:lnSpc>
                <a:spcPct val="70000"/>
              </a:lnSpc>
              <a:buClr>
                <a:srgbClr val="27C5E2"/>
              </a:buClr>
              <a:buFont typeface="Monotype Sorts" charset="0"/>
              <a:buChar char=""/>
            </a:pPr>
            <a:endParaRPr lang="en-US" sz="1100" dirty="0">
              <a:latin typeface="Times New Roman" charset="0"/>
              <a:ea typeface="ＭＳ Ｐゴシック" charset="0"/>
            </a:endParaRPr>
          </a:p>
          <a:p>
            <a:pPr eaLnBrk="1" hangingPunct="1">
              <a:lnSpc>
                <a:spcPct val="70000"/>
              </a:lnSpc>
              <a:buClr>
                <a:srgbClr val="27C5E2"/>
              </a:buClr>
              <a:buFont typeface="Monotype Sorts" charset="0"/>
              <a:buNone/>
            </a:pPr>
            <a:endParaRPr lang="en-US" sz="500" b="1" dirty="0">
              <a:latin typeface="Times New Roman" charset="0"/>
              <a:ea typeface="ＭＳ Ｐゴシック" charset="0"/>
            </a:endParaRPr>
          </a:p>
          <a:p>
            <a:pPr eaLnBrk="1" hangingPunct="1">
              <a:lnSpc>
                <a:spcPct val="70000"/>
              </a:lnSpc>
              <a:buClr>
                <a:srgbClr val="27C5E2"/>
              </a:buClr>
              <a:buFont typeface="Monotype Sorts" charset="0"/>
              <a:buChar char=""/>
            </a:pPr>
            <a:endParaRPr lang="en-US" sz="500" b="1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965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Overview: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W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hy Dirt Sticks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219200" y="1752600"/>
            <a:ext cx="7772400" cy="4114800"/>
          </a:xfrm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800" b="1" dirty="0" smtClean="0">
                <a:latin typeface="Arial" charset="0"/>
                <a:ea typeface="ＭＳ Ｐゴシック" charset="0"/>
                <a:cs typeface="ＭＳ Ｐゴシック" charset="0"/>
              </a:rPr>
              <a:t>How cleaning works</a:t>
            </a:r>
            <a:endParaRPr lang="en-US" sz="28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Why dirt sticks</a:t>
            </a:r>
            <a:endParaRPr lang="en-US" b="1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How to make dirt “unstick”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Or keep it from sticking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Challenges, finding balance</a:t>
            </a:r>
          </a:p>
        </p:txBody>
      </p:sp>
    </p:spTree>
    <p:extLst>
      <p:ext uri="{BB962C8B-B14F-4D97-AF65-F5344CB8AC3E}">
        <p14:creationId xmlns:p14="http://schemas.microsoft.com/office/powerpoint/2010/main" val="5740806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Sometimes, you just know you’ll have cleaning problems</a:t>
            </a:r>
            <a:endParaRPr lang="en-US" dirty="0"/>
          </a:p>
        </p:txBody>
      </p:sp>
      <p:pic>
        <p:nvPicPr>
          <p:cNvPr id="4" name="Content Placeholder 3" descr="lasagna 372678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042" r="-130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284788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Neue Light" charset="0"/>
                <a:ea typeface="ＭＳ Ｐゴシック" charset="0"/>
                <a:cs typeface="ＭＳ Ｐゴシック" charset="0"/>
              </a:rPr>
              <a:t>What makes soil difficult to remove?</a:t>
            </a:r>
          </a:p>
        </p:txBody>
      </p:sp>
      <p:sp>
        <p:nvSpPr>
          <p:cNvPr id="880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Manufacturing processes can impede cleaning	</a:t>
            </a:r>
          </a:p>
          <a:p>
            <a:pPr lvl="1"/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Soil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Force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Heat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Time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Product shape and material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Changes in regulations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Environmental, safety</a:t>
            </a:r>
          </a:p>
          <a:p>
            <a:pPr>
              <a:buFont typeface="Monotype Sorts" charset="0"/>
              <a:buNone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119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balancing act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helps remove soil?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What makes soil stick?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Forces</a:t>
            </a:r>
          </a:p>
          <a:p>
            <a:r>
              <a:rPr lang="en-US" dirty="0"/>
              <a:t>Cleaning </a:t>
            </a:r>
            <a:r>
              <a:rPr lang="en-US" dirty="0" smtClean="0"/>
              <a:t>chemistry</a:t>
            </a:r>
          </a:p>
          <a:p>
            <a:r>
              <a:rPr lang="en-US" dirty="0" smtClean="0"/>
              <a:t>Temperature</a:t>
            </a:r>
          </a:p>
          <a:p>
            <a:r>
              <a:rPr lang="en-US" dirty="0" smtClean="0"/>
              <a:t>Time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Forces</a:t>
            </a:r>
          </a:p>
          <a:p>
            <a:r>
              <a:rPr lang="en-US" dirty="0" smtClean="0"/>
              <a:t>Soil chemistry and size</a:t>
            </a:r>
            <a:endParaRPr lang="en-US" dirty="0"/>
          </a:p>
          <a:p>
            <a:r>
              <a:rPr lang="en-US" dirty="0"/>
              <a:t>Temperature</a:t>
            </a:r>
          </a:p>
          <a:p>
            <a:r>
              <a:rPr lang="en-US" dirty="0"/>
              <a:t>Time</a:t>
            </a:r>
          </a:p>
          <a:p>
            <a:pPr marL="273050" lvl="1" indent="-273050">
              <a:buClr>
                <a:srgbClr val="FF3844"/>
              </a:buClr>
              <a:buSzPct val="95000"/>
            </a:pPr>
            <a:r>
              <a:rPr lang="en-US" sz="2200" dirty="0" smtClean="0">
                <a:latin typeface="Times New Roman" charset="0"/>
                <a:ea typeface="ＭＳ Ｐゴシック" charset="0"/>
                <a:cs typeface="ＭＳ Ｐゴシック" charset="0"/>
              </a:rPr>
              <a:t>Product </a:t>
            </a:r>
            <a:r>
              <a:rPr lang="en-US" sz="2200" dirty="0">
                <a:latin typeface="Times New Roman" charset="0"/>
                <a:ea typeface="ＭＳ Ｐゴシック" charset="0"/>
                <a:cs typeface="ＭＳ Ｐゴシック" charset="0"/>
              </a:rPr>
              <a:t>shape and material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Changes in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regulations</a:t>
            </a:r>
          </a:p>
          <a:p>
            <a:pPr lvl="1"/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Limits available options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0755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alancing forces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helps remove soil?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What makes soil stick?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Chemical force</a:t>
            </a:r>
          </a:p>
          <a:p>
            <a:pPr lvl="1"/>
            <a:r>
              <a:rPr lang="en-US" dirty="0" smtClean="0"/>
              <a:t>Polar/dispersion</a:t>
            </a:r>
          </a:p>
          <a:p>
            <a:r>
              <a:rPr lang="en-US" dirty="0" smtClean="0"/>
              <a:t>Physical force</a:t>
            </a:r>
          </a:p>
          <a:p>
            <a:pPr lvl="1"/>
            <a:r>
              <a:rPr lang="en-US" dirty="0" smtClean="0"/>
              <a:t>Impingement</a:t>
            </a:r>
          </a:p>
          <a:p>
            <a:pPr lvl="1"/>
            <a:r>
              <a:rPr lang="en-US" dirty="0" smtClean="0"/>
              <a:t>Agitation</a:t>
            </a:r>
          </a:p>
          <a:p>
            <a:r>
              <a:rPr lang="en-US" dirty="0" smtClean="0"/>
              <a:t>Must obtain access to surface with soil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Chemical </a:t>
            </a:r>
            <a:r>
              <a:rPr lang="en-US" dirty="0"/>
              <a:t>force</a:t>
            </a:r>
          </a:p>
          <a:p>
            <a:pPr lvl="1"/>
            <a:r>
              <a:rPr lang="en-US" dirty="0"/>
              <a:t>Polar/</a:t>
            </a:r>
            <a:r>
              <a:rPr lang="en-US" dirty="0" smtClean="0"/>
              <a:t>dispersion</a:t>
            </a:r>
          </a:p>
          <a:p>
            <a:r>
              <a:rPr lang="en-US" dirty="0" smtClean="0"/>
              <a:t>Physical force</a:t>
            </a:r>
          </a:p>
          <a:p>
            <a:pPr lvl="1"/>
            <a:r>
              <a:rPr lang="en-US" dirty="0" smtClean="0">
                <a:latin typeface="Times New Roman" charset="0"/>
                <a:ea typeface="ＭＳ Ｐゴシック" charset="0"/>
              </a:rPr>
              <a:t>drive </a:t>
            </a:r>
            <a:r>
              <a:rPr lang="en-US" dirty="0">
                <a:latin typeface="Times New Roman" charset="0"/>
                <a:ea typeface="ＭＳ Ｐゴシック" charset="0"/>
              </a:rPr>
              <a:t>particles into substrate (plastic, glass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, metal</a:t>
            </a:r>
            <a:r>
              <a:rPr lang="en-US" dirty="0">
                <a:latin typeface="Times New Roman" charset="0"/>
                <a:ea typeface="ＭＳ Ｐゴシック" charset="0"/>
              </a:rPr>
              <a:t>)</a:t>
            </a:r>
          </a:p>
          <a:p>
            <a:pPr lvl="2"/>
            <a:r>
              <a:rPr lang="en-US" sz="2000" dirty="0" smtClean="0">
                <a:latin typeface="Times New Roman" charset="0"/>
                <a:ea typeface="ＭＳ Ｐゴシック" charset="0"/>
              </a:rPr>
              <a:t>Cleaning/Drying/Polishing</a:t>
            </a:r>
            <a:endParaRPr lang="en-US" sz="20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339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alancing chemicals and soils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helps remove soil?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What impedes removal?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Type of cleaning agent</a:t>
            </a:r>
          </a:p>
          <a:p>
            <a:pPr lvl="1"/>
            <a:r>
              <a:rPr lang="en-US" dirty="0" smtClean="0"/>
              <a:t>Aqueous/organic solvent</a:t>
            </a:r>
          </a:p>
          <a:p>
            <a:r>
              <a:rPr lang="en-US" dirty="0" smtClean="0"/>
              <a:t>Solvency</a:t>
            </a:r>
          </a:p>
          <a:p>
            <a:r>
              <a:rPr lang="en-US" dirty="0" smtClean="0"/>
              <a:t>Wetting/penetration</a:t>
            </a:r>
          </a:p>
          <a:p>
            <a:r>
              <a:rPr lang="en-US" dirty="0" smtClean="0"/>
              <a:t>Rinsing</a:t>
            </a:r>
          </a:p>
          <a:p>
            <a:r>
              <a:rPr lang="en-US" dirty="0" smtClean="0"/>
              <a:t>Drying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Type of </a:t>
            </a:r>
            <a:r>
              <a:rPr lang="en-US" dirty="0" smtClean="0"/>
              <a:t>cleaning agent</a:t>
            </a:r>
            <a:endParaRPr lang="en-US" dirty="0"/>
          </a:p>
          <a:p>
            <a:pPr lvl="1"/>
            <a:r>
              <a:rPr lang="en-US" dirty="0"/>
              <a:t>Polar</a:t>
            </a:r>
            <a:r>
              <a:rPr lang="en-US" dirty="0" smtClean="0"/>
              <a:t>/non-polar</a:t>
            </a:r>
          </a:p>
          <a:p>
            <a:r>
              <a:rPr lang="en-US" dirty="0" smtClean="0"/>
              <a:t>Chemical nature of soil</a:t>
            </a:r>
          </a:p>
          <a:p>
            <a:pPr lvl="1"/>
            <a:r>
              <a:rPr lang="en-US" dirty="0" smtClean="0">
                <a:latin typeface="Times New Roman" charset="0"/>
                <a:ea typeface="ＭＳ Ｐゴシック" charset="0"/>
              </a:rPr>
              <a:t>Silicone</a:t>
            </a:r>
          </a:p>
          <a:p>
            <a:pPr lvl="1"/>
            <a:r>
              <a:rPr lang="en-US" dirty="0" smtClean="0">
                <a:latin typeface="Times New Roman" charset="0"/>
                <a:ea typeface="ＭＳ Ｐゴシック" charset="0"/>
              </a:rPr>
              <a:t>proteins </a:t>
            </a:r>
            <a:endParaRPr lang="en-US" dirty="0">
              <a:latin typeface="Times New Roman" charset="0"/>
              <a:ea typeface="ＭＳ Ｐゴシック" charset="0"/>
            </a:endParaRPr>
          </a:p>
          <a:p>
            <a:r>
              <a:rPr lang="en-US" dirty="0"/>
              <a:t>P</a:t>
            </a:r>
            <a:r>
              <a:rPr lang="en-US" dirty="0" smtClean="0"/>
              <a:t>article size</a:t>
            </a:r>
          </a:p>
          <a:p>
            <a:pPr lvl="1"/>
            <a:r>
              <a:rPr lang="en-US" dirty="0" smtClean="0"/>
              <a:t>Small particles adhere</a:t>
            </a:r>
          </a:p>
          <a:p>
            <a:r>
              <a:rPr lang="en-US" dirty="0" smtClean="0"/>
              <a:t>Dried soils</a:t>
            </a:r>
          </a:p>
          <a:p>
            <a:r>
              <a:rPr lang="en-US" dirty="0" smtClean="0"/>
              <a:t>Crevices/holes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6650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Balancing temperature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helps remove soil?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What makes soil stick?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Higher temperatures</a:t>
            </a:r>
          </a:p>
          <a:p>
            <a:pPr lvl="1"/>
            <a:r>
              <a:rPr lang="en-US" dirty="0" smtClean="0"/>
              <a:t>More vigorous agitation</a:t>
            </a:r>
          </a:p>
          <a:p>
            <a:pPr lvl="1"/>
            <a:r>
              <a:rPr lang="en-US" dirty="0" smtClean="0"/>
              <a:t>Melting, vaporization</a:t>
            </a:r>
          </a:p>
          <a:p>
            <a:pPr lvl="1"/>
            <a:r>
              <a:rPr lang="en-US" dirty="0" smtClean="0"/>
              <a:t>Lower viscosity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Higher temperatures</a:t>
            </a:r>
          </a:p>
          <a:p>
            <a:pPr lvl="1"/>
            <a:r>
              <a:rPr lang="en-US" dirty="0" err="1" smtClean="0"/>
              <a:t>Caramelization</a:t>
            </a:r>
            <a:endParaRPr lang="en-US" dirty="0" smtClean="0"/>
          </a:p>
          <a:p>
            <a:pPr lvl="1"/>
            <a:r>
              <a:rPr lang="en-US" dirty="0" smtClean="0"/>
              <a:t>Flash drying</a:t>
            </a:r>
          </a:p>
          <a:p>
            <a:pPr lvl="1"/>
            <a:r>
              <a:rPr lang="en-US" dirty="0" smtClean="0"/>
              <a:t>Baked on soils</a:t>
            </a:r>
          </a:p>
          <a:p>
            <a:pPr lvl="1"/>
            <a:r>
              <a:rPr lang="en-US" dirty="0" smtClean="0"/>
              <a:t>Substrate change</a:t>
            </a:r>
          </a:p>
        </p:txBody>
      </p:sp>
    </p:spTree>
    <p:extLst>
      <p:ext uri="{BB962C8B-B14F-4D97-AF65-F5344CB8AC3E}">
        <p14:creationId xmlns:p14="http://schemas.microsoft.com/office/powerpoint/2010/main" val="37157792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ink IMG_7940 lo re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0110" y="1233278"/>
            <a:ext cx="8229600" cy="4389437"/>
          </a:xfrm>
        </p:spPr>
      </p:pic>
    </p:spTree>
    <p:extLst>
      <p:ext uri="{BB962C8B-B14F-4D97-AF65-F5344CB8AC3E}">
        <p14:creationId xmlns:p14="http://schemas.microsoft.com/office/powerpoint/2010/main" val="37457074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alancing time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helps remove soil?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What helps soil stick?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More time </a:t>
            </a:r>
            <a:r>
              <a:rPr lang="en-US" dirty="0" smtClean="0">
                <a:sym typeface="Wingdings"/>
              </a:rPr>
              <a:t> more cleaning</a:t>
            </a:r>
          </a:p>
          <a:p>
            <a:r>
              <a:rPr lang="en-US" dirty="0" smtClean="0">
                <a:sym typeface="Wingdings"/>
              </a:rPr>
              <a:t>Prompt cleaning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More time </a:t>
            </a:r>
            <a:r>
              <a:rPr lang="en-US" dirty="0" smtClean="0">
                <a:sym typeface="Wingdings"/>
              </a:rPr>
              <a:t> more damage</a:t>
            </a:r>
          </a:p>
          <a:p>
            <a:r>
              <a:rPr lang="en-US" dirty="0" smtClean="0">
                <a:sym typeface="Wingdings"/>
              </a:rPr>
              <a:t>Latency (prior to cleaning)</a:t>
            </a:r>
          </a:p>
          <a:p>
            <a:pPr lvl="1"/>
            <a:r>
              <a:rPr lang="en-US" dirty="0" smtClean="0">
                <a:sym typeface="Wingdings"/>
              </a:rPr>
              <a:t>Longer soil adheres, the harder it adheres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0729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Dispersion forces</a:t>
            </a:r>
          </a:p>
        </p:txBody>
      </p:sp>
      <p:pic>
        <p:nvPicPr>
          <p:cNvPr id="61443" name="Content Placeholder 3" descr="FG11_005.GI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962" r="-12962"/>
          <a:stretch>
            <a:fillRect/>
          </a:stretch>
        </p:blipFill>
        <p:spPr>
          <a:xfrm>
            <a:off x="762000" y="1524000"/>
            <a:ext cx="7772400" cy="4114800"/>
          </a:xfrm>
        </p:spPr>
      </p:pic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1536700" y="5410200"/>
            <a:ext cx="457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http://itl.chem.ufl.edu/2045/lectures/lec_g.html</a:t>
            </a:r>
          </a:p>
        </p:txBody>
      </p:sp>
      <p:sp>
        <p:nvSpPr>
          <p:cNvPr id="61445" name="TextBox 5"/>
          <p:cNvSpPr txBox="1">
            <a:spLocks noChangeArrowheads="1"/>
          </p:cNvSpPr>
          <p:nvPr/>
        </p:nvSpPr>
        <p:spPr bwMode="auto">
          <a:xfrm>
            <a:off x="2890838" y="4370388"/>
            <a:ext cx="34401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00"/>
                </a:solidFill>
              </a:rPr>
              <a:t>Symmetric molecule induces dipole</a:t>
            </a:r>
          </a:p>
        </p:txBody>
      </p:sp>
    </p:spTree>
    <p:extLst>
      <p:ext uri="{BB962C8B-B14F-4D97-AF65-F5344CB8AC3E}">
        <p14:creationId xmlns:p14="http://schemas.microsoft.com/office/powerpoint/2010/main" val="2670973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Always question authority -  including BFK Solutions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1800" dirty="0">
                <a:ea typeface="ＭＳ Ｐゴシック" charset="0"/>
              </a:rPr>
              <a:t>We make the best effort to provide accurate, up-to-date information</a:t>
            </a:r>
          </a:p>
          <a:p>
            <a:pPr eaLnBrk="1" hangingPunct="1"/>
            <a:r>
              <a:rPr lang="en-US" sz="1800" dirty="0">
                <a:ea typeface="ＭＳ Ｐゴシック" charset="0"/>
              </a:rPr>
              <a:t>Information, especially quantitative information, is obtained from reliable references</a:t>
            </a:r>
          </a:p>
          <a:p>
            <a:pPr eaLnBrk="1" hangingPunct="1"/>
            <a:r>
              <a:rPr lang="en-US" sz="1800" dirty="0">
                <a:ea typeface="ＭＳ Ｐゴシック" charset="0"/>
              </a:rPr>
              <a:t>It</a:t>
            </a:r>
            <a:r>
              <a:rPr lang="ja-JP" altLang="en-US" sz="1800" dirty="0">
                <a:ea typeface="ＭＳ Ｐゴシック" charset="0"/>
              </a:rPr>
              <a:t>’</a:t>
            </a:r>
            <a:r>
              <a:rPr lang="en-US" sz="1800" dirty="0">
                <a:ea typeface="ＭＳ Ｐゴシック" charset="0"/>
              </a:rPr>
              <a:t>s always prudent to reconfirm all technical and regulatory information from the appropriate supplier or regulatory agency</a:t>
            </a:r>
          </a:p>
          <a:p>
            <a:pPr lvl="1" eaLnBrk="1" hangingPunct="1"/>
            <a:r>
              <a:rPr lang="en-US" sz="1800" dirty="0">
                <a:ea typeface="ＭＳ Ｐゴシック" charset="0"/>
              </a:rPr>
              <a:t>MSDS</a:t>
            </a:r>
          </a:p>
          <a:p>
            <a:pPr lvl="1" eaLnBrk="1" hangingPunct="1"/>
            <a:r>
              <a:rPr lang="en-US" sz="1800" dirty="0">
                <a:ea typeface="ＭＳ Ｐゴシック" charset="0"/>
              </a:rPr>
              <a:t>Technical data sheet</a:t>
            </a:r>
          </a:p>
          <a:p>
            <a:pPr lvl="1" eaLnBrk="1" hangingPunct="1"/>
            <a:r>
              <a:rPr lang="en-US" sz="1800" dirty="0">
                <a:ea typeface="ＭＳ Ｐゴシック" charset="0"/>
              </a:rPr>
              <a:t>Most recent requirement or regulation</a:t>
            </a:r>
          </a:p>
          <a:p>
            <a:pPr eaLnBrk="1" hangingPunct="1"/>
            <a:r>
              <a:rPr lang="en-US" sz="1800" dirty="0">
                <a:ea typeface="ＭＳ Ｐゴシック" charset="0"/>
              </a:rPr>
              <a:t>This presentation contains private and copyrighted material. Not to be distributed without permission of </a:t>
            </a:r>
            <a:r>
              <a:rPr lang="en-US" sz="2000" dirty="0">
                <a:ea typeface="ＭＳ Ｐゴシック" charset="0"/>
              </a:rPr>
              <a:t>BFK</a:t>
            </a:r>
            <a:r>
              <a:rPr lang="en-US" sz="1800" dirty="0">
                <a:ea typeface="ＭＳ Ｐゴシック" charset="0"/>
              </a:rPr>
              <a:t> Solutions, LLC</a:t>
            </a:r>
          </a:p>
        </p:txBody>
      </p:sp>
    </p:spTree>
    <p:extLst>
      <p:ext uri="{BB962C8B-B14F-4D97-AF65-F5344CB8AC3E}">
        <p14:creationId xmlns:p14="http://schemas.microsoft.com/office/powerpoint/2010/main" val="2316898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Van der Waal’s Equation</a:t>
            </a:r>
            <a:endParaRPr lang="en-US" dirty="0"/>
          </a:p>
        </p:txBody>
      </p:sp>
      <p:pic>
        <p:nvPicPr>
          <p:cNvPr id="4" name="Content Placeholder 3" descr="Van de Waals equ.jpe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96" r="-24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95436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Why do dried soils and small particles stick?</a:t>
            </a:r>
            <a:endParaRPr lang="en-US" sz="3200" dirty="0"/>
          </a:p>
        </p:txBody>
      </p:sp>
      <p:pic>
        <p:nvPicPr>
          <p:cNvPr id="8" name="Content Placeholder 3" descr="Gecko Foot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2783" r="-52783"/>
          <a:stretch>
            <a:fillRect/>
          </a:stretch>
        </p:blipFill>
        <p:spPr>
          <a:xfrm>
            <a:off x="457200" y="1935163"/>
            <a:ext cx="6828922" cy="3642355"/>
          </a:xfrm>
        </p:spPr>
      </p:pic>
      <p:sp>
        <p:nvSpPr>
          <p:cNvPr id="9" name="TextBox 8"/>
          <p:cNvSpPr txBox="1"/>
          <p:nvPr/>
        </p:nvSpPr>
        <p:spPr>
          <a:xfrm>
            <a:off x="2194974" y="5991690"/>
            <a:ext cx="3961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0510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Gecko feet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389437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Geckos can adhere to a </a:t>
            </a:r>
            <a:r>
              <a:rPr lang="ja-JP" altLang="en-US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smooth</a:t>
            </a:r>
            <a:r>
              <a:rPr lang="ja-JP" altLang="en-US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dry surface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No sticky fluids exuded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Thousands/millions of tiny hairs (cilia); each hair has a tiny spatula foot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Foot provides surface area (many molecules) for dispersive attraction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Microscopic dimension allows foot to fit into small surface irregularities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Small particles are like gecko feet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Dried soils are like gecko feet</a:t>
            </a:r>
          </a:p>
        </p:txBody>
      </p:sp>
    </p:spTree>
    <p:extLst>
      <p:ext uri="{BB962C8B-B14F-4D97-AF65-F5344CB8AC3E}">
        <p14:creationId xmlns:p14="http://schemas.microsoft.com/office/powerpoint/2010/main" val="1043973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manufacturers need in cleaning solvent – actual request by presenter at major workshop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No ODP, No HAP</a:t>
            </a:r>
          </a:p>
          <a:p>
            <a:r>
              <a:rPr lang="en-US" sz="2400" dirty="0" smtClean="0"/>
              <a:t>Low/no VOC, GWP</a:t>
            </a:r>
          </a:p>
          <a:p>
            <a:r>
              <a:rPr lang="en-US" sz="2400" dirty="0" smtClean="0"/>
              <a:t>Not toxic to workers</a:t>
            </a:r>
          </a:p>
          <a:p>
            <a:r>
              <a:rPr lang="en-US" sz="2400" dirty="0" smtClean="0"/>
              <a:t>Non-flammable</a:t>
            </a:r>
          </a:p>
          <a:p>
            <a:r>
              <a:rPr lang="en-US" sz="2400" dirty="0" smtClean="0"/>
              <a:t>Non-halogenated</a:t>
            </a:r>
          </a:p>
          <a:p>
            <a:r>
              <a:rPr lang="en-US" sz="2400" dirty="0" smtClean="0"/>
              <a:t>No formulation variability</a:t>
            </a:r>
          </a:p>
          <a:p>
            <a:r>
              <a:rPr lang="en-US" sz="2400" dirty="0" smtClean="0"/>
              <a:t>Non-aqueous</a:t>
            </a:r>
          </a:p>
          <a:p>
            <a:r>
              <a:rPr lang="en-US" sz="2400" dirty="0" smtClean="0"/>
              <a:t>Evaporates </a:t>
            </a:r>
            <a:r>
              <a:rPr lang="en-US" sz="2400" dirty="0"/>
              <a:t>with no </a:t>
            </a:r>
            <a:r>
              <a:rPr lang="en-US" sz="2400" dirty="0" smtClean="0"/>
              <a:t>residue</a:t>
            </a:r>
          </a:p>
          <a:p>
            <a:r>
              <a:rPr lang="en-US" sz="2400" dirty="0"/>
              <a:t>Low cost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 smtClean="0"/>
              <a:t>Use </a:t>
            </a:r>
            <a:r>
              <a:rPr lang="en-US" sz="2400" dirty="0"/>
              <a:t>in current cleaning equipment</a:t>
            </a:r>
          </a:p>
          <a:p>
            <a:r>
              <a:rPr lang="en-US" sz="2400" dirty="0"/>
              <a:t>No employee </a:t>
            </a:r>
            <a:r>
              <a:rPr lang="en-US" sz="2400" dirty="0" smtClean="0"/>
              <a:t>retraining</a:t>
            </a:r>
          </a:p>
          <a:p>
            <a:r>
              <a:rPr lang="en-US" sz="2400" dirty="0" smtClean="0"/>
              <a:t>Low to no capital costs</a:t>
            </a:r>
          </a:p>
          <a:p>
            <a:r>
              <a:rPr lang="en-US" sz="2400" dirty="0"/>
              <a:t>Does not damage part</a:t>
            </a:r>
          </a:p>
          <a:p>
            <a:r>
              <a:rPr lang="en-US" sz="2400" dirty="0" smtClean="0"/>
              <a:t>No/low rinse</a:t>
            </a:r>
          </a:p>
          <a:p>
            <a:r>
              <a:rPr lang="en-US" sz="2400" dirty="0" smtClean="0"/>
              <a:t>Rapid drying</a:t>
            </a:r>
          </a:p>
          <a:p>
            <a:r>
              <a:rPr lang="en-US" sz="2400" dirty="0" smtClean="0"/>
              <a:t>Do a TERRIFIC JOB of cleaning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745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Presenter’s request to cleaning agent suppliers: </a:t>
            </a:r>
            <a:r>
              <a:rPr lang="en-US" dirty="0" smtClean="0"/>
              <a:t>Think outside the box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Barb’s response:</a:t>
            </a:r>
          </a:p>
          <a:p>
            <a:r>
              <a:rPr lang="en-US" sz="3600" b="1" dirty="0" smtClean="0">
                <a:solidFill>
                  <a:schemeClr val="accent1"/>
                </a:solidFill>
              </a:rPr>
              <a:t>You want them to think outside the periodic table of the elements</a:t>
            </a:r>
            <a:endParaRPr lang="en-US" sz="3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5188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hampering new </a:t>
            </a:r>
            <a:r>
              <a:rPr lang="en-US" dirty="0" smtClean="0"/>
              <a:t>cleaning agent </a:t>
            </a:r>
            <a:r>
              <a:rPr lang="en-US" dirty="0"/>
              <a:t>development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Technical constraints (physical/chemical)</a:t>
            </a:r>
          </a:p>
          <a:p>
            <a:pPr lvl="1"/>
            <a:r>
              <a:rPr lang="en-US" dirty="0"/>
              <a:t>Think Outside the Box versus Outside the Periodic </a:t>
            </a:r>
            <a:r>
              <a:rPr lang="en-US" dirty="0" smtClean="0"/>
              <a:t>Table</a:t>
            </a:r>
          </a:p>
          <a:p>
            <a:r>
              <a:rPr lang="en-US" dirty="0" smtClean="0"/>
              <a:t>Market fragmentation</a:t>
            </a:r>
          </a:p>
          <a:p>
            <a:pPr lvl="1"/>
            <a:r>
              <a:rPr lang="en-US" dirty="0" smtClean="0"/>
              <a:t>Miniaturization, tight spacing</a:t>
            </a:r>
          </a:p>
          <a:p>
            <a:pPr lvl="1"/>
            <a:r>
              <a:rPr lang="en-US" dirty="0" smtClean="0"/>
              <a:t>Diversity, materials of construction</a:t>
            </a:r>
            <a:endParaRPr lang="en-US" dirty="0"/>
          </a:p>
          <a:p>
            <a:r>
              <a:rPr lang="en-US" dirty="0"/>
              <a:t>Development costs</a:t>
            </a:r>
          </a:p>
          <a:p>
            <a:pPr lvl="1"/>
            <a:r>
              <a:rPr lang="en-US" dirty="0"/>
              <a:t>Very high</a:t>
            </a:r>
          </a:p>
          <a:p>
            <a:pPr lvl="1"/>
            <a:r>
              <a:rPr lang="en-US" dirty="0"/>
              <a:t>Cleaning a small market segment</a:t>
            </a:r>
          </a:p>
          <a:p>
            <a:r>
              <a:rPr lang="en-US" dirty="0"/>
              <a:t>Regulatory requirements</a:t>
            </a:r>
          </a:p>
          <a:p>
            <a:pPr lvl="1"/>
            <a:r>
              <a:rPr lang="en-US" dirty="0"/>
              <a:t>Increasing difficulty for approval</a:t>
            </a:r>
          </a:p>
          <a:p>
            <a:pPr marL="3937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015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hampering new </a:t>
            </a:r>
            <a:r>
              <a:rPr lang="en-US" dirty="0" smtClean="0"/>
              <a:t>chemical </a:t>
            </a:r>
            <a:r>
              <a:rPr lang="en-US" dirty="0"/>
              <a:t>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Political chemistry</a:t>
            </a:r>
          </a:p>
          <a:p>
            <a:pPr lvl="1"/>
            <a:r>
              <a:rPr lang="en-US" dirty="0"/>
              <a:t>Negative lobbying by chemical companies against </a:t>
            </a:r>
            <a:r>
              <a:rPr lang="en-US" dirty="0" smtClean="0"/>
              <a:t>competition</a:t>
            </a:r>
          </a:p>
          <a:p>
            <a:pPr lvl="1"/>
            <a:r>
              <a:rPr lang="en-US" dirty="0" smtClean="0"/>
              <a:t>To manufacturers </a:t>
            </a:r>
          </a:p>
          <a:p>
            <a:pPr lvl="1"/>
            <a:r>
              <a:rPr lang="en-US" dirty="0" smtClean="0"/>
              <a:t>To governmental agencies</a:t>
            </a:r>
          </a:p>
          <a:p>
            <a:r>
              <a:rPr lang="en-US" dirty="0" smtClean="0"/>
              <a:t>Corporate environmental policy</a:t>
            </a:r>
          </a:p>
          <a:p>
            <a:pPr lvl="1"/>
            <a:r>
              <a:rPr lang="en-US" dirty="0" smtClean="0"/>
              <a:t>Global</a:t>
            </a:r>
          </a:p>
          <a:p>
            <a:pPr lvl="1"/>
            <a:r>
              <a:rPr lang="en-US" dirty="0" smtClean="0"/>
              <a:t>Draconian</a:t>
            </a:r>
          </a:p>
          <a:p>
            <a:pPr lvl="2"/>
            <a:r>
              <a:rPr lang="en-US" dirty="0" err="1" smtClean="0"/>
              <a:t>Eg</a:t>
            </a:r>
            <a:r>
              <a:rPr lang="en-US" dirty="0" smtClean="0"/>
              <a:t>: No halogens allowed - Acetone is ok!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3930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Newer cleaning chemistries tend to be less aggressive</a:t>
            </a:r>
            <a:endParaRPr lang="en-US" sz="2800" dirty="0"/>
          </a:p>
        </p:txBody>
      </p:sp>
      <p:sp>
        <p:nvSpPr>
          <p:cNvPr id="186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Avoiding air </a:t>
            </a:r>
            <a:r>
              <a:rPr lang="en-US" sz="2400" dirty="0" smtClean="0"/>
              <a:t>toxics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VOCs </a:t>
            </a:r>
            <a:r>
              <a:rPr lang="en-US" sz="2400" dirty="0" err="1" smtClean="0"/>
              <a:t>vs</a:t>
            </a:r>
            <a:r>
              <a:rPr lang="en-US" sz="2400" dirty="0" smtClean="0"/>
              <a:t> ODCs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If it doesn’t impact the stratosphere, it impacts the troposphere</a:t>
            </a: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There </a:t>
            </a:r>
            <a:r>
              <a:rPr lang="en-US" sz="2400" dirty="0"/>
              <a:t>are many lists of chemicals to avoid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Geographical specificity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Government sponsored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Company policy constraints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Smaller companies, job shops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May have few effective choices</a:t>
            </a:r>
            <a:r>
              <a:rPr lang="en-US" dirty="0"/>
              <a:t>, may impact performance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They may assume LARGER, FINAL FABRICATORS will do the major cleaning</a:t>
            </a:r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58439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“Biofeedback” loops – California pressure</a:t>
            </a:r>
            <a:endParaRPr lang="en-US" dirty="0"/>
          </a:p>
        </p:txBody>
      </p:sp>
      <p:pic>
        <p:nvPicPr>
          <p:cNvPr id="4" name="Content Placeholder 3" descr="AQMD building front 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57" b="-957"/>
          <a:stretch>
            <a:fillRect/>
          </a:stretch>
        </p:blipFill>
        <p:spPr>
          <a:xfrm>
            <a:off x="685800" y="2342866"/>
            <a:ext cx="7772400" cy="4114800"/>
          </a:xfrm>
        </p:spPr>
      </p:pic>
    </p:spTree>
    <p:extLst>
      <p:ext uri="{BB962C8B-B14F-4D97-AF65-F5344CB8AC3E}">
        <p14:creationId xmlns:p14="http://schemas.microsoft.com/office/powerpoint/2010/main" val="34688687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xamples - biofeedback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Lubricants reformulated nationally to achieve lower VOC levels</a:t>
            </a:r>
          </a:p>
          <a:p>
            <a:pPr lvl="1"/>
            <a:r>
              <a:rPr lang="en-US" dirty="0" smtClean="0"/>
              <a:t>ILMA/SCAQMD collaboration</a:t>
            </a:r>
          </a:p>
          <a:p>
            <a:pPr lvl="1"/>
            <a:r>
              <a:rPr lang="en-US" dirty="0" err="1" smtClean="0"/>
              <a:t>Thermogravimetric</a:t>
            </a:r>
            <a:r>
              <a:rPr lang="en-US" dirty="0" smtClean="0"/>
              <a:t> analysis</a:t>
            </a:r>
          </a:p>
          <a:p>
            <a:pPr lvl="1"/>
            <a:r>
              <a:rPr lang="en-US" dirty="0" smtClean="0"/>
              <a:t>Net result: higher boiling points, more residue</a:t>
            </a:r>
          </a:p>
          <a:p>
            <a:r>
              <a:rPr lang="en-US" dirty="0" smtClean="0"/>
              <a:t>Ozone Transport Commission Regional Model rules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egreasing model rule a “cut and paste” of SCAQMD </a:t>
            </a:r>
            <a:r>
              <a:rPr lang="en-US" dirty="0" err="1" smtClean="0"/>
              <a:t>regs</a:t>
            </a:r>
            <a:endParaRPr lang="en-US" dirty="0" smtClean="0"/>
          </a:p>
          <a:p>
            <a:pPr lvl="1"/>
            <a:r>
              <a:rPr lang="en-US" dirty="0" smtClean="0"/>
              <a:t>Very low VOC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7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 I have your attention, please!</a:t>
            </a:r>
            <a:endParaRPr lang="en-US" dirty="0"/>
          </a:p>
        </p:txBody>
      </p:sp>
      <p:pic>
        <p:nvPicPr>
          <p:cNvPr id="4" name="Content Placeholder 3" descr="cell phones off 891935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8937" r="-489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682798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Manufacturing issues, biobased cleaners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Unestablished</a:t>
            </a:r>
            <a:r>
              <a:rPr lang="en-US" dirty="0" smtClean="0"/>
              <a:t> toxicity</a:t>
            </a:r>
          </a:p>
          <a:p>
            <a:r>
              <a:rPr lang="en-US" dirty="0" smtClean="0"/>
              <a:t>Residue on product</a:t>
            </a:r>
          </a:p>
          <a:p>
            <a:r>
              <a:rPr lang="en-US" dirty="0" smtClean="0"/>
              <a:t>Product stability</a:t>
            </a:r>
          </a:p>
          <a:p>
            <a:pPr lvl="1"/>
            <a:r>
              <a:rPr lang="en-US" dirty="0" smtClean="0"/>
              <a:t>Breakdown of esters</a:t>
            </a:r>
          </a:p>
          <a:p>
            <a:r>
              <a:rPr lang="en-US" dirty="0" smtClean="0"/>
              <a:t>Batch to batch consistency</a:t>
            </a:r>
          </a:p>
          <a:p>
            <a:r>
              <a:rPr lang="en-US" dirty="0" smtClean="0"/>
              <a:t>Flammability</a:t>
            </a:r>
          </a:p>
          <a:p>
            <a:r>
              <a:rPr lang="en-US" dirty="0" smtClean="0"/>
              <a:t>High boiling point</a:t>
            </a:r>
          </a:p>
          <a:p>
            <a:r>
              <a:rPr lang="en-US" dirty="0" smtClean="0"/>
              <a:t>VOC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4336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Overview: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W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hy Dirt Sticks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219200" y="1752600"/>
            <a:ext cx="7772400" cy="4114800"/>
          </a:xfrm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How cleaning works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Why dirt sticks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b="1" dirty="0" smtClean="0">
                <a:solidFill>
                  <a:schemeClr val="accent4"/>
                </a:solidFill>
                <a:latin typeface="Arial" charset="0"/>
                <a:ea typeface="ＭＳ Ｐゴシック" charset="0"/>
                <a:cs typeface="ＭＳ Ｐゴシック" charset="0"/>
              </a:rPr>
              <a:t>How to make dirt  “unstick”</a:t>
            </a:r>
          </a:p>
          <a:p>
            <a:pPr lvl="1"/>
            <a:r>
              <a:rPr lang="en-US" b="1" dirty="0" smtClean="0">
                <a:solidFill>
                  <a:schemeClr val="accent4"/>
                </a:solidFill>
                <a:latin typeface="Arial" charset="0"/>
                <a:ea typeface="ＭＳ Ｐゴシック" charset="0"/>
                <a:cs typeface="ＭＳ Ｐゴシック" charset="0"/>
              </a:rPr>
              <a:t>Or keep it from sticking in the first place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Challenges, finding balance</a:t>
            </a:r>
          </a:p>
        </p:txBody>
      </p:sp>
    </p:spTree>
    <p:extLst>
      <p:ext uri="{BB962C8B-B14F-4D97-AF65-F5344CB8AC3E}">
        <p14:creationId xmlns:p14="http://schemas.microsoft.com/office/powerpoint/2010/main" val="5740806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 your product – product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 the consequences of configuration</a:t>
            </a:r>
          </a:p>
          <a:p>
            <a:pPr lvl="1"/>
            <a:r>
              <a:rPr lang="en-US" dirty="0" smtClean="0"/>
              <a:t>Blind holes, </a:t>
            </a:r>
            <a:r>
              <a:rPr lang="en-US" dirty="0" err="1" smtClean="0"/>
              <a:t>helicoils</a:t>
            </a:r>
            <a:r>
              <a:rPr lang="en-US" dirty="0" smtClean="0"/>
              <a:t>, tight spacing</a:t>
            </a:r>
          </a:p>
          <a:p>
            <a:pPr lvl="1"/>
            <a:r>
              <a:rPr lang="en-US" dirty="0" smtClean="0"/>
              <a:t>Miniaturization</a:t>
            </a:r>
          </a:p>
          <a:p>
            <a:pPr lvl="1"/>
            <a:r>
              <a:rPr lang="en-US" dirty="0" smtClean="0"/>
              <a:t>Additive manufacturing</a:t>
            </a:r>
          </a:p>
          <a:p>
            <a:r>
              <a:rPr lang="en-US" dirty="0" smtClean="0"/>
              <a:t>Redesign product – if possible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0278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 your product – materials of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Materials compatibility problems of “delicate” materials limits aggressiveness of cleaning process</a:t>
            </a:r>
          </a:p>
          <a:p>
            <a:pPr lvl="1"/>
            <a:r>
              <a:rPr lang="en-US" dirty="0" smtClean="0"/>
              <a:t>Light </a:t>
            </a:r>
            <a:r>
              <a:rPr lang="en-US" dirty="0"/>
              <a:t>metals (</a:t>
            </a:r>
            <a:r>
              <a:rPr lang="en-US" dirty="0" err="1"/>
              <a:t>eg</a:t>
            </a:r>
            <a:r>
              <a:rPr lang="en-US" dirty="0"/>
              <a:t>. Al, Be)</a:t>
            </a:r>
          </a:p>
          <a:p>
            <a:pPr lvl="1"/>
            <a:r>
              <a:rPr lang="en-US" dirty="0"/>
              <a:t>Composites</a:t>
            </a:r>
          </a:p>
          <a:p>
            <a:pPr lvl="1"/>
            <a:r>
              <a:rPr lang="en-US" dirty="0" smtClean="0"/>
              <a:t>Plastics – batch to batch variability</a:t>
            </a:r>
          </a:p>
          <a:p>
            <a:r>
              <a:rPr lang="en-US" dirty="0"/>
              <a:t>High porosity materials</a:t>
            </a:r>
          </a:p>
          <a:p>
            <a:pPr lvl="1"/>
            <a:r>
              <a:rPr lang="en-US" dirty="0"/>
              <a:t>Adsorb soils or </a:t>
            </a:r>
            <a:r>
              <a:rPr lang="en-US" dirty="0" smtClean="0"/>
              <a:t>solvents</a:t>
            </a:r>
            <a:endParaRPr lang="en-US" dirty="0"/>
          </a:p>
          <a:p>
            <a:r>
              <a:rPr lang="en-US" dirty="0"/>
              <a:t>Plan the cleaning process to avoid the problem</a:t>
            </a:r>
          </a:p>
        </p:txBody>
      </p:sp>
    </p:spTree>
    <p:extLst>
      <p:ext uri="{BB962C8B-B14F-4D97-AF65-F5344CB8AC3E}">
        <p14:creationId xmlns:p14="http://schemas.microsoft.com/office/powerpoint/2010/main" val="1756178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6379"/>
            <a:ext cx="8229600" cy="1143000"/>
          </a:xfrm>
        </p:spPr>
        <p:txBody>
          <a:bodyPr/>
          <a:lstStyle/>
          <a:p>
            <a:r>
              <a:rPr lang="en-US" dirty="0" smtClean="0"/>
              <a:t>Avoid the problem in the first 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41481"/>
            <a:ext cx="4038600" cy="4434840"/>
          </a:xfrm>
        </p:spPr>
        <p:txBody>
          <a:bodyPr/>
          <a:lstStyle/>
          <a:p>
            <a:r>
              <a:rPr lang="en-US" dirty="0" smtClean="0"/>
              <a:t>New products – control the euphoria of your designers</a:t>
            </a:r>
          </a:p>
          <a:p>
            <a:r>
              <a:rPr lang="en-US" dirty="0" smtClean="0"/>
              <a:t>Educate the designers</a:t>
            </a:r>
          </a:p>
          <a:p>
            <a:pPr lvl="1"/>
            <a:r>
              <a:rPr lang="en-US" dirty="0" smtClean="0"/>
              <a:t>Teach them about critical cleaning/surface quality</a:t>
            </a:r>
          </a:p>
          <a:p>
            <a:pPr lvl="1"/>
            <a:r>
              <a:rPr lang="en-US" dirty="0" smtClean="0"/>
              <a:t>Encourage (coerce) them to talk to the techs</a:t>
            </a:r>
          </a:p>
          <a:p>
            <a:pPr lvl="1"/>
            <a:r>
              <a:rPr lang="en-US" dirty="0" smtClean="0"/>
              <a:t>Require them to assemble, clean, and coat their own product!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Content Placeholder 4" descr="1067189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1770063"/>
            <a:ext cx="4038600" cy="4433887"/>
          </a:xfrm>
        </p:spPr>
      </p:pic>
    </p:spTree>
    <p:extLst>
      <p:ext uri="{BB962C8B-B14F-4D97-AF65-F5344CB8AC3E}">
        <p14:creationId xmlns:p14="http://schemas.microsoft.com/office/powerpoint/2010/main" val="6553831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 the soils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residues?</a:t>
            </a:r>
          </a:p>
          <a:p>
            <a:pPr lvl="1"/>
            <a:r>
              <a:rPr lang="en-US" dirty="0" smtClean="0"/>
              <a:t>Organic, inorganic, salts, biologics</a:t>
            </a:r>
          </a:p>
          <a:p>
            <a:pPr lvl="1"/>
            <a:r>
              <a:rPr lang="en-US" dirty="0" smtClean="0"/>
              <a:t>Thin film, particle, adsorbed gas</a:t>
            </a:r>
          </a:p>
          <a:p>
            <a:r>
              <a:rPr lang="en-US" dirty="0" smtClean="0"/>
              <a:t>Switch to a less adherent soil if possible</a:t>
            </a:r>
          </a:p>
          <a:p>
            <a:r>
              <a:rPr lang="en-US" dirty="0" smtClean="0"/>
              <a:t>The process modifies the soil, makes them tougher to remove</a:t>
            </a:r>
          </a:p>
          <a:p>
            <a:pPr lvl="1"/>
            <a:r>
              <a:rPr lang="en-US" dirty="0" smtClean="0"/>
              <a:t>“water-soluble” lubes, newer metalworking fluids</a:t>
            </a:r>
          </a:p>
          <a:p>
            <a:pPr lvl="1"/>
            <a:r>
              <a:rPr lang="en-US" dirty="0" smtClean="0"/>
              <a:t>“water-soluble” fluxes</a:t>
            </a:r>
          </a:p>
          <a:p>
            <a:r>
              <a:rPr lang="en-US" dirty="0" smtClean="0"/>
              <a:t>Keep an eye out for regulatory changes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8158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 the cleaning process – cleaning chemicals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 what the cleaning agent is</a:t>
            </a:r>
          </a:p>
          <a:p>
            <a:pPr lvl="1"/>
            <a:r>
              <a:rPr lang="en-US" dirty="0" smtClean="0"/>
              <a:t>Aqueous</a:t>
            </a:r>
          </a:p>
          <a:p>
            <a:pPr lvl="1"/>
            <a:r>
              <a:rPr lang="en-US" dirty="0" smtClean="0"/>
              <a:t>Solvent (organic)</a:t>
            </a:r>
          </a:p>
          <a:p>
            <a:r>
              <a:rPr lang="en-US" dirty="0" smtClean="0"/>
              <a:t>Soils it dissolves well, soils it dissolves poorly</a:t>
            </a:r>
          </a:p>
          <a:p>
            <a:pPr lvl="1"/>
            <a:r>
              <a:rPr lang="en-US" dirty="0" smtClean="0"/>
              <a:t>Oils</a:t>
            </a:r>
          </a:p>
          <a:p>
            <a:pPr lvl="1"/>
            <a:r>
              <a:rPr lang="en-US" dirty="0" smtClean="0"/>
              <a:t>Greases</a:t>
            </a:r>
          </a:p>
          <a:p>
            <a:pPr lvl="1"/>
            <a:r>
              <a:rPr lang="en-US" dirty="0" smtClean="0"/>
              <a:t>Mixed soils</a:t>
            </a:r>
          </a:p>
          <a:p>
            <a:pPr lvl="1"/>
            <a:r>
              <a:rPr lang="en-US" dirty="0" smtClean="0"/>
              <a:t>Particles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7807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 the part right 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Clean immediately</a:t>
            </a:r>
          </a:p>
          <a:p>
            <a:r>
              <a:rPr lang="en-US" dirty="0" smtClean="0"/>
              <a:t>Clean later? Usually more cleaning</a:t>
            </a:r>
          </a:p>
          <a:p>
            <a:pPr lvl="1"/>
            <a:r>
              <a:rPr lang="en-US" dirty="0" smtClean="0"/>
              <a:t>Temperature, time changes soils</a:t>
            </a:r>
          </a:p>
          <a:p>
            <a:r>
              <a:rPr lang="en-US" dirty="0" smtClean="0"/>
              <a:t>Store parts in a cleanroom bag?</a:t>
            </a:r>
          </a:p>
          <a:p>
            <a:pPr lvl="1"/>
            <a:r>
              <a:rPr lang="en-US" dirty="0" smtClean="0"/>
              <a:t>Won’t help if the parts are dirty</a:t>
            </a:r>
          </a:p>
          <a:p>
            <a:r>
              <a:rPr lang="en-US" dirty="0" smtClean="0"/>
              <a:t>Shipped parts – harder to clean</a:t>
            </a:r>
          </a:p>
          <a:p>
            <a:pPr lvl="1"/>
            <a:r>
              <a:rPr lang="en-US" dirty="0" smtClean="0"/>
              <a:t>More time, temperature excursions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5560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 the supply chain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cleaning process a collaborative </a:t>
            </a:r>
            <a:r>
              <a:rPr lang="en-US" dirty="0" smtClean="0"/>
              <a:t>decision</a:t>
            </a:r>
          </a:p>
          <a:p>
            <a:r>
              <a:rPr lang="en-US" dirty="0" smtClean="0"/>
              <a:t>Specify cleaning in the contract</a:t>
            </a:r>
          </a:p>
          <a:p>
            <a:pPr lvl="1"/>
            <a:r>
              <a:rPr lang="en-US" dirty="0" smtClean="0"/>
              <a:t>Immediate cleaning</a:t>
            </a:r>
          </a:p>
          <a:p>
            <a:pPr lvl="1"/>
            <a:r>
              <a:rPr lang="en-US" dirty="0" smtClean="0"/>
              <a:t>Make sure suppliers use a cleaning process that works</a:t>
            </a:r>
          </a:p>
          <a:p>
            <a:r>
              <a:rPr lang="en-US" dirty="0" smtClean="0"/>
              <a:t>Audit periodically</a:t>
            </a:r>
          </a:p>
          <a:p>
            <a:r>
              <a:rPr lang="en-US" dirty="0" smtClean="0"/>
              <a:t>Cheap, generic suppliers – may cost more in the long run</a:t>
            </a:r>
          </a:p>
        </p:txBody>
      </p:sp>
    </p:spTree>
    <p:extLst>
      <p:ext uri="{BB962C8B-B14F-4D97-AF65-F5344CB8AC3E}">
        <p14:creationId xmlns:p14="http://schemas.microsoft.com/office/powerpoint/2010/main" val="35931964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you part of the supply chain?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how the parts you supply are used</a:t>
            </a:r>
          </a:p>
          <a:p>
            <a:pPr lvl="1"/>
            <a:r>
              <a:rPr lang="en-US" dirty="0" smtClean="0"/>
              <a:t>Where could leftover dirt be a problem?</a:t>
            </a:r>
          </a:p>
          <a:p>
            <a:r>
              <a:rPr lang="en-US" dirty="0" smtClean="0"/>
              <a:t>Anticipate your customer’s problems with soils</a:t>
            </a:r>
          </a:p>
          <a:p>
            <a:r>
              <a:rPr lang="en-US" dirty="0" smtClean="0"/>
              <a:t>Become the cleaning solution for your customers</a:t>
            </a:r>
          </a:p>
          <a:p>
            <a:r>
              <a:rPr lang="en-US" dirty="0"/>
              <a:t>T</a:t>
            </a:r>
            <a:r>
              <a:rPr lang="en-US" dirty="0" smtClean="0"/>
              <a:t>actfully educate your customers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867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Overview: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W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hy Dirt Sticks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219200" y="1752600"/>
            <a:ext cx="7772400" cy="4114800"/>
          </a:xfrm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How cleaning works</a:t>
            </a:r>
            <a:endParaRPr lang="en-US" sz="2800" b="1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Why dirt sticks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How to make dirt “unstick”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Or keep if from sticking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Challenges, finding balance</a:t>
            </a:r>
          </a:p>
        </p:txBody>
      </p:sp>
    </p:spTree>
    <p:extLst>
      <p:ext uri="{BB962C8B-B14F-4D97-AF65-F5344CB8AC3E}">
        <p14:creationId xmlns:p14="http://schemas.microsoft.com/office/powerpoint/2010/main" val="26219869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nake Juice closeu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1447800"/>
            <a:ext cx="3708400" cy="496522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77800"/>
            <a:ext cx="8229600" cy="1143000"/>
          </a:xfrm>
        </p:spPr>
        <p:txBody>
          <a:bodyPr/>
          <a:lstStyle/>
          <a:p>
            <a:r>
              <a:rPr lang="en-US" sz="3200" dirty="0"/>
              <a:t>C</a:t>
            </a:r>
            <a:r>
              <a:rPr lang="en-US" sz="3200" dirty="0" smtClean="0"/>
              <a:t>leaning chemistries are not snake oil! (usually)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189163"/>
            <a:ext cx="8229600" cy="438943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230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Title 1"/>
          <p:cNvSpPr>
            <a:spLocks noGrp="1"/>
          </p:cNvSpPr>
          <p:nvPr>
            <p:ph type="title"/>
          </p:nvPr>
        </p:nvSpPr>
        <p:spPr>
          <a:xfrm>
            <a:off x="762000" y="-276482"/>
            <a:ext cx="8382000" cy="16637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Helvetica Neue Light" charset="0"/>
                <a:ea typeface="ＭＳ Ｐゴシック" charset="0"/>
              </a:rPr>
              <a:t>Hansen parameters: Absolute numbers &amp; balance influence </a:t>
            </a:r>
            <a:r>
              <a:rPr lang="en-US" sz="2400" dirty="0" smtClean="0">
                <a:latin typeface="Helvetica Neue Light" charset="0"/>
                <a:ea typeface="ＭＳ Ｐゴシック" charset="0"/>
              </a:rPr>
              <a:t>solvency</a:t>
            </a:r>
            <a:endParaRPr lang="en-US" sz="2400" dirty="0">
              <a:latin typeface="Helvetica Neue Light" charset="0"/>
              <a:ea typeface="ＭＳ Ｐゴシック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2175823"/>
              </p:ext>
            </p:extLst>
          </p:nvPr>
        </p:nvGraphicFramePr>
        <p:xfrm>
          <a:off x="630046" y="1517585"/>
          <a:ext cx="7620000" cy="4418962"/>
        </p:xfrm>
        <a:graphic>
          <a:graphicData uri="http://schemas.openxmlformats.org/drawingml/2006/table">
            <a:tbl>
              <a:tblPr/>
              <a:tblGrid>
                <a:gridCol w="2438400"/>
                <a:gridCol w="1620838"/>
                <a:gridCol w="1139825"/>
                <a:gridCol w="2420937"/>
              </a:tblGrid>
              <a:tr h="5444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Compound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Non-polar (dispersive)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Polar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Hydrogen bonding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Perchloroethylene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E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19.0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E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6.5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E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2.9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ED0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n-propyl bromide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16.0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6.5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4.7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HFC 43-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10mee (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Vertrel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™)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E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12.9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E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4.5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E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5.3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ED0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HFE 7100 (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Novec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™)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-109" charset="0"/>
                        </a:rPr>
                        <a:t>13.7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-10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-109" charset="0"/>
                        </a:rPr>
                        <a:t>2.3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-10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-109" charset="0"/>
                        </a:rPr>
                        <a:t>1.3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-10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Trans-1233zd (Solstice™)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E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15.5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E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4.5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E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2.2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ED0"/>
                    </a:solidFill>
                  </a:tcPr>
                </a:tc>
              </a:tr>
              <a:tr h="4381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Water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8.6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13.4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25.8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Isopropyl alcohol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E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15.8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E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6.1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E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16.4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ED0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Acetone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15.5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10.5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7.0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905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Solvency parameters – like paint chips</a:t>
            </a:r>
            <a:endParaRPr lang="en-US" dirty="0"/>
          </a:p>
        </p:txBody>
      </p:sp>
      <p:pic>
        <p:nvPicPr>
          <p:cNvPr id="4" name="Content Placeholder 3" descr="color wheel 5847818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307" r="-203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968166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the cleaning process carefully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it really removing the soils?</a:t>
            </a:r>
          </a:p>
          <a:p>
            <a:r>
              <a:rPr lang="en-US" dirty="0" smtClean="0"/>
              <a:t>Are adherent soils likely to increase in newer products?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8423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great expectations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Final assembler</a:t>
            </a:r>
          </a:p>
          <a:p>
            <a:r>
              <a:rPr lang="en-US" dirty="0"/>
              <a:t>Cleaning </a:t>
            </a:r>
            <a:r>
              <a:rPr lang="en-US" dirty="0" smtClean="0"/>
              <a:t>glass</a:t>
            </a:r>
          </a:p>
          <a:p>
            <a:r>
              <a:rPr lang="en-US" dirty="0" smtClean="0"/>
              <a:t>Cleaning </a:t>
            </a:r>
            <a:r>
              <a:rPr lang="en-US" dirty="0"/>
              <a:t>assorted </a:t>
            </a:r>
            <a:r>
              <a:rPr lang="en-US" dirty="0" smtClean="0"/>
              <a:t>metals</a:t>
            </a:r>
          </a:p>
          <a:p>
            <a:pPr lvl="1"/>
            <a:r>
              <a:rPr lang="en-US" dirty="0" smtClean="0"/>
              <a:t>including aluminum</a:t>
            </a:r>
            <a:endParaRPr lang="en-US" dirty="0"/>
          </a:p>
          <a:p>
            <a:endParaRPr lang="en-US" dirty="0"/>
          </a:p>
        </p:txBody>
      </p:sp>
      <p:pic>
        <p:nvPicPr>
          <p:cNvPr id="5" name="Content Placeholder 3" descr="clouds 6238726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920875"/>
            <a:ext cx="4038600" cy="4433888"/>
          </a:xfrm>
        </p:spPr>
      </p:pic>
    </p:spTree>
    <p:extLst>
      <p:ext uri="{BB962C8B-B14F-4D97-AF65-F5344CB8AC3E}">
        <p14:creationId xmlns:p14="http://schemas.microsoft.com/office/powerpoint/2010/main" val="1614758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2588"/>
            <a:ext cx="8229600" cy="1143000"/>
          </a:xfrm>
        </p:spPr>
        <p:txBody>
          <a:bodyPr/>
          <a:lstStyle/>
          <a:p>
            <a:r>
              <a:rPr lang="en-US" dirty="0" smtClean="0"/>
              <a:t>Unrealistic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85854"/>
            <a:ext cx="4038600" cy="4434840"/>
          </a:xfrm>
        </p:spPr>
        <p:txBody>
          <a:bodyPr/>
          <a:lstStyle/>
          <a:p>
            <a:r>
              <a:rPr lang="en-US" dirty="0"/>
              <a:t>Wants to “improve” supply chain</a:t>
            </a:r>
          </a:p>
          <a:p>
            <a:r>
              <a:rPr lang="en-US" dirty="0"/>
              <a:t>More suppliers</a:t>
            </a:r>
          </a:p>
          <a:p>
            <a:r>
              <a:rPr lang="en-US" dirty="0"/>
              <a:t>Less costly suppliers</a:t>
            </a:r>
          </a:p>
          <a:p>
            <a:r>
              <a:rPr lang="en-US" dirty="0"/>
              <a:t>Expects to use two cleaning systems</a:t>
            </a:r>
          </a:p>
          <a:p>
            <a:pPr lvl="1"/>
            <a:r>
              <a:rPr lang="en-US" dirty="0"/>
              <a:t>Metals</a:t>
            </a:r>
          </a:p>
          <a:p>
            <a:pPr lvl="1"/>
            <a:r>
              <a:rPr lang="en-US" dirty="0" smtClean="0"/>
              <a:t>Glass</a:t>
            </a:r>
          </a:p>
          <a:p>
            <a:r>
              <a:rPr lang="en-US" dirty="0" smtClean="0"/>
              <a:t>Some problems</a:t>
            </a:r>
          </a:p>
          <a:p>
            <a:pPr lvl="1"/>
            <a:r>
              <a:rPr lang="en-US" dirty="0" smtClean="0"/>
              <a:t>Inconsistent soils</a:t>
            </a:r>
          </a:p>
          <a:p>
            <a:pPr lvl="1"/>
            <a:r>
              <a:rPr lang="en-US" dirty="0" smtClean="0"/>
              <a:t>Dry soils</a:t>
            </a:r>
            <a:endParaRPr lang="en-US" dirty="0"/>
          </a:p>
          <a:p>
            <a:endParaRPr lang="en-US" dirty="0"/>
          </a:p>
        </p:txBody>
      </p:sp>
      <p:pic>
        <p:nvPicPr>
          <p:cNvPr id="5" name="Content Placeholder 3" descr="fairy 2499261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632" b="-186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554246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you seeing a increase in soils that stick? - Monitor &amp; Re-evaluate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aware of changes</a:t>
            </a:r>
          </a:p>
          <a:p>
            <a:r>
              <a:rPr lang="en-US" dirty="0" smtClean="0"/>
              <a:t>Monitor the process</a:t>
            </a:r>
          </a:p>
          <a:p>
            <a:pPr lvl="1"/>
            <a:r>
              <a:rPr lang="en-US" dirty="0" smtClean="0"/>
              <a:t>Cleaning agents</a:t>
            </a:r>
          </a:p>
          <a:p>
            <a:pPr lvl="1"/>
            <a:r>
              <a:rPr lang="en-US" dirty="0" smtClean="0"/>
              <a:t>Water quality</a:t>
            </a:r>
          </a:p>
          <a:p>
            <a:pPr lvl="1"/>
            <a:r>
              <a:rPr lang="en-US" dirty="0" smtClean="0"/>
              <a:t>Surface quality</a:t>
            </a:r>
          </a:p>
          <a:p>
            <a:pPr lvl="1"/>
            <a:r>
              <a:rPr lang="en-US" dirty="0" smtClean="0"/>
              <a:t>Residue</a:t>
            </a:r>
          </a:p>
          <a:p>
            <a:r>
              <a:rPr lang="en-US" dirty="0" smtClean="0"/>
              <a:t>Be on the lookout for changes</a:t>
            </a:r>
          </a:p>
          <a:p>
            <a:pPr lvl="1"/>
            <a:r>
              <a:rPr lang="en-US" dirty="0" smtClean="0"/>
              <a:t>In soils</a:t>
            </a:r>
          </a:p>
          <a:p>
            <a:pPr lvl="1"/>
            <a:r>
              <a:rPr lang="en-US" dirty="0" smtClean="0"/>
              <a:t>In cleaning agent formulations or availability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687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Overview: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W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hy Dirt Sticks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219200" y="1752600"/>
            <a:ext cx="7772400" cy="4114800"/>
          </a:xfrm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How cleaning works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Why dirt sticks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How to make dirt “unstick”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Or keep it from sticking</a:t>
            </a:r>
          </a:p>
          <a:p>
            <a:r>
              <a:rPr lang="en-US" b="1" dirty="0" smtClean="0">
                <a:solidFill>
                  <a:srgbClr val="FF3844"/>
                </a:solidFill>
                <a:latin typeface="Arial" charset="0"/>
                <a:ea typeface="ＭＳ Ｐゴシック" charset="0"/>
                <a:cs typeface="ＭＳ Ｐゴシック" charset="0"/>
              </a:rPr>
              <a:t>Challenges, finding balance</a:t>
            </a:r>
            <a:endParaRPr lang="en-US" b="1" dirty="0">
              <a:solidFill>
                <a:srgbClr val="FF3844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08064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Desirable, beneficial </a:t>
            </a:r>
            <a:r>
              <a:rPr lang="en-US" dirty="0"/>
              <a:t>contamination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Surface cleaning may impart desirable changes</a:t>
            </a:r>
          </a:p>
          <a:p>
            <a:r>
              <a:rPr lang="en-US" dirty="0" smtClean="0"/>
              <a:t>Stents – people lived because of contamination</a:t>
            </a:r>
            <a:endParaRPr lang="en-US" dirty="0"/>
          </a:p>
          <a:p>
            <a:pPr lvl="1"/>
            <a:r>
              <a:rPr lang="en-US" dirty="0"/>
              <a:t>R. </a:t>
            </a:r>
            <a:r>
              <a:rPr lang="en-US" dirty="0" err="1"/>
              <a:t>Baier</a:t>
            </a:r>
            <a:endParaRPr lang="en-US" dirty="0"/>
          </a:p>
          <a:p>
            <a:pPr lvl="1"/>
            <a:r>
              <a:rPr lang="en-US" dirty="0"/>
              <a:t>Interaction, polishing compound, heat, metal</a:t>
            </a:r>
          </a:p>
          <a:p>
            <a:pPr lvl="1"/>
            <a:r>
              <a:rPr lang="en-US" dirty="0"/>
              <a:t>Non-</a:t>
            </a:r>
            <a:r>
              <a:rPr lang="en-US" dirty="0" err="1"/>
              <a:t>thrombogenic</a:t>
            </a:r>
            <a:r>
              <a:rPr lang="en-US" dirty="0"/>
              <a:t> surface</a:t>
            </a:r>
          </a:p>
          <a:p>
            <a:r>
              <a:rPr lang="en-US" dirty="0"/>
              <a:t>Is the process leaving a desirable residue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Rust preventative</a:t>
            </a:r>
          </a:p>
          <a:p>
            <a:pPr lvl="1"/>
            <a:r>
              <a:rPr lang="en-US" dirty="0" smtClean="0"/>
              <a:t>Primer</a:t>
            </a:r>
          </a:p>
          <a:p>
            <a:pPr lvl="1"/>
            <a:r>
              <a:rPr lang="en-US" dirty="0" smtClean="0"/>
              <a:t>Strike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633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surface area - &gt;  more cleaning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Soil – inevitable in manufacturing</a:t>
            </a:r>
          </a:p>
          <a:p>
            <a:r>
              <a:rPr lang="en-US" dirty="0" smtClean="0"/>
              <a:t>Harder to clean</a:t>
            </a:r>
          </a:p>
          <a:p>
            <a:pPr lvl="1"/>
            <a:r>
              <a:rPr lang="en-US" dirty="0" smtClean="0"/>
              <a:t>Large surface area</a:t>
            </a:r>
          </a:p>
          <a:p>
            <a:pPr lvl="1"/>
            <a:r>
              <a:rPr lang="en-US" dirty="0" smtClean="0"/>
              <a:t>“hidden” or inaccessible surface area</a:t>
            </a:r>
          </a:p>
          <a:p>
            <a:r>
              <a:rPr lang="en-US" dirty="0" smtClean="0"/>
              <a:t>Surface area relative to mass is increasing</a:t>
            </a:r>
          </a:p>
          <a:p>
            <a:pPr lvl="1"/>
            <a:r>
              <a:rPr lang="en-US" dirty="0" smtClean="0"/>
              <a:t>Micro components</a:t>
            </a:r>
          </a:p>
          <a:p>
            <a:pPr lvl="1"/>
            <a:r>
              <a:rPr lang="en-US" dirty="0" smtClean="0"/>
              <a:t>Nano components</a:t>
            </a:r>
          </a:p>
          <a:p>
            <a:pPr lvl="1"/>
            <a:r>
              <a:rPr lang="en-US" dirty="0" smtClean="0"/>
              <a:t>Products produced via additive manufacturing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515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Cleaning in manufacturing? </a:t>
            </a:r>
          </a:p>
          <a:p>
            <a:pPr lvl="1"/>
            <a:r>
              <a:rPr lang="en-US" dirty="0" smtClean="0"/>
              <a:t>Floors</a:t>
            </a:r>
          </a:p>
          <a:p>
            <a:pPr lvl="1"/>
            <a:r>
              <a:rPr lang="en-US" dirty="0" smtClean="0"/>
              <a:t>Walls</a:t>
            </a:r>
          </a:p>
          <a:p>
            <a:pPr lvl="1"/>
            <a:r>
              <a:rPr lang="en-US" dirty="0" smtClean="0"/>
              <a:t>Windows</a:t>
            </a:r>
          </a:p>
          <a:p>
            <a:pPr lvl="1"/>
            <a:r>
              <a:rPr lang="en-US" dirty="0" smtClean="0"/>
              <a:t>Workbenches</a:t>
            </a:r>
          </a:p>
          <a:p>
            <a:pPr lvl="1"/>
            <a:r>
              <a:rPr lang="en-US" dirty="0" smtClean="0"/>
              <a:t>Cleanrooms</a:t>
            </a:r>
          </a:p>
          <a:p>
            <a:r>
              <a:rPr lang="en-US" dirty="0" smtClean="0"/>
              <a:t>What about the product?</a:t>
            </a:r>
          </a:p>
          <a:p>
            <a:pPr lvl="1"/>
            <a:r>
              <a:rPr lang="en-US" dirty="0" smtClean="0"/>
              <a:t>Manufacturing, repair, rework, restoration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81870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Additive manufacturing-3D Printing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Allows designs of product or equipment with complex surfaces</a:t>
            </a:r>
          </a:p>
          <a:p>
            <a:pPr lvl="1"/>
            <a:r>
              <a:rPr lang="en-US" dirty="0" smtClean="0"/>
              <a:t>Intricate shapes</a:t>
            </a:r>
          </a:p>
          <a:p>
            <a:pPr lvl="1"/>
            <a:r>
              <a:rPr lang="en-US" dirty="0" smtClean="0"/>
              <a:t>Internal cavities</a:t>
            </a:r>
          </a:p>
          <a:p>
            <a:pPr lvl="1"/>
            <a:r>
              <a:rPr lang="en-US" dirty="0" smtClean="0"/>
              <a:t>Individualized (“one-off”) products</a:t>
            </a:r>
          </a:p>
          <a:p>
            <a:r>
              <a:rPr lang="en-US" dirty="0" smtClean="0"/>
              <a:t>Fascinating cleaning challenges</a:t>
            </a:r>
          </a:p>
        </p:txBody>
      </p:sp>
    </p:spTree>
    <p:extLst>
      <p:ext uri="{BB962C8B-B14F-4D97-AF65-F5344CB8AC3E}">
        <p14:creationId xmlns:p14="http://schemas.microsoft.com/office/powerpoint/2010/main" val="90698079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12308" y="704088"/>
            <a:ext cx="4974492" cy="1143000"/>
          </a:xfrm>
        </p:spPr>
        <p:txBody>
          <a:bodyPr/>
          <a:lstStyle/>
          <a:p>
            <a:r>
              <a:rPr lang="en-US" dirty="0" smtClean="0"/>
              <a:t>Additive (3D) Cleaning Challenges</a:t>
            </a:r>
            <a:endParaRPr lang="en-US" dirty="0"/>
          </a:p>
        </p:txBody>
      </p:sp>
      <p:pic>
        <p:nvPicPr>
          <p:cNvPr id="7" name="Content Placeholder 3" descr="brush_monster_teeth.jp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6020" r="-76020"/>
          <a:stretch>
            <a:fillRect/>
          </a:stretch>
        </p:blipFill>
        <p:spPr>
          <a:xfrm>
            <a:off x="-650151" y="704088"/>
            <a:ext cx="5145951" cy="5650837"/>
          </a:xfrm>
        </p:spPr>
      </p:pic>
      <p:pic>
        <p:nvPicPr>
          <p:cNvPr id="8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12308" y="2076392"/>
            <a:ext cx="4038600" cy="4434840"/>
          </a:xfrm>
        </p:spPr>
      </p:pic>
    </p:spTree>
    <p:extLst>
      <p:ext uri="{BB962C8B-B14F-4D97-AF65-F5344CB8AC3E}">
        <p14:creationId xmlns:p14="http://schemas.microsoft.com/office/powerpoint/2010/main" val="228278089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2" b="542"/>
          <a:stretch>
            <a:fillRect/>
          </a:stretch>
        </p:blipFill>
        <p:spPr bwMode="auto">
          <a:xfrm>
            <a:off x="815927" y="223095"/>
            <a:ext cx="8229600" cy="4389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79076" y="3066912"/>
            <a:ext cx="6107723" cy="3257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6984848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80338" y="3099838"/>
            <a:ext cx="6606462" cy="352370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368" y="312492"/>
            <a:ext cx="5971243" cy="318489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094745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3D Challenge - Particles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People worry about particles</a:t>
            </a:r>
          </a:p>
          <a:p>
            <a:pPr lvl="1"/>
            <a:r>
              <a:rPr lang="en-US" sz="2000" dirty="0" smtClean="0"/>
              <a:t>Military &amp; ISO specs</a:t>
            </a:r>
          </a:p>
          <a:p>
            <a:r>
              <a:rPr lang="en-US" sz="2000" dirty="0"/>
              <a:t>General </a:t>
            </a:r>
            <a:r>
              <a:rPr lang="en-US" sz="2000" dirty="0" smtClean="0"/>
              <a:t>rules</a:t>
            </a:r>
            <a:endParaRPr lang="en-US" sz="2000" dirty="0"/>
          </a:p>
          <a:p>
            <a:pPr lvl="1"/>
            <a:r>
              <a:rPr lang="en-US" sz="2000" dirty="0"/>
              <a:t>The more you clean, the more particles you remove</a:t>
            </a:r>
          </a:p>
          <a:p>
            <a:pPr lvl="1"/>
            <a:r>
              <a:rPr lang="en-US" sz="2000" dirty="0"/>
              <a:t>If you change cleaning agents, you remove different populations of </a:t>
            </a:r>
            <a:r>
              <a:rPr lang="en-US" sz="2000" dirty="0" smtClean="0"/>
              <a:t>particles</a:t>
            </a:r>
          </a:p>
          <a:p>
            <a:pPr lvl="1"/>
            <a:r>
              <a:rPr lang="en-US" sz="2000" dirty="0" smtClean="0"/>
              <a:t>Eventually, cleaning erodes the surface</a:t>
            </a:r>
          </a:p>
          <a:p>
            <a:r>
              <a:rPr lang="en-US" sz="2000" dirty="0" smtClean="0"/>
              <a:t>Existing products - we meet the rules</a:t>
            </a:r>
          </a:p>
          <a:p>
            <a:r>
              <a:rPr lang="en-US" sz="2000" dirty="0" smtClean="0"/>
              <a:t>Additive </a:t>
            </a:r>
          </a:p>
          <a:p>
            <a:pPr lvl="1"/>
            <a:r>
              <a:rPr lang="en-US" sz="2000" dirty="0" smtClean="0"/>
              <a:t>Complex surfaces</a:t>
            </a:r>
          </a:p>
          <a:p>
            <a:pPr lvl="1"/>
            <a:r>
              <a:rPr lang="en-US" sz="2000" dirty="0" smtClean="0"/>
              <a:t> we haven’t written the rules</a:t>
            </a:r>
          </a:p>
          <a:p>
            <a:r>
              <a:rPr lang="en-US" sz="2000" dirty="0" smtClean="0"/>
              <a:t>Needed: pragmatic decision on allowable particle levels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5733166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933" y="133350"/>
            <a:ext cx="8602134" cy="1143000"/>
          </a:xfrm>
        </p:spPr>
        <p:txBody>
          <a:bodyPr/>
          <a:lstStyle/>
          <a:p>
            <a:r>
              <a:rPr lang="en-US" sz="2800" dirty="0" smtClean="0"/>
              <a:t>Additive Manufacturing-</a:t>
            </a:r>
            <a:r>
              <a:rPr lang="en-US" sz="2800" dirty="0"/>
              <a:t> </a:t>
            </a:r>
            <a:r>
              <a:rPr lang="en-US" sz="2800" dirty="0" smtClean="0"/>
              <a:t>Soil that sticks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9086"/>
            <a:ext cx="8229600" cy="4389437"/>
          </a:xfrm>
        </p:spPr>
        <p:txBody>
          <a:bodyPr/>
          <a:lstStyle/>
          <a:p>
            <a:r>
              <a:rPr lang="en-US" dirty="0"/>
              <a:t>Raw material (powder) residue</a:t>
            </a:r>
          </a:p>
          <a:p>
            <a:r>
              <a:rPr lang="en-US" dirty="0"/>
              <a:t>Cleaning, rinsing and drying internal areas</a:t>
            </a:r>
          </a:p>
          <a:p>
            <a:pPr lvl="1"/>
            <a:r>
              <a:rPr lang="en-US" dirty="0"/>
              <a:t>Unexpected residue</a:t>
            </a:r>
          </a:p>
          <a:p>
            <a:r>
              <a:rPr lang="en-US" dirty="0"/>
              <a:t>New, exciting </a:t>
            </a:r>
            <a:r>
              <a:rPr lang="en-US" dirty="0" smtClean="0"/>
              <a:t>alloys, alloy gradients</a:t>
            </a:r>
            <a:endParaRPr lang="en-US" dirty="0"/>
          </a:p>
          <a:p>
            <a:r>
              <a:rPr lang="en-US" dirty="0"/>
              <a:t>Surface </a:t>
            </a:r>
            <a:r>
              <a:rPr lang="en-US" dirty="0" smtClean="0"/>
              <a:t>prep &amp; coating challenges </a:t>
            </a:r>
          </a:p>
          <a:p>
            <a:r>
              <a:rPr lang="en-US" dirty="0" smtClean="0"/>
              <a:t>Medical devices</a:t>
            </a:r>
          </a:p>
          <a:p>
            <a:pPr lvl="1"/>
            <a:r>
              <a:rPr lang="en-US" dirty="0" smtClean="0"/>
              <a:t>Comments by FDA person, MD&amp;M (Feb, 2015)</a:t>
            </a:r>
          </a:p>
          <a:p>
            <a:pPr lvl="2"/>
            <a:r>
              <a:rPr lang="en-US" dirty="0" smtClean="0"/>
              <a:t>Would like to adopt additive</a:t>
            </a:r>
          </a:p>
          <a:p>
            <a:pPr lvl="2"/>
            <a:r>
              <a:rPr lang="en-US" dirty="0" smtClean="0"/>
              <a:t>Sees cleaning, particles as major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22463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3350"/>
            <a:ext cx="8229600" cy="1143000"/>
          </a:xfrm>
        </p:spPr>
        <p:txBody>
          <a:bodyPr/>
          <a:lstStyle/>
          <a:p>
            <a:r>
              <a:rPr lang="en-US" sz="2400" b="1" dirty="0">
                <a:latin typeface="Arial" charset="0"/>
                <a:ea typeface="ＭＳ Ｐゴシック" charset="0"/>
                <a:cs typeface="ＭＳ Ｐゴシック" charset="0"/>
              </a:rPr>
              <a:t>TANSTAAFL (</a:t>
            </a:r>
            <a:r>
              <a:rPr lang="ja-JP" altLang="en-US" sz="2400" b="1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400" b="1" dirty="0">
                <a:latin typeface="Arial" charset="0"/>
                <a:ea typeface="ＭＳ Ｐゴシック" charset="0"/>
                <a:cs typeface="ＭＳ Ｐゴシック" charset="0"/>
              </a:rPr>
              <a:t>There </a:t>
            </a:r>
            <a:r>
              <a:rPr lang="en-US" sz="2400" b="1" dirty="0" err="1">
                <a:latin typeface="Arial" charset="0"/>
                <a:ea typeface="ＭＳ Ｐゴシック" charset="0"/>
                <a:cs typeface="ＭＳ Ｐゴシック" charset="0"/>
              </a:rPr>
              <a:t>ain</a:t>
            </a:r>
            <a:r>
              <a:rPr lang="ja-JP" altLang="en-US" sz="2400" b="1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400" b="1" dirty="0">
                <a:latin typeface="Arial" charset="0"/>
                <a:ea typeface="ＭＳ Ｐゴシック" charset="0"/>
                <a:cs typeface="ＭＳ Ｐゴシック" charset="0"/>
              </a:rPr>
              <a:t>t no such thing as a free lunch</a:t>
            </a:r>
            <a:r>
              <a:rPr lang="ja-JP" altLang="en-US" sz="2400" b="1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2400" b="1" dirty="0">
                <a:latin typeface="Arial" charset="0"/>
                <a:ea typeface="ＭＳ Ｐゴシック" charset="0"/>
                <a:cs typeface="ＭＳ Ｐゴシック" charset="0"/>
              </a:rPr>
              <a:t>)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Robert Heinlein, </a:t>
            </a:r>
            <a:r>
              <a:rPr lang="ja-JP" altLang="en-US" sz="2000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000" i="1" dirty="0">
                <a:latin typeface="Arial" charset="0"/>
                <a:ea typeface="ＭＳ Ｐゴシック" charset="0"/>
                <a:cs typeface="ＭＳ Ｐゴシック" charset="0"/>
              </a:rPr>
              <a:t>The Moon is a Harsh Mistress</a:t>
            </a:r>
            <a:r>
              <a:rPr lang="ja-JP" altLang="en-US" sz="20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endParaRPr lang="en-US" sz="24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7826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Monotype Sorts" charset="0"/>
              <a:buNone/>
            </a:pPr>
            <a:endParaRPr lang="en-US" sz="1600" b="1" dirty="0">
              <a:solidFill>
                <a:srgbClr val="40008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Better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solvency desired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If it dissolves the soil, it MAY damage the product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Everyone wants a universal solvent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ＭＳ Ｐゴシック" charset="0"/>
              </a:rPr>
              <a:t>How would you store it?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Safety, low environmental impact desired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If </a:t>
            </a:r>
            <a:r>
              <a:rPr lang="en-US" dirty="0" smtClean="0">
                <a:latin typeface="Arial" charset="0"/>
                <a:ea typeface="ＭＳ Ｐゴシック" charset="0"/>
              </a:rPr>
              <a:t>a cleaning agent dissolves the soil</a:t>
            </a:r>
            <a:endParaRPr lang="en-US" dirty="0">
              <a:latin typeface="Arial" charset="0"/>
              <a:ea typeface="ＭＳ Ｐゴシック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ＭＳ Ｐゴシック" charset="0"/>
              </a:rPr>
              <a:t>it can impact you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ＭＳ Ｐゴシック" charset="0"/>
              </a:rPr>
              <a:t>Our products depend on organic chemicals </a:t>
            </a:r>
            <a:r>
              <a:rPr lang="en-US" sz="2400" dirty="0" smtClean="0">
                <a:latin typeface="Arial" charset="0"/>
                <a:ea typeface="ＭＳ Ｐゴシック" charset="0"/>
              </a:rPr>
              <a:t>(metalworking fluids)</a:t>
            </a:r>
            <a:endParaRPr lang="en-US" sz="2400" dirty="0">
              <a:latin typeface="Arial" charset="0"/>
              <a:ea typeface="ＭＳ Ｐゴシック" charset="0"/>
            </a:endParaRPr>
          </a:p>
          <a:p>
            <a:pPr lvl="3"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ＭＳ Ｐゴシック" charset="0"/>
              </a:rPr>
              <a:t>We</a:t>
            </a:r>
            <a:r>
              <a:rPr lang="ja-JP" altLang="en-US" sz="2400" dirty="0">
                <a:latin typeface="Arial" charset="0"/>
                <a:ea typeface="ＭＳ Ｐゴシック" charset="0"/>
              </a:rPr>
              <a:t>’</a:t>
            </a:r>
            <a:r>
              <a:rPr lang="en-US" altLang="ja-JP" sz="2400" dirty="0">
                <a:latin typeface="Arial" charset="0"/>
                <a:ea typeface="ＭＳ Ｐゴシック" charset="0"/>
              </a:rPr>
              <a:t>re made of organic chemicals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ＭＳ Ｐゴシック" charset="0"/>
              </a:rPr>
              <a:t>It can impact the environment</a:t>
            </a:r>
          </a:p>
          <a:p>
            <a:pPr lvl="2" eaLnBrk="1" hangingPunct="1">
              <a:lnSpc>
                <a:spcPct val="90000"/>
              </a:lnSpc>
            </a:pPr>
            <a:endParaRPr lang="en-US" sz="1400" dirty="0"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1400" dirty="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Monotype Sorts" charset="0"/>
              <a:buNone/>
            </a:pPr>
            <a:endParaRPr lang="en-US" sz="1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501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simo de 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228600"/>
            <a:ext cx="4983480" cy="5750169"/>
          </a:xfrm>
          <a:prstGeom prst="rect">
            <a:avLst/>
          </a:prstGeom>
        </p:spPr>
      </p:pic>
      <p:sp>
        <p:nvSpPr>
          <p:cNvPr id="3" name="Vertical 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sz="2000" dirty="0" smtClean="0"/>
          </a:p>
          <a:p>
            <a:r>
              <a:rPr lang="en-US" sz="2000" dirty="0" smtClean="0"/>
              <a:t>Is there a ‘perfectly safe’ chemical?</a:t>
            </a:r>
          </a:p>
          <a:p>
            <a:r>
              <a:rPr lang="en-US" sz="2000" dirty="0" smtClean="0"/>
              <a:t>Let’s ask</a:t>
            </a:r>
          </a:p>
          <a:p>
            <a:r>
              <a:rPr lang="en-US" sz="2000" dirty="0" err="1" smtClean="0"/>
              <a:t>Cosimo</a:t>
            </a:r>
            <a:r>
              <a:rPr lang="en-US" sz="2000" dirty="0" smtClean="0"/>
              <a:t> de’ Medici</a:t>
            </a:r>
            <a:endParaRPr lang="en-US" sz="20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88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ison me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1000"/>
            <a:ext cx="5638800" cy="62012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Vertical Title 4"/>
          <p:cNvSpPr>
            <a:spLocks noGrp="1"/>
          </p:cNvSpPr>
          <p:nvPr>
            <p:ph type="title" orient="vert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did the de Medici’s get their poisons?</a:t>
            </a:r>
            <a:endParaRPr lang="en-US" dirty="0"/>
          </a:p>
        </p:txBody>
      </p:sp>
      <p:sp>
        <p:nvSpPr>
          <p:cNvPr id="6" name="Vertical Text Placeholder 5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60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z="4400" dirty="0" smtClean="0"/>
              <a:t>From the garden, perhaps …</a:t>
            </a:r>
          </a:p>
          <a:p>
            <a:r>
              <a:rPr lang="en-US" sz="4400" dirty="0" smtClean="0"/>
              <a:t>Treat all </a:t>
            </a:r>
            <a:r>
              <a:rPr lang="en-US" sz="4400" smtClean="0"/>
              <a:t>chemicals responsibly</a:t>
            </a:r>
            <a:endParaRPr lang="en-US" sz="4400" dirty="0"/>
          </a:p>
        </p:txBody>
      </p:sp>
      <p:pic>
        <p:nvPicPr>
          <p:cNvPr id="7" name="Content Placeholder 6" descr="DSCN0953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89552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Pump repair--befor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970" y="125220"/>
            <a:ext cx="3926398" cy="2184359"/>
          </a:xfrm>
          <a:prstGeom prst="rect">
            <a:avLst/>
          </a:prstGeom>
        </p:spPr>
      </p:pic>
      <p:pic>
        <p:nvPicPr>
          <p:cNvPr id="7" name="Content Placeholder 3" descr="toothimplant hessam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83293" y="641579"/>
            <a:ext cx="3610309" cy="1925637"/>
          </a:xfrm>
        </p:spPr>
      </p:pic>
      <p:pic>
        <p:nvPicPr>
          <p:cNvPr id="6" name="Content Placeholder 2" descr="Plasma-clamp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184359"/>
            <a:ext cx="5945836" cy="3171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86890" y="3401723"/>
            <a:ext cx="5699909" cy="3040171"/>
          </a:xfrm>
        </p:spPr>
      </p:pic>
    </p:spTree>
    <p:extLst>
      <p:ext uri="{BB962C8B-B14F-4D97-AF65-F5344CB8AC3E}">
        <p14:creationId xmlns:p14="http://schemas.microsoft.com/office/powerpoint/2010/main" val="377188348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1143000"/>
          </a:xfrm>
        </p:spPr>
        <p:txBody>
          <a:bodyPr/>
          <a:lstStyle/>
          <a:p>
            <a:r>
              <a:rPr lang="en-US" dirty="0" smtClean="0"/>
              <a:t>Cleaning: A never-ending balancing act</a:t>
            </a:r>
            <a:endParaRPr lang="en-US" dirty="0"/>
          </a:p>
        </p:txBody>
      </p:sp>
      <p:pic>
        <p:nvPicPr>
          <p:cNvPr id="9" name="Content Placeholder 8" descr="479642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1986" r="-419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1129774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latin typeface="Arial" charset="0"/>
                <a:ea typeface="ＭＳ Ｐゴシック" charset="0"/>
                <a:cs typeface="ＭＳ Ｐゴシック" charset="0"/>
              </a:rPr>
              <a:t>“TANSTAAFL”  -  Cleaning, Surface Finishing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Cleaner is better?</a:t>
            </a:r>
          </a:p>
          <a:p>
            <a:pPr lvl="1"/>
            <a:r>
              <a:rPr lang="en-US" dirty="0" smtClean="0"/>
              <a:t>We want cleaner surfaces</a:t>
            </a:r>
          </a:p>
          <a:p>
            <a:r>
              <a:rPr lang="en-US" dirty="0" smtClean="0"/>
              <a:t>More cleaning, more problems</a:t>
            </a:r>
          </a:p>
          <a:p>
            <a:pPr lvl="1"/>
            <a:r>
              <a:rPr lang="en-US" dirty="0" smtClean="0"/>
              <a:t>High temperature, more adherent soils</a:t>
            </a:r>
          </a:p>
          <a:p>
            <a:pPr lvl="1"/>
            <a:r>
              <a:rPr lang="en-US" dirty="0" smtClean="0"/>
              <a:t>Surface damage (materials compatibility)</a:t>
            </a:r>
          </a:p>
          <a:p>
            <a:pPr lvl="1"/>
            <a:r>
              <a:rPr lang="en-US" dirty="0" smtClean="0"/>
              <a:t>May remove beneficial contamination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1025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a matter of finding balance</a:t>
            </a:r>
            <a:endParaRPr lang="en-US" dirty="0"/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Find the optimum process to remove the soil</a:t>
            </a:r>
          </a:p>
          <a:p>
            <a:pPr lvl="1"/>
            <a:r>
              <a:rPr lang="en-US" dirty="0"/>
              <a:t>without harming the worker</a:t>
            </a:r>
          </a:p>
          <a:p>
            <a:pPr lvl="1"/>
            <a:r>
              <a:rPr lang="en-US" dirty="0"/>
              <a:t>without harming the environment</a:t>
            </a:r>
          </a:p>
          <a:p>
            <a:pPr lvl="1"/>
            <a:r>
              <a:rPr lang="en-US" dirty="0"/>
              <a:t>without harming </a:t>
            </a:r>
            <a:r>
              <a:rPr lang="en-US" dirty="0" smtClean="0"/>
              <a:t>their </a:t>
            </a:r>
            <a:r>
              <a:rPr lang="en-US" dirty="0"/>
              <a:t>pocketbook</a:t>
            </a:r>
          </a:p>
          <a:p>
            <a:pPr lvl="1"/>
            <a:r>
              <a:rPr lang="en-US" dirty="0"/>
              <a:t>Without harming the product itself</a:t>
            </a:r>
          </a:p>
          <a:p>
            <a:pPr lvl="1">
              <a:buFontTx/>
              <a:buNone/>
            </a:pPr>
            <a:endParaRPr lang="en-US" dirty="0"/>
          </a:p>
          <a:p>
            <a:pPr>
              <a:buFont typeface="Monotype Sorts" pitchFamily="-109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90685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br>
              <a:rPr lang="en-US" dirty="0" smtClean="0"/>
            </a:br>
            <a:r>
              <a:rPr lang="en-US" sz="2800" dirty="0" smtClean="0"/>
              <a:t>(310-459-3614 </a:t>
            </a:r>
            <a:r>
              <a:rPr lang="en-US" sz="2800" dirty="0" err="1" smtClean="0"/>
              <a:t>barbara@bfksolutions.com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 descr="DSC_0005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332" r="-123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93441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(maybe most)</a:t>
            </a:r>
            <a:br>
              <a:rPr lang="en-US" dirty="0" smtClean="0"/>
            </a:br>
            <a:r>
              <a:rPr lang="en-US" dirty="0"/>
              <a:t>m</a:t>
            </a:r>
            <a:r>
              <a:rPr lang="en-US" dirty="0" smtClean="0"/>
              <a:t>anufactured objects need cleaning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Electronics assemblies</a:t>
            </a:r>
          </a:p>
          <a:p>
            <a:r>
              <a:rPr lang="en-US" sz="2400" dirty="0" smtClean="0"/>
              <a:t>Aerospace hardware</a:t>
            </a:r>
          </a:p>
          <a:p>
            <a:r>
              <a:rPr lang="en-US" sz="2400" dirty="0" smtClean="0"/>
              <a:t>Military weapons</a:t>
            </a:r>
          </a:p>
          <a:p>
            <a:r>
              <a:rPr lang="en-US" sz="2400" dirty="0" smtClean="0"/>
              <a:t>Implantable medical devices</a:t>
            </a:r>
          </a:p>
          <a:p>
            <a:r>
              <a:rPr lang="en-US" sz="2400" dirty="0" smtClean="0"/>
              <a:t>Paintings, sculpture</a:t>
            </a:r>
          </a:p>
          <a:p>
            <a:r>
              <a:rPr lang="en-US" sz="2400" dirty="0" smtClean="0"/>
              <a:t>Computer hardware</a:t>
            </a:r>
          </a:p>
          <a:p>
            <a:r>
              <a:rPr lang="en-US" sz="2400" dirty="0" smtClean="0"/>
              <a:t>Coffin corners</a:t>
            </a:r>
          </a:p>
          <a:p>
            <a:r>
              <a:rPr lang="en-US" sz="2400" dirty="0" smtClean="0"/>
              <a:t>Analytical instruments</a:t>
            </a:r>
          </a:p>
          <a:p>
            <a:r>
              <a:rPr lang="en-US" sz="2400" dirty="0" smtClean="0"/>
              <a:t>Mixing chambers, product contact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 smtClean="0"/>
              <a:t>Optics</a:t>
            </a:r>
          </a:p>
          <a:p>
            <a:r>
              <a:rPr lang="en-US" sz="2400" dirty="0" smtClean="0"/>
              <a:t>Automotive parts</a:t>
            </a:r>
          </a:p>
          <a:p>
            <a:r>
              <a:rPr lang="en-US" sz="2400" dirty="0" smtClean="0"/>
              <a:t>Reflectors prior to vapor deposition</a:t>
            </a:r>
          </a:p>
          <a:p>
            <a:r>
              <a:rPr lang="en-US" sz="2400" dirty="0" smtClean="0"/>
              <a:t>Molded plastic parts</a:t>
            </a:r>
          </a:p>
          <a:p>
            <a:r>
              <a:rPr lang="en-US" sz="2400" dirty="0" smtClean="0"/>
              <a:t>Miniature components</a:t>
            </a:r>
          </a:p>
          <a:p>
            <a:r>
              <a:rPr lang="en-US" sz="2400" dirty="0" smtClean="0"/>
              <a:t>Nano-components</a:t>
            </a:r>
          </a:p>
          <a:p>
            <a:r>
              <a:rPr lang="en-US" sz="2400" dirty="0" smtClean="0"/>
              <a:t>Parts made with 3D printing (additive manufacturing)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85545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 hard surface?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Metals</a:t>
            </a:r>
          </a:p>
          <a:p>
            <a:r>
              <a:rPr lang="en-US" dirty="0" smtClean="0"/>
              <a:t>Plastic</a:t>
            </a:r>
          </a:p>
          <a:p>
            <a:r>
              <a:rPr lang="en-US" dirty="0" smtClean="0"/>
              <a:t>Elastomers</a:t>
            </a:r>
          </a:p>
          <a:p>
            <a:r>
              <a:rPr lang="en-US" dirty="0" smtClean="0"/>
              <a:t>Composites</a:t>
            </a:r>
          </a:p>
          <a:p>
            <a:r>
              <a:rPr lang="en-US" dirty="0" smtClean="0"/>
              <a:t>Glass</a:t>
            </a:r>
          </a:p>
          <a:p>
            <a:r>
              <a:rPr lang="en-US" dirty="0" smtClean="0"/>
              <a:t>3D printed objects</a:t>
            </a:r>
          </a:p>
          <a:p>
            <a:r>
              <a:rPr lang="en-US" dirty="0" smtClean="0"/>
              <a:t>The surface may be below the surface</a:t>
            </a:r>
          </a:p>
          <a:p>
            <a:r>
              <a:rPr lang="en-US" dirty="0" smtClean="0"/>
              <a:t>The entire product may be essentially all surface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537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BFK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0C499F"/>
      </a:accent1>
      <a:accent2>
        <a:srgbClr val="0871B2"/>
      </a:accent2>
      <a:accent3>
        <a:srgbClr val="27C5E2"/>
      </a:accent3>
      <a:accent4>
        <a:srgbClr val="FF3844"/>
      </a:accent4>
      <a:accent5>
        <a:srgbClr val="EF9C04"/>
      </a:accent5>
      <a:accent6>
        <a:srgbClr val="D55900"/>
      </a:accent6>
      <a:hlink>
        <a:srgbClr val="000000"/>
      </a:hlink>
      <a:folHlink>
        <a:srgbClr val="00B0F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ＭＳ Ｐ明朝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1910</TotalTime>
  <Words>2519</Words>
  <Application>Microsoft Macintosh PowerPoint</Application>
  <PresentationFormat>On-screen Show (4:3)</PresentationFormat>
  <Paragraphs>583</Paragraphs>
  <Slides>73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Default Theme</vt:lpstr>
      <vt:lpstr>Why Dirt Sticks</vt:lpstr>
      <vt:lpstr>BFK Solutions Critical Cleaning Consultants, est. 1994 </vt:lpstr>
      <vt:lpstr>Always question authority -  including BFK Solutions</vt:lpstr>
      <vt:lpstr>May I have your attention, please!</vt:lpstr>
      <vt:lpstr>Overview: Why Dirt Sticks</vt:lpstr>
      <vt:lpstr>Cleaning</vt:lpstr>
      <vt:lpstr>PowerPoint Presentation</vt:lpstr>
      <vt:lpstr>Many (maybe most) manufactured objects need cleaning</vt:lpstr>
      <vt:lpstr>What’s a hard surface?</vt:lpstr>
      <vt:lpstr>Fears about residue</vt:lpstr>
      <vt:lpstr>Critical Cleaning</vt:lpstr>
      <vt:lpstr>Is it soil? …..</vt:lpstr>
      <vt:lpstr>PowerPoint Presentation</vt:lpstr>
      <vt:lpstr>Soils</vt:lpstr>
      <vt:lpstr>PowerPoint Presentation</vt:lpstr>
      <vt:lpstr>Steps &amp; Functions of Cleaning System:  Think About Cleaning Agent and Cleaning Process Together</vt:lpstr>
      <vt:lpstr>Cleaning is a Process</vt:lpstr>
      <vt:lpstr> Cleaning factors interac –  e.g. temperature and solvency</vt:lpstr>
      <vt:lpstr>Higher boiling point may help with less aggressive solvents</vt:lpstr>
      <vt:lpstr>Overview: Why Dirt Sticks</vt:lpstr>
      <vt:lpstr>Sometimes, you just know you’ll have cleaning problems</vt:lpstr>
      <vt:lpstr>What makes soil difficult to remove?</vt:lpstr>
      <vt:lpstr>A balancing act</vt:lpstr>
      <vt:lpstr>Balancing forces</vt:lpstr>
      <vt:lpstr>Balancing chemicals and soils</vt:lpstr>
      <vt:lpstr>Balancing temperature</vt:lpstr>
      <vt:lpstr>PowerPoint Presentation</vt:lpstr>
      <vt:lpstr>Balancing time</vt:lpstr>
      <vt:lpstr>Dispersion forces</vt:lpstr>
      <vt:lpstr>Van der Waal’s Equation</vt:lpstr>
      <vt:lpstr>Why do dried soils and small particles stick?</vt:lpstr>
      <vt:lpstr>Gecko feet</vt:lpstr>
      <vt:lpstr>What manufacturers need in cleaning solvent – actual request by presenter at major workshop</vt:lpstr>
      <vt:lpstr>Presenter’s request to cleaning agent suppliers: Think outside the box</vt:lpstr>
      <vt:lpstr>Issues hampering new cleaning agent development</vt:lpstr>
      <vt:lpstr>Issues hampering new chemical development</vt:lpstr>
      <vt:lpstr>Newer cleaning chemistries tend to be less aggressive</vt:lpstr>
      <vt:lpstr>“Biofeedback” loops – California pressure</vt:lpstr>
      <vt:lpstr>Examples - biofeedback</vt:lpstr>
      <vt:lpstr>Manufacturing issues, biobased cleaners</vt:lpstr>
      <vt:lpstr>Overview: Why Dirt Sticks</vt:lpstr>
      <vt:lpstr>Know your product – product configuration</vt:lpstr>
      <vt:lpstr>Know your product – materials of construction</vt:lpstr>
      <vt:lpstr>Avoid the problem in the first place</vt:lpstr>
      <vt:lpstr>Understand the soils</vt:lpstr>
      <vt:lpstr>Understand the cleaning process – cleaning chemicals</vt:lpstr>
      <vt:lpstr>Clean the part right away</vt:lpstr>
      <vt:lpstr>Manage the supply chain</vt:lpstr>
      <vt:lpstr>Are you part of the supply chain?</vt:lpstr>
      <vt:lpstr>Cleaning chemistries are not snake oil! (usually)</vt:lpstr>
      <vt:lpstr>Hansen parameters: Absolute numbers &amp; balance influence solvency</vt:lpstr>
      <vt:lpstr>Solvency parameters – like paint chips</vt:lpstr>
      <vt:lpstr>Select the cleaning process carefully</vt:lpstr>
      <vt:lpstr>Example – great expectations</vt:lpstr>
      <vt:lpstr>Unrealistic Expectations</vt:lpstr>
      <vt:lpstr>Are you seeing a increase in soils that stick? - Monitor &amp; Re-evaluate</vt:lpstr>
      <vt:lpstr>Overview: Why Dirt Sticks</vt:lpstr>
      <vt:lpstr>Desirable, beneficial contamination</vt:lpstr>
      <vt:lpstr>More surface area - &gt;  more cleaning</vt:lpstr>
      <vt:lpstr>Additive manufacturing-3D Printing</vt:lpstr>
      <vt:lpstr>Additive (3D) Cleaning Challenges</vt:lpstr>
      <vt:lpstr>PowerPoint Presentation</vt:lpstr>
      <vt:lpstr>PowerPoint Presentation</vt:lpstr>
      <vt:lpstr>Example – 3D Challenge - Particles</vt:lpstr>
      <vt:lpstr>Additive Manufacturing- Soil that sticks</vt:lpstr>
      <vt:lpstr>TANSTAAFL (“There ain’t no such thing as a free lunch”) Robert Heinlein, “The Moon is a Harsh Mistress”</vt:lpstr>
      <vt:lpstr> </vt:lpstr>
      <vt:lpstr>Where did the de Medici’s get their poisons?</vt:lpstr>
      <vt:lpstr>PowerPoint Presentation</vt:lpstr>
      <vt:lpstr>Cleaning: A never-ending balancing act</vt:lpstr>
      <vt:lpstr>“TANSTAAFL”  -  Cleaning, Surface Finishing</vt:lpstr>
      <vt:lpstr>It’s a matter of finding balance</vt:lpstr>
      <vt:lpstr>Questions? (310-459-3614 barbara@bfksolutions.com)</vt:lpstr>
    </vt:vector>
  </TitlesOfParts>
  <Company>BFK Solutions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Barbara Kanegsberg</dc:creator>
  <cp:lastModifiedBy>Barbara Kanegsberg</cp:lastModifiedBy>
  <cp:revision>67</cp:revision>
  <dcterms:created xsi:type="dcterms:W3CDTF">2012-06-07T17:29:35Z</dcterms:created>
  <dcterms:modified xsi:type="dcterms:W3CDTF">2015-03-13T18:21:23Z</dcterms:modified>
</cp:coreProperties>
</file>