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5" r:id="rId3"/>
    <p:sldId id="260" r:id="rId4"/>
    <p:sldId id="259" r:id="rId5"/>
    <p:sldId id="261" r:id="rId6"/>
    <p:sldId id="270" r:id="rId7"/>
    <p:sldId id="263" r:id="rId8"/>
    <p:sldId id="264" r:id="rId9"/>
    <p:sldId id="262" r:id="rId10"/>
    <p:sldId id="256" r:id="rId11"/>
    <p:sldId id="266" r:id="rId12"/>
    <p:sldId id="267" r:id="rId13"/>
    <p:sldId id="268" r:id="rId14"/>
    <p:sldId id="269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DD91BD-A58A-4A51-80B2-E2C1678DB7A3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FB35A10-46F4-46F9-B1AC-D3FF9B08CD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35A10-46F4-46F9-B1AC-D3FF9B08CD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</a:t>
            </a:r>
            <a:r>
              <a:rPr lang="en-US" baseline="0" dirty="0" smtClean="0"/>
              <a:t> compatibility - l</a:t>
            </a:r>
            <a:r>
              <a:rPr lang="en-US" dirty="0" smtClean="0"/>
              <a:t>ongevity – elasticity - </a:t>
            </a:r>
            <a:r>
              <a:rPr lang="en-US" dirty="0" err="1" smtClean="0"/>
              <a:t>repairability</a:t>
            </a:r>
            <a:r>
              <a:rPr lang="en-US" baseline="0" dirty="0" smtClean="0"/>
              <a:t>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35A10-46F4-46F9-B1AC-D3FF9B08CDB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or 3 based on chemistry and temperature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35A10-46F4-46F9-B1AC-D3FF9B08CDB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10:1 dilution factor – </a:t>
            </a:r>
            <a:r>
              <a:rPr lang="en-US" dirty="0" err="1" smtClean="0"/>
              <a:t>JM</a:t>
            </a:r>
            <a:r>
              <a:rPr lang="en-US" dirty="0" smtClean="0"/>
              <a:t> in WA 5x   best</a:t>
            </a:r>
            <a:r>
              <a:rPr lang="en-US" baseline="0" dirty="0" smtClean="0"/>
              <a:t> is solenoid-to-</a:t>
            </a:r>
            <a:r>
              <a:rPr lang="en-US" baseline="0" dirty="0" err="1" smtClean="0"/>
              <a:t>rotometer</a:t>
            </a:r>
            <a:r>
              <a:rPr lang="en-US" baseline="0" dirty="0" smtClean="0"/>
              <a:t>    reuse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35A10-46F4-46F9-B1AC-D3FF9B08CDB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300" dirty="0"/>
              <a:t>cortex/brain stem    ±20 barcodes v 14,000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35A10-46F4-46F9-B1AC-D3FF9B08CDB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DD74-C115-4547-A2AA-373F8FAEFE2B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59C-1F3C-41DD-9E79-5861FD11D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DD74-C115-4547-A2AA-373F8FAEFE2B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59C-1F3C-41DD-9E79-5861FD11D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DD74-C115-4547-A2AA-373F8FAEFE2B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59C-1F3C-41DD-9E79-5861FD11D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DD74-C115-4547-A2AA-373F8FAEFE2B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59C-1F3C-41DD-9E79-5861FD11D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DD74-C115-4547-A2AA-373F8FAEFE2B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59C-1F3C-41DD-9E79-5861FD11D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DD74-C115-4547-A2AA-373F8FAEFE2B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59C-1F3C-41DD-9E79-5861FD11D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DD74-C115-4547-A2AA-373F8FAEFE2B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59C-1F3C-41DD-9E79-5861FD11D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DD74-C115-4547-A2AA-373F8FAEFE2B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59C-1F3C-41DD-9E79-5861FD11D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DD74-C115-4547-A2AA-373F8FAEFE2B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59C-1F3C-41DD-9E79-5861FD11D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DD74-C115-4547-A2AA-373F8FAEFE2B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59C-1F3C-41DD-9E79-5861FD11D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DD74-C115-4547-A2AA-373F8FAEFE2B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F59C-1F3C-41DD-9E79-5861FD11D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ADD74-C115-4547-A2AA-373F8FAEFE2B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9F59C-1F3C-41DD-9E79-5861FD11D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Process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434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7000" dirty="0" smtClean="0"/>
              <a:t>Automated side arm Console; orthopedic implants</a:t>
            </a:r>
          </a:p>
          <a:p>
            <a:pPr>
              <a:lnSpc>
                <a:spcPct val="120000"/>
              </a:lnSpc>
            </a:pPr>
            <a:r>
              <a:rPr lang="en-US" sz="7000" dirty="0" smtClean="0"/>
              <a:t>Automated side arm E-Coat Line; mintage </a:t>
            </a:r>
          </a:p>
          <a:p>
            <a:pPr>
              <a:lnSpc>
                <a:spcPct val="120000"/>
              </a:lnSpc>
            </a:pPr>
            <a:r>
              <a:rPr lang="en-US" sz="7000" dirty="0" smtClean="0"/>
              <a:t>Automated side arm Phosphate Line; automotive</a:t>
            </a:r>
          </a:p>
          <a:p>
            <a:pPr>
              <a:lnSpc>
                <a:spcPct val="120000"/>
              </a:lnSpc>
            </a:pPr>
            <a:r>
              <a:rPr lang="en-US" sz="7000" dirty="0" smtClean="0"/>
              <a:t>Automated ½-ton Zinc + Chromates; job shop</a:t>
            </a:r>
          </a:p>
          <a:p>
            <a:pPr>
              <a:lnSpc>
                <a:spcPct val="120000"/>
              </a:lnSpc>
            </a:pPr>
            <a:r>
              <a:rPr lang="en-US" sz="7000" dirty="0" smtClean="0"/>
              <a:t>Automated 2-ton pantograph Pickle Line; titanium </a:t>
            </a:r>
          </a:p>
          <a:p>
            <a:pPr>
              <a:lnSpc>
                <a:spcPct val="120000"/>
              </a:lnSpc>
            </a:pPr>
            <a:r>
              <a:rPr lang="en-US" sz="7000" dirty="0" smtClean="0"/>
              <a:t>Manual 7½-ton gantry Pickle Line; steel wire</a:t>
            </a:r>
          </a:p>
          <a:p>
            <a:pPr>
              <a:lnSpc>
                <a:spcPct val="120000"/>
              </a:lnSpc>
            </a:pPr>
            <a:r>
              <a:rPr lang="en-US" sz="7000" dirty="0" smtClean="0"/>
              <a:t>Automated 7½-ton gantry Pickle Line; steel wire</a:t>
            </a:r>
          </a:p>
          <a:p>
            <a:pPr>
              <a:lnSpc>
                <a:spcPct val="120000"/>
              </a:lnSpc>
            </a:pPr>
            <a:r>
              <a:rPr lang="en-US" sz="7000" dirty="0" smtClean="0"/>
              <a:t>Automated 10-ton crane Chemical Etch Line;  titanium</a:t>
            </a:r>
          </a:p>
          <a:p>
            <a:pPr>
              <a:buNone/>
            </a:pPr>
            <a:r>
              <a:rPr lang="en-US" sz="2400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381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Process Line Morphology: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8382000" cy="373380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</a:rPr>
              <a:t> Tank lines versus Consoles</a:t>
            </a:r>
          </a:p>
          <a:p>
            <a:pPr algn="l"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</a:rPr>
              <a:t> Enclosures versus Ventilation systems</a:t>
            </a:r>
          </a:p>
          <a:p>
            <a:pPr algn="l"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</a:rPr>
              <a:t> Polypropylene versus stainless /carbon steel lined</a:t>
            </a:r>
          </a:p>
          <a:p>
            <a:pPr algn="l"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</a:rPr>
              <a:t> Homo polymer versus European Grey co-polymer</a:t>
            </a:r>
          </a:p>
          <a:p>
            <a:pPr algn="l"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</a:rPr>
              <a:t> Containment: </a:t>
            </a:r>
            <a:r>
              <a:rPr lang="en-US" sz="3500" dirty="0" err="1" smtClean="0">
                <a:solidFill>
                  <a:schemeClr val="tx1"/>
                </a:solidFill>
              </a:rPr>
              <a:t>berm</a:t>
            </a:r>
            <a:r>
              <a:rPr lang="en-US" sz="3500" dirty="0" smtClean="0">
                <a:solidFill>
                  <a:schemeClr val="tx1"/>
                </a:solidFill>
              </a:rPr>
              <a:t> /pan versus pit</a:t>
            </a:r>
          </a:p>
          <a:p>
            <a:pPr algn="l"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</a:rPr>
              <a:t> Scrubber: at grade versus roof</a:t>
            </a:r>
          </a:p>
          <a:p>
            <a:pPr algn="l"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</a:rPr>
              <a:t> Wastewater Treatment: at grade versus mezzanine</a:t>
            </a:r>
          </a:p>
          <a:p>
            <a:pPr algn="l"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tx1"/>
                </a:solidFill>
              </a:rPr>
              <a:t> Circulation around the line: minimum of 4ft clear</a:t>
            </a:r>
          </a:p>
          <a:p>
            <a:pPr algn="l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Material Handling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Gantry: structure, rail type, lifting (wire, chain, belt)</a:t>
            </a:r>
          </a:p>
          <a:p>
            <a:r>
              <a:rPr lang="en-US" sz="3000" dirty="0" smtClean="0"/>
              <a:t>Side arm: cost, moment load, belts, chains, slides</a:t>
            </a:r>
          </a:p>
          <a:p>
            <a:r>
              <a:rPr lang="en-US" sz="3000" dirty="0" err="1" smtClean="0"/>
              <a:t>Rimrunner</a:t>
            </a:r>
            <a:r>
              <a:rPr lang="en-US" sz="3000" dirty="0" smtClean="0"/>
              <a:t>: continuous pinch point, blocked access</a:t>
            </a:r>
          </a:p>
          <a:p>
            <a:r>
              <a:rPr lang="en-US" sz="3000" dirty="0" smtClean="0"/>
              <a:t>T-stroke versus J-stroke</a:t>
            </a:r>
          </a:p>
          <a:p>
            <a:r>
              <a:rPr lang="en-US" sz="3000" dirty="0" smtClean="0"/>
              <a:t>Number of pickup/drop-off  points</a:t>
            </a:r>
          </a:p>
          <a:p>
            <a:r>
              <a:rPr lang="en-US" sz="3000" dirty="0" smtClean="0"/>
              <a:t>Positioning Systems:  open-loop versus closed-loop</a:t>
            </a:r>
          </a:p>
          <a:p>
            <a:pPr>
              <a:buNone/>
            </a:pPr>
            <a:r>
              <a:rPr lang="en-US" sz="3000" dirty="0" smtClean="0"/>
              <a:t>				         relative absolute</a:t>
            </a:r>
          </a:p>
          <a:p>
            <a:pPr>
              <a:buNone/>
            </a:pPr>
            <a:r>
              <a:rPr lang="en-US" sz="3000" dirty="0" smtClean="0"/>
              <a:t>				         rotary, bar code, infrared, laser</a:t>
            </a:r>
          </a:p>
          <a:p>
            <a:r>
              <a:rPr lang="en-US" sz="3000" dirty="0" smtClean="0"/>
              <a:t>Safety interlocks and e-cord</a:t>
            </a:r>
            <a:endParaRPr lang="en-US" sz="3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Fume extraction, Plenums, Ducts, Scrubber, Make-up and Push-Air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Process tanks: surface area, chemistry, temps</a:t>
            </a:r>
          </a:p>
          <a:p>
            <a:r>
              <a:rPr lang="en-US" sz="3000" dirty="0" smtClean="0"/>
              <a:t>Heated rinses: is direct discharge cost effective</a:t>
            </a:r>
          </a:p>
          <a:p>
            <a:r>
              <a:rPr lang="en-US" sz="3000" dirty="0" smtClean="0"/>
              <a:t>Air flow at tanks 2 to 3 fps = ft³/minute for sizing</a:t>
            </a:r>
          </a:p>
          <a:p>
            <a:r>
              <a:rPr lang="en-US" sz="3000" dirty="0" smtClean="0"/>
              <a:t>Side plenum slot velocity 10 to 16 fps (adjustable)</a:t>
            </a:r>
          </a:p>
          <a:p>
            <a:r>
              <a:rPr lang="en-US" sz="3000" dirty="0" smtClean="0"/>
              <a:t>Rear duct velocity 36 to 48 fps to prevent dropout</a:t>
            </a:r>
          </a:p>
          <a:p>
            <a:r>
              <a:rPr lang="en-US" sz="3000" dirty="0" smtClean="0"/>
              <a:t>Make-up air: 90%-95% of extraction; laminar flow</a:t>
            </a:r>
          </a:p>
          <a:p>
            <a:r>
              <a:rPr lang="en-US" sz="3000" dirty="0" smtClean="0"/>
              <a:t>Push-air: only affect front of tanks for operators </a:t>
            </a:r>
          </a:p>
          <a:p>
            <a:r>
              <a:rPr lang="en-US" sz="3000" dirty="0" smtClean="0"/>
              <a:t>Eductors versus air-agitation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Water optimization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Cascades: 2 or more stages, with halo sprays</a:t>
            </a:r>
          </a:p>
          <a:p>
            <a:r>
              <a:rPr lang="en-US" dirty="0" smtClean="0"/>
              <a:t>Fills: intermittent versus feed </a:t>
            </a:r>
            <a:r>
              <a:rPr lang="en-US" dirty="0" err="1" smtClean="0"/>
              <a:t>rates;rotometers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Rinse reuse within line or for neutralization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recycle and reuse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Controls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PLC versus PC, hybrid systems </a:t>
            </a:r>
            <a:r>
              <a:rPr lang="en-US" sz="2000" dirty="0" smtClean="0"/>
              <a:t>(60bpm heartbeat)</a:t>
            </a:r>
          </a:p>
          <a:p>
            <a:pPr>
              <a:buNone/>
            </a:pPr>
            <a:r>
              <a:rPr lang="en-US" sz="3000" dirty="0" smtClean="0"/>
              <a:t>       PC high level </a:t>
            </a:r>
          </a:p>
          <a:p>
            <a:pPr>
              <a:buNone/>
            </a:pPr>
            <a:r>
              <a:rPr lang="en-US" sz="3000" dirty="0" smtClean="0"/>
              <a:t>	   PLC low level and safety </a:t>
            </a:r>
            <a:r>
              <a:rPr lang="en-US" sz="2000" dirty="0" smtClean="0"/>
              <a:t>(limitations)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3000" dirty="0" smtClean="0"/>
              <a:t>Reservation system versus random loading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dirty="0" smtClean="0"/>
              <a:t>ISO and </a:t>
            </a:r>
            <a:r>
              <a:rPr lang="en-US" sz="3000" dirty="0" err="1" smtClean="0"/>
              <a:t>Nadcap</a:t>
            </a:r>
            <a:r>
              <a:rPr lang="en-US" sz="3000" dirty="0" smtClean="0"/>
              <a:t> documentation and certification</a:t>
            </a:r>
          </a:p>
          <a:p>
            <a:endParaRPr lang="en-US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>Automated side arm Console; orthopedic implants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DSCN18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005681"/>
            <a:ext cx="7696200" cy="55435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300" dirty="0" smtClean="0"/>
              <a:t>Automated side arm E-Coat Line; mintage </a:t>
            </a:r>
            <a:br>
              <a:rPr lang="en-US" sz="3300" dirty="0" smtClean="0"/>
            </a:br>
            <a:endParaRPr lang="en-US" sz="3300" dirty="0"/>
          </a:p>
        </p:txBody>
      </p:sp>
      <p:pic>
        <p:nvPicPr>
          <p:cNvPr id="7" name="Content Placeholder 3" descr="DSCN16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143000"/>
            <a:ext cx="7010400" cy="5257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>Automated side arm Phosphate Line; automotive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Phosphate over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119981"/>
            <a:ext cx="7391400" cy="55435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Automated ½-ton Zinc + Chromates; job shop</a:t>
            </a:r>
            <a:endParaRPr lang="en-US" sz="3000" dirty="0"/>
          </a:p>
        </p:txBody>
      </p:sp>
      <p:pic>
        <p:nvPicPr>
          <p:cNvPr id="6" name="Content Placeholder 5" descr="Zinc and Chromates overall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143000"/>
            <a:ext cx="7620000" cy="5257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Automated 2-ton titanium pickle Y-</a:t>
            </a:r>
            <a:r>
              <a:rPr lang="en-US" sz="4000" dirty="0" err="1" smtClean="0"/>
              <a:t>config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4" name="Content Placeholder 3" descr="Sample of recent projects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119980"/>
            <a:ext cx="7244292" cy="543321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>Manual 7½-ton gantry Pickle Line; steel wire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P32400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1" y="1177132"/>
            <a:ext cx="7086600" cy="53149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Automated </a:t>
            </a:r>
            <a:r>
              <a:rPr lang="en-US" sz="3200" dirty="0" smtClean="0"/>
              <a:t>7½-</a:t>
            </a:r>
            <a:r>
              <a:rPr lang="en-US" sz="3000" dirty="0" smtClean="0"/>
              <a:t>gantry Pickle Line; steel wire</a:t>
            </a:r>
            <a:endParaRPr lang="en-US" sz="3000" dirty="0"/>
          </a:p>
        </p:txBody>
      </p:sp>
      <p:pic>
        <p:nvPicPr>
          <p:cNvPr id="6" name="Content Placeholder 5" descr="Sample of recent projec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177130"/>
            <a:ext cx="7162800" cy="53721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Automated 10-ton crane Chemical Etch Line;  titanium</a:t>
            </a:r>
          </a:p>
        </p:txBody>
      </p:sp>
      <p:pic>
        <p:nvPicPr>
          <p:cNvPr id="4" name="Content Placeholder 3" descr="Titanium reduc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066800"/>
            <a:ext cx="7391400" cy="55435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385</Words>
  <Application>Microsoft Office PowerPoint</Application>
  <PresentationFormat>On-screen Show (4:3)</PresentationFormat>
  <Paragraphs>68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Overview of Process Lines</vt:lpstr>
      <vt:lpstr> Automated side arm Console; orthopedic implants </vt:lpstr>
      <vt:lpstr> Automated side arm E-Coat Line; mintage  </vt:lpstr>
      <vt:lpstr> Automated side arm Phosphate Line; automotive </vt:lpstr>
      <vt:lpstr>Automated ½-ton Zinc + Chromates; job shop</vt:lpstr>
      <vt:lpstr>Automated 2-ton titanium pickle Y-config.</vt:lpstr>
      <vt:lpstr> Manual 7½-ton gantry Pickle Line; steel wire </vt:lpstr>
      <vt:lpstr>Automated 7½-gantry Pickle Line; steel wire</vt:lpstr>
      <vt:lpstr>Automated 10-ton crane Chemical Etch Line;  titanium</vt:lpstr>
      <vt:lpstr>Process Line Morphology:</vt:lpstr>
      <vt:lpstr>Material Handling</vt:lpstr>
      <vt:lpstr>Fume extraction, Plenums, Ducts, Scrubber, Make-up and Push-Air </vt:lpstr>
      <vt:lpstr>Water optimization</vt:lpstr>
      <vt:lpstr>Controls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Lines</dc:title>
  <dc:creator>Jon</dc:creator>
  <cp:lastModifiedBy>Jon</cp:lastModifiedBy>
  <cp:revision>31</cp:revision>
  <dcterms:created xsi:type="dcterms:W3CDTF">2015-03-22T15:09:24Z</dcterms:created>
  <dcterms:modified xsi:type="dcterms:W3CDTF">2015-04-10T00:25:51Z</dcterms:modified>
</cp:coreProperties>
</file>