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933" r:id="rId2"/>
    <p:sldMasterId id="2147483995" r:id="rId3"/>
    <p:sldMasterId id="2147484008" r:id="rId4"/>
    <p:sldMasterId id="2147484021" r:id="rId5"/>
    <p:sldMasterId id="2147484047" r:id="rId6"/>
  </p:sldMasterIdLst>
  <p:notesMasterIdLst>
    <p:notesMasterId r:id="rId43"/>
  </p:notesMasterIdLst>
  <p:sldIdLst>
    <p:sldId id="299" r:id="rId7"/>
    <p:sldId id="369" r:id="rId8"/>
    <p:sldId id="292" r:id="rId9"/>
    <p:sldId id="480" r:id="rId10"/>
    <p:sldId id="406" r:id="rId11"/>
    <p:sldId id="295" r:id="rId12"/>
    <p:sldId id="373" r:id="rId13"/>
    <p:sldId id="358" r:id="rId14"/>
    <p:sldId id="314" r:id="rId15"/>
    <p:sldId id="410" r:id="rId16"/>
    <p:sldId id="400" r:id="rId17"/>
    <p:sldId id="432" r:id="rId18"/>
    <p:sldId id="397" r:id="rId19"/>
    <p:sldId id="447" r:id="rId20"/>
    <p:sldId id="417" r:id="rId21"/>
    <p:sldId id="416" r:id="rId22"/>
    <p:sldId id="441" r:id="rId23"/>
    <p:sldId id="443" r:id="rId24"/>
    <p:sldId id="316" r:id="rId25"/>
    <p:sldId id="350" r:id="rId26"/>
    <p:sldId id="317" r:id="rId27"/>
    <p:sldId id="392" r:id="rId28"/>
    <p:sldId id="481" r:id="rId29"/>
    <p:sldId id="318" r:id="rId30"/>
    <p:sldId id="351" r:id="rId31"/>
    <p:sldId id="337" r:id="rId32"/>
    <p:sldId id="339" r:id="rId33"/>
    <p:sldId id="330" r:id="rId34"/>
    <p:sldId id="331" r:id="rId35"/>
    <p:sldId id="332" r:id="rId36"/>
    <p:sldId id="333" r:id="rId37"/>
    <p:sldId id="334" r:id="rId38"/>
    <p:sldId id="335" r:id="rId39"/>
    <p:sldId id="315" r:id="rId40"/>
    <p:sldId id="329" r:id="rId41"/>
    <p:sldId id="300" r:id="rId42"/>
  </p:sldIdLst>
  <p:sldSz cx="9144000" cy="6858000" type="screen4x3"/>
  <p:notesSz cx="7124700" cy="94107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00" autoAdjust="0"/>
    <p:restoredTop sz="94638" autoAdjust="0"/>
  </p:normalViewPr>
  <p:slideViewPr>
    <p:cSldViewPr>
      <p:cViewPr varScale="1">
        <p:scale>
          <a:sx n="43" d="100"/>
          <a:sy n="43" d="100"/>
        </p:scale>
        <p:origin x="1410" y="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56"/>
    </p:cViewPr>
  </p:sorterViewPr>
  <p:notesViewPr>
    <p:cSldViewPr>
      <p:cViewPr varScale="1">
        <p:scale>
          <a:sx n="35" d="100"/>
          <a:sy n="35" d="100"/>
        </p:scale>
        <p:origin x="1646" y="28"/>
      </p:cViewPr>
      <p:guideLst>
        <p:guide orient="horz" pos="2949"/>
        <p:guide pos="22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9074243-05B9-4911-B782-3EF620829DC3}"/>
              </a:ext>
            </a:extLst>
          </p:cNvPr>
          <p:cNvSpPr>
            <a:spLocks noGrp="1" noRot="1" noChangeAspect="1" noChangeArrowheads="1" noTextEdit="1"/>
          </p:cNvSpPr>
          <p:nvPr>
            <p:ph type="sldImg" idx="2"/>
          </p:nvPr>
        </p:nvSpPr>
        <p:spPr bwMode="auto">
          <a:xfrm>
            <a:off x="1733550" y="133350"/>
            <a:ext cx="3536950" cy="2481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1811AB73-2CCD-4838-AEB6-378D274A2D15}"/>
              </a:ext>
            </a:extLst>
          </p:cNvPr>
          <p:cNvSpPr>
            <a:spLocks noGrp="1" noChangeArrowheads="1"/>
          </p:cNvSpPr>
          <p:nvPr>
            <p:ph type="body" sz="quarter" idx="3"/>
          </p:nvPr>
        </p:nvSpPr>
        <p:spPr bwMode="auto">
          <a:xfrm>
            <a:off x="514350" y="2800350"/>
            <a:ext cx="6324600" cy="5938838"/>
          </a:xfrm>
          <a:prstGeom prst="rect">
            <a:avLst/>
          </a:prstGeom>
          <a:noFill/>
          <a:ln w="12700">
            <a:noFill/>
            <a:miter lim="800000"/>
            <a:headEnd type="none" w="sm" len="sm"/>
            <a:tailEnd type="none" w="sm" len="sm"/>
          </a:ln>
          <a:effectLst/>
        </p:spPr>
        <p:txBody>
          <a:bodyPr vert="horz" wrap="square" lIns="94211" tIns="47105" rIns="94211" bIns="471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a:extLst>
              <a:ext uri="{FF2B5EF4-FFF2-40B4-BE49-F238E27FC236}">
                <a16:creationId xmlns:a16="http://schemas.microsoft.com/office/drawing/2014/main" id="{C5EE9FD1-A01C-420B-8481-3D0F917F0B8E}"/>
              </a:ext>
            </a:extLst>
          </p:cNvPr>
          <p:cNvSpPr>
            <a:spLocks noGrp="1" noChangeArrowheads="1"/>
          </p:cNvSpPr>
          <p:nvPr>
            <p:ph type="sldNum" sz="quarter" idx="5"/>
          </p:nvPr>
        </p:nvSpPr>
        <p:spPr bwMode="auto">
          <a:xfrm>
            <a:off x="663575" y="8809038"/>
            <a:ext cx="3086100" cy="468312"/>
          </a:xfrm>
          <a:prstGeom prst="rect">
            <a:avLst/>
          </a:prstGeom>
          <a:noFill/>
          <a:ln w="12700">
            <a:noFill/>
            <a:miter lim="800000"/>
            <a:headEnd type="none" w="sm" len="sm"/>
            <a:tailEnd type="none" w="sm" len="sm"/>
          </a:ln>
          <a:effectLst/>
        </p:spPr>
        <p:txBody>
          <a:bodyPr vert="horz" wrap="square" lIns="94211" tIns="47105" rIns="94211" bIns="47105" numCol="1" anchor="b" anchorCtr="0" compatLnSpc="1">
            <a:prstTxWarp prst="textNoShape">
              <a:avLst/>
            </a:prstTxWarp>
          </a:bodyPr>
          <a:lstStyle>
            <a:lvl1pPr algn="r" defTabSz="941388">
              <a:defRPr sz="1200"/>
            </a:lvl1pPr>
          </a:lstStyle>
          <a:p>
            <a:pPr>
              <a:defRPr/>
            </a:pPr>
            <a:fld id="{9647175D-681C-48B0-A8C1-046CAEF1FC08}" type="slidenum">
              <a:rPr lang="en-US" altLang="en-US"/>
              <a:pPr>
                <a:defRPr/>
              </a:pPr>
              <a:t>‹#›</a:t>
            </a:fld>
            <a:endParaRPr lang="en-US" altLang="en-US"/>
          </a:p>
        </p:txBody>
      </p:sp>
      <p:sp>
        <p:nvSpPr>
          <p:cNvPr id="2053" name="Rectangle 5">
            <a:extLst>
              <a:ext uri="{FF2B5EF4-FFF2-40B4-BE49-F238E27FC236}">
                <a16:creationId xmlns:a16="http://schemas.microsoft.com/office/drawing/2014/main" id="{F6E176CC-23B2-4DC5-B9DA-2BE22E53B7CE}"/>
              </a:ext>
            </a:extLst>
          </p:cNvPr>
          <p:cNvSpPr>
            <a:spLocks noGrp="1" noChangeArrowheads="1"/>
          </p:cNvSpPr>
          <p:nvPr>
            <p:ph type="ftr" sz="quarter" idx="4"/>
          </p:nvPr>
        </p:nvSpPr>
        <p:spPr bwMode="auto">
          <a:xfrm>
            <a:off x="0" y="8974138"/>
            <a:ext cx="4987925" cy="466725"/>
          </a:xfrm>
          <a:prstGeom prst="rect">
            <a:avLst/>
          </a:prstGeom>
          <a:noFill/>
          <a:ln w="12700">
            <a:noFill/>
            <a:miter lim="800000"/>
            <a:headEnd type="none" w="sm" len="sm"/>
            <a:tailEnd type="none" w="sm" len="sm"/>
          </a:ln>
          <a:effectLst/>
        </p:spPr>
        <p:txBody>
          <a:bodyPr vert="horz" wrap="square" lIns="94211" tIns="47105" rIns="94211" bIns="47105" numCol="1" anchor="b" anchorCtr="0" compatLnSpc="1">
            <a:prstTxWarp prst="textNoShape">
              <a:avLst/>
            </a:prstTxWarp>
          </a:bodyPr>
          <a:lstStyle>
            <a:lvl1pPr defTabSz="941388">
              <a:defRPr sz="800">
                <a:latin typeface="Arial" charset="0"/>
              </a:defRPr>
            </a:lvl1pPr>
          </a:lstStyle>
          <a:p>
            <a:pPr>
              <a:defRPr/>
            </a:pPr>
            <a:r>
              <a:rPr lang="en-US"/>
              <a:t>©2005 American Electroplaters &amp; Surface Finishers Society, Inc. R-3-05</a:t>
            </a: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otes Placeholder 2">
            <a:extLst>
              <a:ext uri="{FF2B5EF4-FFF2-40B4-BE49-F238E27FC236}">
                <a16:creationId xmlns:a16="http://schemas.microsoft.com/office/drawing/2014/main" id="{A0F8B87D-CA6C-4A38-85CA-D988C612C578}"/>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DD43BC-3152-4BA1-BB1E-E0F248224B6E}"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55299" name="Rectangle 2"/>
          <p:cNvSpPr>
            <a:spLocks noGrp="1" noRot="1" noChangeAspect="1" noChangeArrowheads="1" noTextEdit="1"/>
          </p:cNvSpPr>
          <p:nvPr>
            <p:ph type="sldImg"/>
          </p:nvPr>
        </p:nvSpPr>
        <p:spPr>
          <a:xfrm>
            <a:off x="1150938" y="692150"/>
            <a:ext cx="4556125" cy="3416300"/>
          </a:xfrm>
          <a:ln/>
        </p:spPr>
      </p:sp>
      <p:sp>
        <p:nvSpPr>
          <p:cNvPr id="5530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011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Arial" pitchFamily="34" charset="0"/>
                <a:ea typeface="+mn-ea"/>
                <a:cs typeface="+mn-cs"/>
              </a:rPr>
              <a:t>© 2003 American Electroplaters &amp; Surface Finishers Society, Inc. R103</a:t>
            </a:r>
          </a:p>
        </p:txBody>
      </p:sp>
      <p:sp>
        <p:nvSpPr>
          <p:cNvPr id="61443"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B022CA-E630-40B2-9F4E-FB0F2950A8C9}" type="slidenum">
              <a:rPr kumimoji="0" lang="en-US" sz="1000" b="0" i="1"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000" b="0" i="1"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1444" name="Rectangle 2"/>
          <p:cNvSpPr>
            <a:spLocks noGrp="1" noRot="1" noChangeAspect="1" noChangeArrowheads="1" noTextEdit="1"/>
          </p:cNvSpPr>
          <p:nvPr>
            <p:ph type="sldImg"/>
          </p:nvPr>
        </p:nvSpPr>
        <p:spPr>
          <a:xfrm>
            <a:off x="1219200" y="712788"/>
            <a:ext cx="4686300" cy="3514725"/>
          </a:xfrm>
        </p:spPr>
      </p:sp>
      <p:sp>
        <p:nvSpPr>
          <p:cNvPr id="61445" name="Rectangle 3"/>
          <p:cNvSpPr>
            <a:spLocks noGrp="1" noChangeArrowheads="1"/>
          </p:cNvSpPr>
          <p:nvPr>
            <p:ph type="body" idx="1"/>
          </p:nvPr>
        </p:nvSpPr>
        <p:spPr>
          <a:xfrm>
            <a:off x="949325" y="4470400"/>
            <a:ext cx="5226050" cy="4233863"/>
          </a:xfrm>
          <a:noFill/>
          <a:ln w="9525"/>
        </p:spPr>
        <p:txBody>
          <a:bodyPr/>
          <a:lstStyle/>
          <a:p>
            <a:r>
              <a:rPr lang="en-US" dirty="0">
                <a:latin typeface="Arial" pitchFamily="34" charset="0"/>
              </a:rPr>
              <a:t>Cadmium does not form a detrimental corrosion cells with aluminum allowing cadmium plated fasteners to hold together aluminum aircraft components. Cadmium is sacrificial to steel in sea water but not in environments containing sulfur (such as acid rain). Because cadmium has excellent lubricity, fasteners plated with cadmium can be separated many times and after a long period of environmental exposure.</a:t>
            </a:r>
          </a:p>
          <a:p>
            <a:endParaRPr lang="en-US" dirty="0">
              <a:latin typeface="Arial" pitchFamily="34" charset="0"/>
            </a:endParaRPr>
          </a:p>
          <a:p>
            <a:r>
              <a:rPr lang="en-US" dirty="0">
                <a:latin typeface="Arial" pitchFamily="34" charset="0"/>
              </a:rPr>
              <a:t>Because cadmium is toxic, it will not allow detrimental organisms to grow on its surface. Such organisms often accelerate corrosion (via oxygen concentration cell mechanism we will describe later).</a:t>
            </a:r>
          </a:p>
          <a:p>
            <a:endParaRPr lang="en-US" dirty="0">
              <a:latin typeface="Arial" pitchFamily="34" charset="0"/>
            </a:endParaRPr>
          </a:p>
          <a:p>
            <a:r>
              <a:rPr lang="en-US" dirty="0"/>
              <a:t>There is great interest in comparing zinc alloy deposits to cadmium (as a pollution prevention act, and due to phasing out of cadmium electroplating, a number of studies have been conducted, comparing possible substitutes. </a:t>
            </a:r>
          </a:p>
          <a:p>
            <a:r>
              <a:rPr lang="en-US" dirty="0"/>
              <a:t> </a:t>
            </a:r>
          </a:p>
          <a:p>
            <a:r>
              <a:rPr lang="en-US" dirty="0"/>
              <a:t>Shown is data from a study conducted by John </a:t>
            </a:r>
            <a:r>
              <a:rPr lang="en-US" dirty="0" err="1"/>
              <a:t>Stropke</a:t>
            </a:r>
            <a:r>
              <a:rPr lang="en-US" dirty="0"/>
              <a:t>, of the Battelle Institute and Glen H. Graham, CEF, Tinker AFB (*Proceedings of 31st Aerospace/Airline Plating &amp; Metal Finishing Forum, April 25, 1995) </a:t>
            </a:r>
          </a:p>
          <a:p>
            <a:r>
              <a:rPr lang="en-US" dirty="0"/>
              <a:t>Salt spray test was conducted on 4340 steel plated with 0.0005” (12.5 microns) of cadmium plus a dichromate conversion coating. </a:t>
            </a:r>
          </a:p>
          <a:p>
            <a:r>
              <a:rPr lang="en-US" dirty="0"/>
              <a:t> </a:t>
            </a:r>
          </a:p>
          <a:p>
            <a:r>
              <a:rPr lang="en-US" dirty="0"/>
              <a:t>Note that a wide variety of salt spray performance was obtained.</a:t>
            </a:r>
          </a:p>
          <a:p>
            <a:endParaRPr lang="en-US" dirty="0">
              <a:latin typeface="Arial" pitchFamily="34" charset="0"/>
            </a:endParaRPr>
          </a:p>
        </p:txBody>
      </p:sp>
    </p:spTree>
    <p:extLst>
      <p:ext uri="{BB962C8B-B14F-4D97-AF65-F5344CB8AC3E}">
        <p14:creationId xmlns:p14="http://schemas.microsoft.com/office/powerpoint/2010/main" val="239333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Univers" pitchFamily="34" charset="0"/>
                <a:ea typeface="+mn-ea"/>
                <a:cs typeface="+mn-cs"/>
              </a:rPr>
              <a:t>© 2003 American Electroplaters &amp; Surface Finishers Society, Inc. R103</a:t>
            </a:r>
          </a:p>
        </p:txBody>
      </p:sp>
      <p:sp>
        <p:nvSpPr>
          <p:cNvPr id="37891"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413A17-ECA4-484C-9A84-316F2E845507}"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37892" name="Slide Image Placeholder 7"/>
          <p:cNvSpPr>
            <a:spLocks noGrp="1" noRot="1" noChangeAspect="1" noTextEdit="1"/>
          </p:cNvSpPr>
          <p:nvPr>
            <p:ph type="sldImg"/>
          </p:nvPr>
        </p:nvSpPr>
        <p:spPr>
          <a:xfrm>
            <a:off x="1625600" y="381000"/>
            <a:ext cx="3860800" cy="2895600"/>
          </a:xfrm>
        </p:spPr>
      </p:sp>
      <p:sp>
        <p:nvSpPr>
          <p:cNvPr id="9" name="Notes Placeholder 8"/>
          <p:cNvSpPr>
            <a:spLocks noGrp="1"/>
          </p:cNvSpPr>
          <p:nvPr>
            <p:ph type="body" idx="1"/>
          </p:nvPr>
        </p:nvSpPr>
        <p:spPr/>
        <p:txBody>
          <a:bodyPr>
            <a:normAutofit/>
          </a:bodyPr>
          <a:lstStyle/>
          <a:p>
            <a:r>
              <a:rPr lang="en-US" altLang="en-US" dirty="0"/>
              <a:t>A number of proprietary methods of applying zinc coatings exist. Shown is one of these. It involves immersing the parts to be coated in a fluidized bed of a proprietary mixture of metal powders and flakes. The combination shown has proven to provide sacrificial protection to steel, far longer than zinc or even cadmium plating.</a:t>
            </a:r>
          </a:p>
          <a:p>
            <a:pPr>
              <a:defRPr/>
            </a:pPr>
            <a:r>
              <a:rPr lang="en-US" dirty="0"/>
              <a:t>that the alkaline zinc-nickel process is a suitable substitute for Ti-Cad plating (in select applications).</a:t>
            </a:r>
          </a:p>
          <a:p>
            <a:pPr>
              <a:defRPr/>
            </a:pPr>
            <a:endParaRPr lang="en-US" dirty="0"/>
          </a:p>
          <a:p>
            <a:pPr>
              <a:spcBef>
                <a:spcPct val="50000"/>
              </a:spcBef>
            </a:pPr>
            <a:r>
              <a:rPr lang="en-US" altLang="en-US" dirty="0"/>
              <a:t>In the dip-spin process, the steel parts are cleaned and dried, prior to processing for coating. The parts are dipped into a fluidized bed of metal powder/flakes and centrifuged to remove excess powder. Following coating, the parts go through a curing oven (shown) that provides metallurgical bonding between the coating and substrate. </a:t>
            </a:r>
            <a:r>
              <a:rPr lang="en-US" altLang="en-US" sz="1400" b="1" dirty="0">
                <a:solidFill>
                  <a:srgbClr val="000000"/>
                </a:solidFill>
                <a:effectLst>
                  <a:outerShdw blurRad="38100" dist="38100" dir="2700000" algn="tl">
                    <a:srgbClr val="FFFFFF"/>
                  </a:outerShdw>
                </a:effectLst>
                <a:latin typeface="Arial" panose="020B0604020202020204" pitchFamily="34" charset="0"/>
              </a:rPr>
              <a:t>Dip Spin Process:</a:t>
            </a:r>
            <a:endParaRPr lang="en-US" altLang="en-US" b="1" dirty="0">
              <a:solidFill>
                <a:srgbClr val="000000"/>
              </a:solidFill>
              <a:effectLst>
                <a:outerShdw blurRad="38100" dist="38100" dir="2700000" algn="tl">
                  <a:srgbClr val="FFFFFF"/>
                </a:outerShdw>
              </a:effectLst>
              <a:latin typeface="Arial" panose="020B0604020202020204" pitchFamily="34" charset="0"/>
            </a:endParaRPr>
          </a:p>
          <a:p>
            <a:pPr>
              <a:spcBef>
                <a:spcPct val="50000"/>
              </a:spcBef>
            </a:pPr>
            <a:r>
              <a:rPr lang="en-US" altLang="en-US" b="1" dirty="0">
                <a:solidFill>
                  <a:srgbClr val="000000"/>
                </a:solidFill>
                <a:effectLst>
                  <a:outerShdw blurRad="38100" dist="38100" dir="2700000" algn="tl">
                    <a:srgbClr val="FFFFFF"/>
                  </a:outerShdw>
                </a:effectLst>
                <a:latin typeface="Arial" panose="020B0604020202020204" pitchFamily="34" charset="0"/>
              </a:rPr>
              <a:t>1. Clean/Dry</a:t>
            </a:r>
          </a:p>
          <a:p>
            <a:pPr>
              <a:spcBef>
                <a:spcPct val="50000"/>
              </a:spcBef>
            </a:pPr>
            <a:r>
              <a:rPr lang="en-US" altLang="en-US" b="1" dirty="0">
                <a:solidFill>
                  <a:srgbClr val="000000"/>
                </a:solidFill>
                <a:effectLst>
                  <a:outerShdw blurRad="38100" dist="38100" dir="2700000" algn="tl">
                    <a:srgbClr val="FFFFFF"/>
                  </a:outerShdw>
                </a:effectLst>
                <a:latin typeface="Arial" panose="020B0604020202020204" pitchFamily="34" charset="0"/>
              </a:rPr>
              <a:t>2. Dip Spin (Centrifuge) Coating Application</a:t>
            </a:r>
          </a:p>
          <a:p>
            <a:pPr>
              <a:spcBef>
                <a:spcPct val="50000"/>
              </a:spcBef>
            </a:pPr>
            <a:r>
              <a:rPr lang="en-US" altLang="en-US" b="1" dirty="0">
                <a:solidFill>
                  <a:srgbClr val="000000"/>
                </a:solidFill>
                <a:effectLst>
                  <a:outerShdw blurRad="38100" dist="38100" dir="2700000" algn="tl">
                    <a:srgbClr val="FFFFFF"/>
                  </a:outerShdw>
                </a:effectLst>
                <a:latin typeface="Arial" panose="020B0604020202020204" pitchFamily="34" charset="0"/>
              </a:rPr>
              <a:t>3. Cure, 10 min. 150-300°F Followed by 15 min. 610°F </a:t>
            </a:r>
          </a:p>
          <a:p>
            <a:pPr>
              <a:spcBef>
                <a:spcPct val="50000"/>
              </a:spcBef>
            </a:pPr>
            <a:r>
              <a:rPr lang="en-US" altLang="en-US" b="1" dirty="0">
                <a:solidFill>
                  <a:srgbClr val="000000"/>
                </a:solidFill>
                <a:effectLst>
                  <a:outerShdw blurRad="38100" dist="38100" dir="2700000" algn="tl">
                    <a:srgbClr val="FFFFFF"/>
                  </a:outerShdw>
                </a:effectLst>
                <a:latin typeface="Arial" panose="020B0604020202020204" pitchFamily="34" charset="0"/>
              </a:rPr>
              <a:t>4. Cool Down, Seal (optional)</a:t>
            </a:r>
          </a:p>
          <a:p>
            <a:endParaRPr lang="en-US" altLang="en-US" dirty="0"/>
          </a:p>
          <a:p>
            <a:r>
              <a:rPr lang="en-US" altLang="en-US" dirty="0"/>
              <a:t>The parts to be coated must be able to withstand the high temperatures in the curing oven. The appearance of coated parts is typically not “decorative.” Also, dimensional tolerance does not quite match that obtained with electroplating methods.</a:t>
            </a:r>
          </a:p>
          <a:p>
            <a:pPr>
              <a:defRPr/>
            </a:pPr>
            <a:endParaRPr lang="en-US" dirty="0"/>
          </a:p>
          <a:p>
            <a:pPr>
              <a:defRPr/>
            </a:pPr>
            <a:endParaRPr lang="en-US" dirty="0"/>
          </a:p>
        </p:txBody>
      </p:sp>
    </p:spTree>
    <p:extLst>
      <p:ext uri="{BB962C8B-B14F-4D97-AF65-F5344CB8AC3E}">
        <p14:creationId xmlns:p14="http://schemas.microsoft.com/office/powerpoint/2010/main" val="168630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Arial" pitchFamily="34" charset="0"/>
                <a:ea typeface="+mn-ea"/>
                <a:cs typeface="+mn-cs"/>
              </a:rPr>
              <a:t>© 2003 American Electroplaters &amp; Surface Finishers Society, Inc. R103</a:t>
            </a:r>
          </a:p>
        </p:txBody>
      </p:sp>
      <p:sp>
        <p:nvSpPr>
          <p:cNvPr id="58371"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6C450C-D475-4AB9-B518-B7C57BCC0110}" type="slidenum">
              <a:rPr kumimoji="0" lang="en-US" sz="1000" b="0" i="1"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000" b="0" i="1"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8372" name="Rectangle 2"/>
          <p:cNvSpPr>
            <a:spLocks noGrp="1" noRot="1" noChangeAspect="1" noChangeArrowheads="1" noTextEdit="1"/>
          </p:cNvSpPr>
          <p:nvPr>
            <p:ph type="sldImg"/>
          </p:nvPr>
        </p:nvSpPr>
        <p:spPr>
          <a:xfrm>
            <a:off x="1219200" y="712788"/>
            <a:ext cx="4686300" cy="3514725"/>
          </a:xfrm>
        </p:spPr>
      </p:sp>
      <p:sp>
        <p:nvSpPr>
          <p:cNvPr id="58373" name="Rectangle 3"/>
          <p:cNvSpPr>
            <a:spLocks noGrp="1" noChangeArrowheads="1"/>
          </p:cNvSpPr>
          <p:nvPr>
            <p:ph type="body" idx="1"/>
          </p:nvPr>
        </p:nvSpPr>
        <p:spPr>
          <a:xfrm>
            <a:off x="949325" y="4470400"/>
            <a:ext cx="5226050" cy="4233863"/>
          </a:xfrm>
          <a:noFill/>
          <a:ln w="9525"/>
        </p:spPr>
        <p:txBody>
          <a:bodyPr/>
          <a:lstStyle/>
          <a:p>
            <a:r>
              <a:rPr lang="en-US" b="1" dirty="0"/>
              <a:t>Electroplated Nickel</a:t>
            </a:r>
            <a:endParaRPr lang="en-US" dirty="0"/>
          </a:p>
          <a:p>
            <a:endParaRPr lang="en-US" b="1" dirty="0"/>
          </a:p>
          <a:p>
            <a:r>
              <a:rPr lang="en-US" dirty="0"/>
              <a:t>When applied over steel, aluminum or zinc base metals, nickel is more noble and will not offer cathodic protection. Nickel is slightly less noble than copper in seawater, however. </a:t>
            </a:r>
          </a:p>
          <a:p>
            <a:endParaRPr lang="en-US" dirty="0"/>
          </a:p>
          <a:p>
            <a:r>
              <a:rPr lang="en-US" b="1" dirty="0"/>
              <a:t>Nickel plating</a:t>
            </a:r>
            <a:r>
              <a:rPr lang="en-US" dirty="0"/>
              <a:t> may be applied to any one of numerous base metals for either a decorative or for an “industrial” application.</a:t>
            </a:r>
          </a:p>
          <a:p>
            <a:r>
              <a:rPr lang="en-US" dirty="0"/>
              <a:t>Heavy deposits of nickel can be plated from a number of chemical formulations, but those most often employed are:</a:t>
            </a:r>
          </a:p>
          <a:p>
            <a:r>
              <a:rPr lang="en-US" dirty="0"/>
              <a:t> </a:t>
            </a:r>
          </a:p>
          <a:p>
            <a:pPr lvl="0"/>
            <a:r>
              <a:rPr lang="en-US" dirty="0"/>
              <a:t>The “Watts” formulation containing nickel sulfate, nickel chloride, boric acid, and a number of additives.</a:t>
            </a:r>
          </a:p>
          <a:p>
            <a:pPr lvl="0"/>
            <a:r>
              <a:rPr lang="en-US" dirty="0"/>
              <a:t>The sulfamate formulation containing nickel sulfamate, boric acid and a surfactant. The solution may also contain a small amount of nickel chloride, and additives to reduce stress and increase hardness.</a:t>
            </a:r>
          </a:p>
          <a:p>
            <a:endParaRPr lang="en-US" dirty="0"/>
          </a:p>
          <a:p>
            <a:endParaRPr lang="en-US" dirty="0"/>
          </a:p>
          <a:p>
            <a:r>
              <a:rPr lang="en-US" dirty="0"/>
              <a:t>Electroplated nickel tends resists tarnish and corrosion when exposed indoors in a controlled environment. When exposed outdoors, nickel tends to produce a dull basic nickel sulfate “tarnish” over time, especially in atmospheres containing sulfur dioxide (acid rain). For these reasons it is often over-plated with a thin layer of chromium, but in most cases, almost all of the overall corrosion protection comes from the nickel. Heavy coatings of nickel have been used on some aircraft exhaust systems where the nickel oxide produced by the hot exhaust gases is dense enough and adherent enough to protect the base metal from corrosion. </a:t>
            </a:r>
          </a:p>
          <a:p>
            <a:endParaRPr lang="en-US" dirty="0">
              <a:latin typeface="Arial" pitchFamily="34" charset="0"/>
            </a:endParaRPr>
          </a:p>
          <a:p>
            <a:r>
              <a:rPr lang="en-US" dirty="0">
                <a:latin typeface="Arial" pitchFamily="34" charset="0"/>
              </a:rPr>
              <a:t>Nickel plating is a porous deposit until the thickness exceeds about 0.0016” (about 40 microns), as illustrated by the graph on the left. A crack or pore that travels through the nickel down to the base metal will allow a conductive liquid to set up a galvanic cell. Since nickel is normally plated over steel, zinc or aluminum, in all these cases, the nickel is the more noble metal and the base metal corrodes. In the case of steel, the corrosion results in red rust. With zinc and aluminum, the corrosion products are hydrated oxides which have a much higher volume than the metal, thereby pushing up on the plated deposit and producing gross blistering.</a:t>
            </a:r>
          </a:p>
        </p:txBody>
      </p:sp>
    </p:spTree>
    <p:extLst>
      <p:ext uri="{BB962C8B-B14F-4D97-AF65-F5344CB8AC3E}">
        <p14:creationId xmlns:p14="http://schemas.microsoft.com/office/powerpoint/2010/main" val="78683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B19623-0433-41FC-A044-23D1216A0B93}" type="slidenum">
              <a:rPr kumimoji="0" lang="en-US" sz="1000" b="0" i="1" u="none" strike="noStrike" kern="1200" cap="none" spc="0" normalizeH="0" baseline="0" noProof="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76802" name="Rectangle 2"/>
          <p:cNvSpPr>
            <a:spLocks noGrp="1" noRot="1" noChangeAspect="1" noChangeArrowheads="1" noTextEdit="1"/>
          </p:cNvSpPr>
          <p:nvPr>
            <p:ph type="sldImg"/>
          </p:nvPr>
        </p:nvSpPr>
        <p:spPr>
          <a:xfrm>
            <a:off x="1905000" y="692150"/>
            <a:ext cx="3802063" cy="2851150"/>
          </a:xfrm>
          <a:ln/>
        </p:spPr>
      </p:sp>
      <p:sp>
        <p:nvSpPr>
          <p:cNvPr id="76803" name="Rectangle 3"/>
          <p:cNvSpPr>
            <a:spLocks noGrp="1" noChangeArrowheads="1"/>
          </p:cNvSpPr>
          <p:nvPr>
            <p:ph type="body" idx="1"/>
          </p:nvPr>
        </p:nvSpPr>
        <p:spPr>
          <a:xfrm>
            <a:off x="381000" y="3689350"/>
            <a:ext cx="6096000" cy="4768850"/>
          </a:xfrm>
        </p:spPr>
        <p:txBody>
          <a:bodyPr/>
          <a:lstStyle/>
          <a:p>
            <a:r>
              <a:rPr lang="en-US" sz="1000" dirty="0"/>
              <a:t>Electroless nickel is more noble than most any base metal over which it is applied. For this reason, the plating thickness and low level of porosity are the main factors involved in providing good corrosion protection.</a:t>
            </a:r>
          </a:p>
          <a:p>
            <a:r>
              <a:rPr lang="en-US" sz="1000" dirty="0"/>
              <a:t>Other factors affecting corrosion resistance include:</a:t>
            </a:r>
          </a:p>
          <a:p>
            <a:r>
              <a:rPr lang="en-US" sz="1000" dirty="0"/>
              <a:t>Surface Condition</a:t>
            </a:r>
          </a:p>
          <a:p>
            <a:pPr algn="l"/>
            <a:r>
              <a:rPr lang="en-US" sz="1000" dirty="0"/>
              <a:t>When EN is applied over a smooth surface, corrosion resistance is improved. Do not sand blast, if at all possible.</a:t>
            </a:r>
          </a:p>
          <a:p>
            <a:pPr algn="l"/>
            <a:r>
              <a:rPr lang="en-US" sz="1000" dirty="0"/>
              <a:t>Do not pickle in strong acids just prior to the EN solutions, especially in hydrochloric acid, as chlorides trapped in crevices will cause corrosion.</a:t>
            </a:r>
          </a:p>
          <a:p>
            <a:pPr algn="l"/>
            <a:r>
              <a:rPr lang="en-US" sz="1000" dirty="0"/>
              <a:t>Double dip zincate on aluminum parts</a:t>
            </a:r>
          </a:p>
          <a:p>
            <a:pPr algn="l"/>
            <a:r>
              <a:rPr lang="en-US" sz="1000" dirty="0"/>
              <a:t>Operate at the low end of the pH range (higher P and lower stress)</a:t>
            </a:r>
          </a:p>
          <a:p>
            <a:pPr algn="l"/>
            <a:r>
              <a:rPr lang="en-US" sz="1000" dirty="0"/>
              <a:t>Use high phos solution for highest corrosion resistance</a:t>
            </a:r>
          </a:p>
          <a:p>
            <a:pPr algn="l"/>
            <a:r>
              <a:rPr lang="en-US" sz="1000" dirty="0"/>
              <a:t>Use a solution low in impurities</a:t>
            </a:r>
          </a:p>
          <a:p>
            <a:pPr algn="l"/>
            <a:r>
              <a:rPr lang="en-US" sz="1000" dirty="0"/>
              <a:t>	Impurities and by-products produce more defects in the deposit</a:t>
            </a:r>
          </a:p>
          <a:p>
            <a:pPr algn="l"/>
            <a:r>
              <a:rPr lang="en-US" sz="1000" dirty="0"/>
              <a:t>Chromates (example; Iridite 14-2) over EN can increase salt spray performance but may discolor the deposit. Some chromates (example; Iridite 14-6L) can chromate bare areas of aluminum while passivating the EN, without discoloration.</a:t>
            </a:r>
          </a:p>
          <a:p>
            <a:pPr algn="l"/>
            <a:r>
              <a:rPr lang="en-US" sz="1000" dirty="0"/>
              <a:t>Apply chromates immediately after plating.</a:t>
            </a:r>
          </a:p>
          <a:p>
            <a:pPr algn="l"/>
            <a:r>
              <a:rPr lang="en-US" sz="1000" dirty="0"/>
              <a:t>Heat treatment will reduce corrosion resistance dramatically but heat treatment at lower temperature for improved adhesion will not. Heat treatment at very high temperature (&gt;600C) may actually help corrosion resistance by producing an oxide film over the EN.</a:t>
            </a:r>
          </a:p>
          <a:p>
            <a:r>
              <a:rPr lang="en-US" sz="1000" dirty="0"/>
              <a:t>Because electroless nickel is a barrier coating, severe and very severe service conditions require a substantial thickness of a defect-free deposit. In general the thickness of the coating required depends on service condition, the substrate metal, and surface smoothness.</a:t>
            </a:r>
          </a:p>
          <a:p>
            <a:endParaRPr lang="en-US" sz="1000" dirty="0"/>
          </a:p>
          <a:p>
            <a:r>
              <a:rPr lang="en-US" sz="1000" dirty="0"/>
              <a:t>Rough, non-uniform substrate surfaces require thicker coatings than those specified in order to obtain minimum porosity and maximum corrosion resistance. The salt spray resistance of most EN deposits can be significantly increased by a dichromate post-treatment. Either hot dilute [~1%] chromic acid or proprietary compositions are used.</a:t>
            </a:r>
          </a:p>
          <a:p>
            <a:r>
              <a:rPr lang="en-US" sz="1000" dirty="0"/>
              <a:t>This slide shows the EN minimum thickness requirements in the ASTM B733 Specification for various service conditions. Coating thickness of 5 to 25 microns (0.2-1 mil) are most frequently used.</a:t>
            </a:r>
          </a:p>
          <a:p>
            <a:pPr algn="l"/>
            <a:endParaRPr lang="en-US" sz="1000" dirty="0"/>
          </a:p>
          <a:p>
            <a:endParaRPr lang="en-US" sz="1000" dirty="0"/>
          </a:p>
          <a:p>
            <a:r>
              <a:rPr lang="en-US" sz="1000" dirty="0"/>
              <a:t> </a:t>
            </a:r>
          </a:p>
        </p:txBody>
      </p:sp>
    </p:spTree>
    <p:extLst>
      <p:ext uri="{BB962C8B-B14F-4D97-AF65-F5344CB8AC3E}">
        <p14:creationId xmlns:p14="http://schemas.microsoft.com/office/powerpoint/2010/main" val="26260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987D8B-717C-47E2-918A-4B41913D67C8}"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66563" name="Rectangle 2"/>
          <p:cNvSpPr>
            <a:spLocks noGrp="1" noRot="1" noChangeAspect="1" noChangeArrowheads="1" noTextEdit="1"/>
          </p:cNvSpPr>
          <p:nvPr>
            <p:ph type="sldImg"/>
          </p:nvPr>
        </p:nvSpPr>
        <p:spPr>
          <a:xfrm>
            <a:off x="2057400" y="692150"/>
            <a:ext cx="3649663" cy="2736850"/>
          </a:xfrm>
          <a:ln/>
        </p:spPr>
      </p:sp>
      <p:sp>
        <p:nvSpPr>
          <p:cNvPr id="66564" name="Rectangle 3"/>
          <p:cNvSpPr>
            <a:spLocks noGrp="1" noChangeArrowheads="1"/>
          </p:cNvSpPr>
          <p:nvPr>
            <p:ph type="body" idx="1"/>
          </p:nvPr>
        </p:nvSpPr>
        <p:spPr>
          <a:xfrm>
            <a:off x="304800" y="3505200"/>
            <a:ext cx="5638800" cy="4953000"/>
          </a:xfrm>
          <a:noFill/>
          <a:ln/>
        </p:spPr>
        <p:txBody>
          <a:bodyPr/>
          <a:lstStyle/>
          <a:p>
            <a:r>
              <a:rPr lang="en-US" sz="900" dirty="0">
                <a:latin typeface="Arial" pitchFamily="34" charset="0"/>
              </a:rPr>
              <a:t>While in theory hard chromium deposits are typically protected from corrosion by a clear oxide film, the reality is that the chromium deposit has a multitude of microscopic cracks (see photos) which can vary in size and density, providing paths for corrosive ions to be transported to the steel substrate. As a result of the presence of these paths hard chromium deposits are typically not very corrosion resistant and yield only 32-72 or 90 hours of salt spray performance before the onset of red rust. The performance is even worse if large macro-cracks such as might be produced by heat generated during aggressive grinding are present.</a:t>
            </a:r>
          </a:p>
          <a:p>
            <a:r>
              <a:rPr lang="en-US" sz="900" dirty="0">
                <a:latin typeface="Arial" pitchFamily="34" charset="0"/>
              </a:rPr>
              <a:t>Hard chromium is much better at </a:t>
            </a:r>
            <a:r>
              <a:rPr lang="en-US" sz="900" dirty="0" err="1">
                <a:latin typeface="Arial" pitchFamily="34" charset="0"/>
              </a:rPr>
              <a:t>resistang</a:t>
            </a:r>
            <a:r>
              <a:rPr lang="en-US" sz="900" dirty="0">
                <a:latin typeface="Arial" pitchFamily="34" charset="0"/>
              </a:rPr>
              <a:t> corrosion under lubricated conditions since such lubricants can fill the cracks creating a barrier for any corrosive ions.</a:t>
            </a:r>
          </a:p>
          <a:p>
            <a:r>
              <a:rPr lang="en-US" sz="900" dirty="0"/>
              <a:t>While chromium is listed as having a -.71V single metal potential in the EMF series, this value applies for chromium in the “active” state (no oxide present). Electroplated chromium is almost always in a passive condition (oxidized), and under such conditions it can be considered to be highly noble. When plated over nickel or steel, chromium is the more noble metal and therefore corrosion of the </a:t>
            </a:r>
            <a:r>
              <a:rPr lang="en-US" sz="900" dirty="0" err="1"/>
              <a:t>underplate</a:t>
            </a:r>
            <a:r>
              <a:rPr lang="en-US" sz="900" dirty="0"/>
              <a:t> is essentially unavoidable, as the brittle chromium tends to crack producing avenues for corrosive liquids to set up galvanic cells.</a:t>
            </a:r>
          </a:p>
          <a:p>
            <a:r>
              <a:rPr lang="en-US" sz="900" dirty="0"/>
              <a:t>By forcing the chromium to develop numerous cracks or pores as it is plated (by proprietary means), the current produced by the galvanic cell between the chromium and the nickel </a:t>
            </a:r>
            <a:r>
              <a:rPr lang="en-US" sz="900" dirty="0" err="1"/>
              <a:t>underplate</a:t>
            </a:r>
            <a:r>
              <a:rPr lang="en-US" sz="900" dirty="0"/>
              <a:t> is spread over a very large surface area, thereby reducing the dissolution (corrosion rate) of nickel dramatically.</a:t>
            </a:r>
          </a:p>
          <a:p>
            <a:r>
              <a:rPr lang="en-US" sz="900" dirty="0"/>
              <a:t>As shown, however, conditions that produce macro-cracking in the chromium and nickel </a:t>
            </a:r>
            <a:r>
              <a:rPr lang="en-US" sz="900" dirty="0" err="1"/>
              <a:t>underplate</a:t>
            </a:r>
            <a:r>
              <a:rPr lang="en-US" sz="900" dirty="0"/>
              <a:t> (large temperature shocks for example) must be avoided. </a:t>
            </a:r>
          </a:p>
          <a:p>
            <a:r>
              <a:rPr lang="en-US" sz="900" dirty="0"/>
              <a:t>Thin dense chrome plating is generally applied to interior surfaces and inside diameters. It allows for</a:t>
            </a:r>
          </a:p>
          <a:p>
            <a:r>
              <a:rPr lang="en-US" sz="900" dirty="0"/>
              <a:t>closer tolerances, better surface finishes, better uniformity, and tends to reduce or eliminate subsequent</a:t>
            </a:r>
          </a:p>
          <a:p>
            <a:r>
              <a:rPr lang="en-US" sz="900" dirty="0"/>
              <a:t>grinding or honing of the plated surfaces</a:t>
            </a:r>
          </a:p>
          <a:p>
            <a:r>
              <a:rPr lang="en-US" sz="900" dirty="0"/>
              <a:t>Thin dense chrome plating is applied very slowly, as compared to hard chrome plating. It has</a:t>
            </a:r>
          </a:p>
          <a:p>
            <a:r>
              <a:rPr lang="en-US" sz="900" dirty="0"/>
              <a:t>substantially greater density and higher hardness; approximately Rockwell C-70 versus Rockwell C-65</a:t>
            </a:r>
          </a:p>
          <a:p>
            <a:r>
              <a:rPr lang="en-US" sz="900" dirty="0"/>
              <a:t>for hard chrome plating.</a:t>
            </a:r>
          </a:p>
          <a:p>
            <a:r>
              <a:rPr lang="en-US" sz="900" dirty="0"/>
              <a:t>Prior to plating, the surface should be as smooth as possible and should not exceed 10 </a:t>
            </a:r>
            <a:r>
              <a:rPr lang="en-US" sz="900" dirty="0" err="1"/>
              <a:t>microinch</a:t>
            </a:r>
            <a:r>
              <a:rPr lang="en-US" sz="900" dirty="0"/>
              <a:t> RMS</a:t>
            </a:r>
          </a:p>
          <a:p>
            <a:r>
              <a:rPr lang="en-US" sz="900" dirty="0"/>
              <a:t>(0.229 microns Ra). After plating, stress relief may be necessary to reduce stress cracking.</a:t>
            </a:r>
          </a:p>
          <a:p>
            <a:r>
              <a:rPr lang="en-US" sz="900" dirty="0"/>
              <a:t>Thin dense chrome plating is recommended over hard chrome plating when in contact with BAL Seals,</a:t>
            </a:r>
          </a:p>
          <a:p>
            <a:r>
              <a:rPr lang="en-US" sz="900" dirty="0"/>
              <a:t>but it has the limitation of a very small thickness that may tend to wear through at high speeds. Wet</a:t>
            </a:r>
          </a:p>
          <a:p>
            <a:r>
              <a:rPr lang="en-US" sz="900" dirty="0"/>
              <a:t>lubrication is recommended as a means to provide reduced friction and improved wear resistance of</a:t>
            </a:r>
          </a:p>
          <a:p>
            <a:r>
              <a:rPr lang="en-US" sz="900" dirty="0"/>
              <a:t>the mating surfaces.</a:t>
            </a:r>
          </a:p>
          <a:p>
            <a:r>
              <a:rPr lang="en-US" sz="900" dirty="0"/>
              <a:t>Dry lubrication is not recommended in thin dense chrome plating, because there is no positive means</a:t>
            </a:r>
          </a:p>
          <a:p>
            <a:r>
              <a:rPr lang="en-US" sz="900" dirty="0"/>
              <a:t>for locking the dry lubricant to the plated surface since the plating is very smooth.</a:t>
            </a:r>
          </a:p>
          <a:p>
            <a:r>
              <a:rPr lang="en-US" sz="900" dirty="0" err="1"/>
              <a:t>Electrolizing</a:t>
            </a:r>
            <a:r>
              <a:rPr lang="en-US" sz="900" dirty="0"/>
              <a:t> Company reports coefficients of friction from 0.04 to 0.09 with</a:t>
            </a:r>
          </a:p>
          <a:p>
            <a:r>
              <a:rPr lang="en-US" sz="900" dirty="0"/>
              <a:t>this thin dense plating alloy.</a:t>
            </a:r>
          </a:p>
          <a:p>
            <a:r>
              <a:rPr lang="en-US" sz="900" dirty="0"/>
              <a:t>Requires Surface finish from 4 to 10 </a:t>
            </a:r>
            <a:r>
              <a:rPr lang="en-US" sz="900" dirty="0" err="1"/>
              <a:t>microinch</a:t>
            </a:r>
            <a:r>
              <a:rPr lang="en-US" sz="900" dirty="0"/>
              <a:t> RMS (0.071 to 0.229 microns Ra) prior to</a:t>
            </a:r>
          </a:p>
          <a:p>
            <a:r>
              <a:rPr lang="en-US" sz="900" dirty="0"/>
              <a:t>plating, with no visible nicks, marks, or occlusions.</a:t>
            </a:r>
          </a:p>
          <a:p>
            <a:endParaRPr lang="en-US" sz="900" dirty="0"/>
          </a:p>
        </p:txBody>
      </p:sp>
    </p:spTree>
    <p:extLst>
      <p:ext uri="{BB962C8B-B14F-4D97-AF65-F5344CB8AC3E}">
        <p14:creationId xmlns:p14="http://schemas.microsoft.com/office/powerpoint/2010/main" val="377371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758E0F-830B-4E88-9418-53809E43BF4F}"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65539" name="Rectangle 2"/>
          <p:cNvSpPr>
            <a:spLocks noGrp="1" noRot="1" noChangeAspect="1" noChangeArrowheads="1" noTextEdit="1"/>
          </p:cNvSpPr>
          <p:nvPr>
            <p:ph type="sldImg"/>
          </p:nvPr>
        </p:nvSpPr>
        <p:spPr>
          <a:xfrm>
            <a:off x="1152525" y="692150"/>
            <a:ext cx="4554538" cy="3416300"/>
          </a:xfrm>
          <a:ln/>
        </p:spPr>
      </p:sp>
      <p:sp>
        <p:nvSpPr>
          <p:cNvPr id="65540" name="Rectangle 3"/>
          <p:cNvSpPr>
            <a:spLocks noGrp="1" noChangeArrowheads="1"/>
          </p:cNvSpPr>
          <p:nvPr>
            <p:ph type="body" idx="1"/>
          </p:nvPr>
        </p:nvSpPr>
        <p:spPr>
          <a:noFill/>
          <a:ln/>
        </p:spPr>
        <p:txBody>
          <a:bodyPr/>
          <a:lstStyle/>
          <a:p>
            <a:r>
              <a:rPr lang="en-US" dirty="0"/>
              <a:t>While most decorative nickel-chromium plating specifications allow for a copper </a:t>
            </a:r>
            <a:r>
              <a:rPr lang="en-US" dirty="0" err="1"/>
              <a:t>underplate</a:t>
            </a:r>
            <a:r>
              <a:rPr lang="en-US" dirty="0"/>
              <a:t>, it is typically not mandatory. However, a heavy deposit of copper can act as a pore free barrier, protecting the base metal from corrosion. </a:t>
            </a:r>
          </a:p>
          <a:p>
            <a:endParaRPr lang="en-US" dirty="0"/>
          </a:p>
          <a:p>
            <a:r>
              <a:rPr lang="en-US" dirty="0"/>
              <a:t>The coefficient of thermal expansion for copper (16 x 10</a:t>
            </a:r>
            <a:r>
              <a:rPr lang="en-US" baseline="30000" dirty="0"/>
              <a:t>-6</a:t>
            </a:r>
            <a:r>
              <a:rPr lang="en-US" dirty="0"/>
              <a:t>/</a:t>
            </a:r>
            <a:r>
              <a:rPr lang="en-US" dirty="0">
                <a:cs typeface="Arial" charset="0"/>
              </a:rPr>
              <a:t>°</a:t>
            </a:r>
            <a:r>
              <a:rPr lang="en-US" dirty="0"/>
              <a:t>C more closely matches that of aluminum (24 x 10</a:t>
            </a:r>
            <a:r>
              <a:rPr lang="en-US" baseline="30000" dirty="0"/>
              <a:t>-6</a:t>
            </a:r>
            <a:r>
              <a:rPr lang="en-US" dirty="0"/>
              <a:t>/</a:t>
            </a:r>
            <a:r>
              <a:rPr lang="en-US" dirty="0">
                <a:cs typeface="Arial" charset="0"/>
              </a:rPr>
              <a:t>°</a:t>
            </a:r>
            <a:r>
              <a:rPr lang="en-US" dirty="0"/>
              <a:t>C) than nickel (13.5 x 10</a:t>
            </a:r>
            <a:r>
              <a:rPr lang="en-US" baseline="30000" dirty="0"/>
              <a:t>-6</a:t>
            </a:r>
            <a:r>
              <a:rPr lang="en-US" dirty="0"/>
              <a:t>/</a:t>
            </a:r>
            <a:r>
              <a:rPr lang="en-US" dirty="0">
                <a:cs typeface="Arial" charset="0"/>
              </a:rPr>
              <a:t>°</a:t>
            </a:r>
            <a:r>
              <a:rPr lang="en-US" dirty="0"/>
              <a:t>C). The combination of aluminum and copper produces a lower level of shear force than aluminum nickel, resulting in less tendency towards adhesion losses.</a:t>
            </a:r>
          </a:p>
          <a:p>
            <a:endParaRPr lang="en-US" dirty="0"/>
          </a:p>
          <a:p>
            <a:r>
              <a:rPr lang="en-US" dirty="0"/>
              <a:t>Copper is far more ductile and more easily buffed than nickel. An acid copper layer can be used to buff plated castings that have minor surface flaws (defects almost too small to see by eye). However, this should not be considered to be a remedy for castings that have surface pits larger than that which can barely be seen.</a:t>
            </a:r>
          </a:p>
          <a:p>
            <a:endParaRPr lang="en-US" dirty="0"/>
          </a:p>
          <a:p>
            <a:r>
              <a:rPr lang="en-US" dirty="0"/>
              <a:t>A disadvantage of using copper directly over aluminum is the fact that copper is more noble than nickel, setting up a battery that is about 2 volts vs. 1.5 volts for nickel-aluminum, if a corrosive liquid ever gets down to the base metal through a pore.</a:t>
            </a:r>
          </a:p>
          <a:p>
            <a:r>
              <a:rPr lang="en-US" dirty="0">
                <a:latin typeface="Arial" pitchFamily="34" charset="0"/>
              </a:rPr>
              <a:t>Copper is typically not used as a corrosion protective coating since it is readily attacked by a number of corrosives and can be embrittled by ammonia and ammonium containing compounds. However, copper is very ductile and can serve as a good under-plate for other more protective layers of plated metals. </a:t>
            </a:r>
          </a:p>
          <a:p>
            <a:endParaRPr lang="en-US" dirty="0">
              <a:latin typeface="Arial" pitchFamily="34" charset="0"/>
            </a:endParaRPr>
          </a:p>
          <a:p>
            <a:r>
              <a:rPr lang="en-US" dirty="0">
                <a:latin typeface="Arial" pitchFamily="34" charset="0"/>
              </a:rPr>
              <a:t>Heavy (2-3 mils) copper deposits can also be used as carburization stop-off since dense copper deposits acts as a barrier to carbon diffusion.</a:t>
            </a:r>
          </a:p>
          <a:p>
            <a:endParaRPr lang="en-US" dirty="0"/>
          </a:p>
        </p:txBody>
      </p:sp>
    </p:spTree>
    <p:extLst>
      <p:ext uri="{BB962C8B-B14F-4D97-AF65-F5344CB8AC3E}">
        <p14:creationId xmlns:p14="http://schemas.microsoft.com/office/powerpoint/2010/main" val="279767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758E0F-830B-4E88-9418-53809E43BF4F}"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65539" name="Rectangle 2"/>
          <p:cNvSpPr>
            <a:spLocks noGrp="1" noRot="1" noChangeAspect="1" noChangeArrowheads="1" noTextEdit="1"/>
          </p:cNvSpPr>
          <p:nvPr>
            <p:ph type="sldImg"/>
          </p:nvPr>
        </p:nvSpPr>
        <p:spPr>
          <a:xfrm>
            <a:off x="1152525" y="692150"/>
            <a:ext cx="4554538" cy="3416300"/>
          </a:xfrm>
          <a:ln/>
        </p:spPr>
      </p:sp>
      <p:sp>
        <p:nvSpPr>
          <p:cNvPr id="65540" name="Rectangle 3"/>
          <p:cNvSpPr>
            <a:spLocks noGrp="1" noChangeArrowheads="1"/>
          </p:cNvSpPr>
          <p:nvPr>
            <p:ph type="body" idx="1"/>
          </p:nvPr>
        </p:nvSpPr>
        <p:spPr>
          <a:noFill/>
          <a:ln/>
        </p:spPr>
        <p:txBody>
          <a:bodyPr/>
          <a:lstStyle/>
          <a:p>
            <a:r>
              <a:rPr lang="en-US" dirty="0"/>
              <a:t>Freshly produced anodic coatings on aluminum are mostly composed of aluminum oxide (Al</a:t>
            </a:r>
            <a:r>
              <a:rPr lang="en-US" baseline="-25000" dirty="0"/>
              <a:t>2</a:t>
            </a:r>
            <a:r>
              <a:rPr lang="en-US" dirty="0"/>
              <a:t>O</a:t>
            </a:r>
            <a:r>
              <a:rPr lang="en-US" baseline="-25000" dirty="0"/>
              <a:t>3</a:t>
            </a:r>
            <a:r>
              <a:rPr lang="en-US" dirty="0"/>
              <a:t>) containing traces of sulfates, chromium (TI coatings only) and oxides of alloying elements. In combination these ingredients are highly non-conductive. However, a freshly produced coating is also highly porous. As many as half a billion “holes” per square inch may travel from the top of the coating to within less than a micron of the base metal surface. </a:t>
            </a:r>
          </a:p>
          <a:p>
            <a:r>
              <a:rPr lang="en-US" dirty="0"/>
              <a:t> Following anodizing (and coloring operations, if any), a “sealing” step closes these pores to render the coating a viable corrosion resistant barrier against most all corrosive environments, except those that are highly acidic or alkaline.</a:t>
            </a:r>
          </a:p>
          <a:p>
            <a:r>
              <a:rPr lang="en-US" dirty="0"/>
              <a:t> The over-all corrosion resistance of anodic coatings over aluminum depend heavily on the </a:t>
            </a:r>
            <a:r>
              <a:rPr lang="en-US" dirty="0" err="1"/>
              <a:t>parmeters</a:t>
            </a:r>
            <a:r>
              <a:rPr lang="en-US" dirty="0"/>
              <a:t> listed here. The thickness (sometimes measured by “weight of coating”), surface finish of the base metal and quality of the sealing step are major factors in providing salt spray performance, which is typically specified at a level of 168-336 hours.</a:t>
            </a:r>
          </a:p>
          <a:p>
            <a:r>
              <a:rPr lang="en-US" dirty="0"/>
              <a:t> Sealing can be conducted in numerous chemical solutions as well as in plain hot deionized water. It is generally recognized that dichromate seals provide the best corrosion resistance, but they impart a yellow tint, that may be cosmetically undesirable. Hot water is next best and is used on parts that are not colored by dyeing (the water leaches the dye from the pores). Nickel and/or cobalt acetate are used on dyed parts as they act to seal the pores in the shortest time. When well controlled all sealing steps can produce an anodic coating that is an effective corrosion resistant barrier. </a:t>
            </a:r>
          </a:p>
        </p:txBody>
      </p:sp>
    </p:spTree>
    <p:extLst>
      <p:ext uri="{BB962C8B-B14F-4D97-AF65-F5344CB8AC3E}">
        <p14:creationId xmlns:p14="http://schemas.microsoft.com/office/powerpoint/2010/main" val="4243013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758E0F-830B-4E88-9418-53809E43BF4F}"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65539" name="Rectangle 2"/>
          <p:cNvSpPr>
            <a:spLocks noGrp="1" noRot="1" noChangeAspect="1" noChangeArrowheads="1" noTextEdit="1"/>
          </p:cNvSpPr>
          <p:nvPr>
            <p:ph type="sldImg"/>
          </p:nvPr>
        </p:nvSpPr>
        <p:spPr>
          <a:xfrm>
            <a:off x="1152525" y="692150"/>
            <a:ext cx="4554538" cy="3416300"/>
          </a:xfrm>
          <a:ln/>
        </p:spPr>
      </p:sp>
      <p:sp>
        <p:nvSpPr>
          <p:cNvPr id="65540" name="Rectangle 3"/>
          <p:cNvSpPr>
            <a:spLocks noGrp="1" noChangeArrowheads="1"/>
          </p:cNvSpPr>
          <p:nvPr>
            <p:ph type="body" idx="1"/>
          </p:nvPr>
        </p:nvSpPr>
        <p:spPr>
          <a:noFill/>
          <a:ln/>
        </p:spPr>
        <p:txBody>
          <a:bodyPr/>
          <a:lstStyle/>
          <a:p>
            <a:r>
              <a:rPr lang="en-US" dirty="0"/>
              <a:t>Shown is a summary of the recommendations made by the Boeing experts. Some of these apply only to a chem film process, but many are valuable suggestions for many other types of processes.</a:t>
            </a:r>
          </a:p>
          <a:p>
            <a:endParaRPr lang="en-US" dirty="0"/>
          </a:p>
        </p:txBody>
      </p:sp>
    </p:spTree>
    <p:extLst>
      <p:ext uri="{BB962C8B-B14F-4D97-AF65-F5344CB8AC3E}">
        <p14:creationId xmlns:p14="http://schemas.microsoft.com/office/powerpoint/2010/main" val="152006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otes Placeholder 2">
            <a:extLst>
              <a:ext uri="{FF2B5EF4-FFF2-40B4-BE49-F238E27FC236}">
                <a16:creationId xmlns:a16="http://schemas.microsoft.com/office/drawing/2014/main" id="{80445388-7BD2-4B1C-96B1-E46BBF2F3D4D}"/>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DFEDE2-A971-496B-BC68-450CBD0FF3D2}"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5059" name="Rectangle 2"/>
          <p:cNvSpPr>
            <a:spLocks noGrp="1" noRot="1" noChangeAspect="1" noChangeArrowheads="1" noTextEdit="1"/>
          </p:cNvSpPr>
          <p:nvPr>
            <p:ph type="sldImg"/>
          </p:nvPr>
        </p:nvSpPr>
        <p:spPr>
          <a:xfrm>
            <a:off x="1150938" y="692150"/>
            <a:ext cx="4556125" cy="3416300"/>
          </a:xfrm>
          <a:ln/>
        </p:spPr>
      </p:sp>
      <p:sp>
        <p:nvSpPr>
          <p:cNvPr id="450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98915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otes Placeholder 2">
            <a:extLst>
              <a:ext uri="{FF2B5EF4-FFF2-40B4-BE49-F238E27FC236}">
                <a16:creationId xmlns:a16="http://schemas.microsoft.com/office/drawing/2014/main" id="{F94E7821-7BBA-42F4-9D12-C4044F408E3F}"/>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a:extLst>
              <a:ext uri="{FF2B5EF4-FFF2-40B4-BE49-F238E27FC236}">
                <a16:creationId xmlns:a16="http://schemas.microsoft.com/office/drawing/2014/main" id="{B67C8415-4376-4557-B356-C9291C3FD44A}"/>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785C755-585D-4219-B068-254838E4C516}"/>
              </a:ext>
            </a:extLst>
          </p:cNvPr>
          <p:cNvSpPr>
            <a:spLocks noGrp="1" noRot="1" noChangeAspect="1" noChangeArrowheads="1" noTextEdit="1"/>
          </p:cNvSpPr>
          <p:nvPr>
            <p:ph type="sldImg"/>
          </p:nvPr>
        </p:nvSpPr>
        <p:spPr>
          <a:xfrm>
            <a:off x="1847850" y="133350"/>
            <a:ext cx="3308350" cy="2481263"/>
          </a:xfrm>
          <a:ln/>
        </p:spPr>
      </p:sp>
      <p:sp>
        <p:nvSpPr>
          <p:cNvPr id="21507" name="Notes Placeholder 2">
            <a:extLst>
              <a:ext uri="{FF2B5EF4-FFF2-40B4-BE49-F238E27FC236}">
                <a16:creationId xmlns:a16="http://schemas.microsoft.com/office/drawing/2014/main" id="{8DCA3A24-2713-4FD4-A45B-4F0942B0071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21508" name="Footer Placeholder 3">
            <a:extLst>
              <a:ext uri="{FF2B5EF4-FFF2-40B4-BE49-F238E27FC236}">
                <a16:creationId xmlns:a16="http://schemas.microsoft.com/office/drawing/2014/main" id="{11A03202-B4E8-4D15-872B-1E43C259D53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a:r>
              <a:rPr lang="en-US" altLang="en-US" sz="800">
                <a:solidFill>
                  <a:srgbClr val="000000"/>
                </a:solidFill>
              </a:rPr>
              <a:t>©1998 American Eelctroplaters &amp; Surface Finishers’ Society, Inc.</a:t>
            </a:r>
          </a:p>
        </p:txBody>
      </p:sp>
      <p:sp>
        <p:nvSpPr>
          <p:cNvPr id="21509" name="Slide Number Placeholder 4">
            <a:extLst>
              <a:ext uri="{FF2B5EF4-FFF2-40B4-BE49-F238E27FC236}">
                <a16:creationId xmlns:a16="http://schemas.microsoft.com/office/drawing/2014/main" id="{89C47368-5C08-4749-9E19-7153565C6B1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a:fld id="{89D8F93D-BA8C-4756-B508-A846ADF790DF}" type="slidenum">
              <a:rPr lang="en-US" altLang="en-US" sz="1200" smtClean="0">
                <a:solidFill>
                  <a:srgbClr val="000000"/>
                </a:solidFill>
              </a:rPr>
              <a:pPr defTabSz="914400"/>
              <a:t>22</a:t>
            </a:fld>
            <a:endParaRPr lang="en-US"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785C755-585D-4219-B068-254838E4C516}"/>
              </a:ext>
            </a:extLst>
          </p:cNvPr>
          <p:cNvSpPr>
            <a:spLocks noGrp="1" noRot="1" noChangeAspect="1" noChangeArrowheads="1" noTextEdit="1"/>
          </p:cNvSpPr>
          <p:nvPr>
            <p:ph type="sldImg"/>
          </p:nvPr>
        </p:nvSpPr>
        <p:spPr>
          <a:xfrm>
            <a:off x="1847850" y="133350"/>
            <a:ext cx="3308350" cy="2481263"/>
          </a:xfrm>
          <a:ln/>
        </p:spPr>
      </p:sp>
      <p:sp>
        <p:nvSpPr>
          <p:cNvPr id="21507" name="Notes Placeholder 2">
            <a:extLst>
              <a:ext uri="{FF2B5EF4-FFF2-40B4-BE49-F238E27FC236}">
                <a16:creationId xmlns:a16="http://schemas.microsoft.com/office/drawing/2014/main" id="{8DCA3A24-2713-4FD4-A45B-4F0942B0071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21508" name="Footer Placeholder 3">
            <a:extLst>
              <a:ext uri="{FF2B5EF4-FFF2-40B4-BE49-F238E27FC236}">
                <a16:creationId xmlns:a16="http://schemas.microsoft.com/office/drawing/2014/main" id="{11A03202-B4E8-4D15-872B-1E43C259D53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a:r>
              <a:rPr lang="en-US" altLang="en-US" sz="800">
                <a:solidFill>
                  <a:srgbClr val="000000"/>
                </a:solidFill>
              </a:rPr>
              <a:t>©1998 American Eelctroplaters &amp; Surface Finishers’ Society, Inc.</a:t>
            </a:r>
          </a:p>
        </p:txBody>
      </p:sp>
      <p:sp>
        <p:nvSpPr>
          <p:cNvPr id="21509" name="Slide Number Placeholder 4">
            <a:extLst>
              <a:ext uri="{FF2B5EF4-FFF2-40B4-BE49-F238E27FC236}">
                <a16:creationId xmlns:a16="http://schemas.microsoft.com/office/drawing/2014/main" id="{89C47368-5C08-4749-9E19-7153565C6B1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a:fld id="{89D8F93D-BA8C-4756-B508-A846ADF790DF}" type="slidenum">
              <a:rPr lang="en-US" altLang="en-US" sz="1200" smtClean="0">
                <a:solidFill>
                  <a:srgbClr val="000000"/>
                </a:solidFill>
              </a:rPr>
              <a:pPr defTabSz="914400"/>
              <a:t>23</a:t>
            </a:fld>
            <a:endParaRPr lang="en-US" altLang="en-US" sz="1200">
              <a:solidFill>
                <a:srgbClr val="000000"/>
              </a:solidFill>
            </a:endParaRPr>
          </a:p>
        </p:txBody>
      </p:sp>
    </p:spTree>
    <p:extLst>
      <p:ext uri="{BB962C8B-B14F-4D97-AF65-F5344CB8AC3E}">
        <p14:creationId xmlns:p14="http://schemas.microsoft.com/office/powerpoint/2010/main" val="367729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otes Placeholder 2">
            <a:extLst>
              <a:ext uri="{FF2B5EF4-FFF2-40B4-BE49-F238E27FC236}">
                <a16:creationId xmlns:a16="http://schemas.microsoft.com/office/drawing/2014/main" id="{B38A35D5-4BE6-4CCD-B014-319EAF76CB89}"/>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otes Placeholder 2">
            <a:extLst>
              <a:ext uri="{FF2B5EF4-FFF2-40B4-BE49-F238E27FC236}">
                <a16:creationId xmlns:a16="http://schemas.microsoft.com/office/drawing/2014/main" id="{EF8D33A2-B3E0-40E1-B73E-1620E7C0E672}"/>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otes Placeholder 2">
            <a:extLst>
              <a:ext uri="{FF2B5EF4-FFF2-40B4-BE49-F238E27FC236}">
                <a16:creationId xmlns:a16="http://schemas.microsoft.com/office/drawing/2014/main" id="{61A47B61-3BFB-4C13-BA39-CEB32DAB719D}"/>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otes Placeholder 2">
            <a:extLst>
              <a:ext uri="{FF2B5EF4-FFF2-40B4-BE49-F238E27FC236}">
                <a16:creationId xmlns:a16="http://schemas.microsoft.com/office/drawing/2014/main" id="{F5508F41-5D3F-4615-91CF-4EF56B59CBBF}"/>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19609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2">
            <a:extLst>
              <a:ext uri="{FF2B5EF4-FFF2-40B4-BE49-F238E27FC236}">
                <a16:creationId xmlns:a16="http://schemas.microsoft.com/office/drawing/2014/main" id="{D79D4AF7-F1F6-4FF5-8511-1022BAFDAA97}"/>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otes Placeholder 2">
            <a:extLst>
              <a:ext uri="{FF2B5EF4-FFF2-40B4-BE49-F238E27FC236}">
                <a16:creationId xmlns:a16="http://schemas.microsoft.com/office/drawing/2014/main" id="{7836D280-C089-4257-B7D8-0AF593398790}"/>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A6EC52-3134-4E07-BCB8-2A76905F2454}"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6083" name="Rectangle 2"/>
          <p:cNvSpPr>
            <a:spLocks noGrp="1" noRot="1" noChangeAspect="1" noChangeArrowheads="1" noTextEdit="1"/>
          </p:cNvSpPr>
          <p:nvPr>
            <p:ph type="sldImg"/>
          </p:nvPr>
        </p:nvSpPr>
        <p:spPr>
          <a:xfrm>
            <a:off x="1597025" y="303213"/>
            <a:ext cx="3663950" cy="2747962"/>
          </a:xfrm>
          <a:ln/>
        </p:spPr>
      </p:sp>
      <p:sp>
        <p:nvSpPr>
          <p:cNvPr id="46084" name="Rectangle 3"/>
          <p:cNvSpPr>
            <a:spLocks noGrp="1" noChangeArrowheads="1"/>
          </p:cNvSpPr>
          <p:nvPr>
            <p:ph type="body" idx="1"/>
          </p:nvPr>
        </p:nvSpPr>
        <p:spPr>
          <a:xfrm>
            <a:off x="533400" y="3328988"/>
            <a:ext cx="5791200" cy="5129212"/>
          </a:xfrm>
          <a:noFill/>
          <a:ln/>
        </p:spPr>
        <p:txBody>
          <a:bodyPr/>
          <a:lstStyle/>
          <a:p>
            <a:pPr algn="ctr"/>
            <a:r>
              <a:rPr lang="en-US" b="1"/>
              <a:t>Slide  10</a:t>
            </a:r>
            <a:endParaRPr lang="en-US"/>
          </a:p>
          <a:p>
            <a:endParaRPr lang="en-US"/>
          </a:p>
          <a:p>
            <a:r>
              <a:rPr lang="en-US" b="1"/>
              <a:t>Galvanic Corrosion Theory</a:t>
            </a:r>
          </a:p>
          <a:p>
            <a:r>
              <a:rPr lang="en-US"/>
              <a:t>When a metal is immersed in a solution containing its own ions, an equilibrium condition between the tendency of the metal to go into solution and the tendency for the metal ions already in solution to deposit is established: </a:t>
            </a:r>
          </a:p>
          <a:p>
            <a:endParaRPr lang="en-US"/>
          </a:p>
          <a:p>
            <a:pPr algn="ctr"/>
            <a:r>
              <a:rPr lang="en-US"/>
              <a:t>M° </a:t>
            </a:r>
            <a:r>
              <a:rPr lang="en-US">
                <a:sym typeface="Symbol" pitchFamily="18" charset="2"/>
              </a:rPr>
              <a:t>= </a:t>
            </a:r>
            <a:r>
              <a:rPr lang="en-US"/>
              <a:t>Mn</a:t>
            </a:r>
            <a:r>
              <a:rPr lang="en-US" baseline="30000"/>
              <a:t>+</a:t>
            </a:r>
            <a:r>
              <a:rPr lang="en-US"/>
              <a:t>  + ne</a:t>
            </a:r>
            <a:r>
              <a:rPr lang="en-US" baseline="30000"/>
              <a:t>-</a:t>
            </a:r>
            <a:r>
              <a:rPr lang="en-US"/>
              <a:t>  </a:t>
            </a:r>
          </a:p>
          <a:p>
            <a:pPr algn="ctr"/>
            <a:endParaRPr lang="en-US"/>
          </a:p>
          <a:p>
            <a:r>
              <a:rPr lang="en-US"/>
              <a:t>If the reaction proceeding to the right is faster than that to the left, the metal surface would be negatively charged. Conversely, if the reaction to the left (the deposition reaction) is faster, then the metal surface would be positively charged. The resulting potential of this interaction between the metal and the ionic solution is called the single potential. When the solution is at unit activity (usually a 1 Molar solution), the equilibrium (single) potential is called the standard electrode potential.</a:t>
            </a:r>
          </a:p>
          <a:p>
            <a:endParaRPr lang="en-US"/>
          </a:p>
          <a:p>
            <a:r>
              <a:rPr lang="en-US"/>
              <a:t>Single electrode potentials are measured using a reference electrode (or half cell), the saturated hydrogen electrode (or other reference electrodes), coupled through a high impedance voltmeter, is used and given the arbitrary value of zero potential. </a:t>
            </a:r>
          </a:p>
          <a:p>
            <a:endParaRPr lang="en-US"/>
          </a:p>
          <a:p>
            <a:r>
              <a:rPr lang="en-US"/>
              <a:t>If a piece of zinc is immersed in a zinc sulfate solution, zinc dissolves, electrons accumulate on the surface, and the metal becomes negatively charged                (E</a:t>
            </a:r>
            <a:r>
              <a:rPr lang="en-US" baseline="30000"/>
              <a:t>o</a:t>
            </a:r>
            <a:r>
              <a:rPr lang="en-US"/>
              <a:t> = -0.76V). Similarly, nickel dissolves, but to a lesser degree and it also becomes negatively charged (E</a:t>
            </a:r>
            <a:r>
              <a:rPr lang="en-US" baseline="30000"/>
              <a:t>o</a:t>
            </a:r>
            <a:r>
              <a:rPr lang="en-US"/>
              <a:t> = -0.25V). The behavior with copper, however, is quite different. Actually, copper ions are discharged and deposit on the copper. This requires removal of electrons from the copper and results in the copper becoming positively charged when compared with a standard hydrogen electrode (E</a:t>
            </a:r>
            <a:r>
              <a:rPr lang="en-US" baseline="30000"/>
              <a:t>o</a:t>
            </a:r>
            <a:r>
              <a:rPr lang="en-US"/>
              <a:t> = +0.34V).</a:t>
            </a:r>
          </a:p>
          <a:p>
            <a:endParaRPr lang="en-US"/>
          </a:p>
        </p:txBody>
      </p:sp>
    </p:spTree>
    <p:extLst>
      <p:ext uri="{BB962C8B-B14F-4D97-AF65-F5344CB8AC3E}">
        <p14:creationId xmlns:p14="http://schemas.microsoft.com/office/powerpoint/2010/main" val="3905774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otes Placeholder 2">
            <a:extLst>
              <a:ext uri="{FF2B5EF4-FFF2-40B4-BE49-F238E27FC236}">
                <a16:creationId xmlns:a16="http://schemas.microsoft.com/office/drawing/2014/main" id="{5FA0C50B-CD62-45C9-BCC0-C9CD97FB67D4}"/>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otes Placeholder 2">
            <a:extLst>
              <a:ext uri="{FF2B5EF4-FFF2-40B4-BE49-F238E27FC236}">
                <a16:creationId xmlns:a16="http://schemas.microsoft.com/office/drawing/2014/main" id="{F3F25875-3E78-4029-9C9F-702257A83B90}"/>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2">
            <a:extLst>
              <a:ext uri="{FF2B5EF4-FFF2-40B4-BE49-F238E27FC236}">
                <a16:creationId xmlns:a16="http://schemas.microsoft.com/office/drawing/2014/main" id="{2A7E46C0-73B6-4FA8-B304-D252634FA543}"/>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otes Placeholder 2">
            <a:extLst>
              <a:ext uri="{FF2B5EF4-FFF2-40B4-BE49-F238E27FC236}">
                <a16:creationId xmlns:a16="http://schemas.microsoft.com/office/drawing/2014/main" id="{BAEC7CC9-FEF3-4834-8D2E-81F06E7613E6}"/>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otes Placeholder 2">
            <a:extLst>
              <a:ext uri="{FF2B5EF4-FFF2-40B4-BE49-F238E27FC236}">
                <a16:creationId xmlns:a16="http://schemas.microsoft.com/office/drawing/2014/main" id="{F6DFD05E-39F3-4A34-A5E1-17FFB5B6752C}"/>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otes Placeholder 2">
            <a:extLst>
              <a:ext uri="{FF2B5EF4-FFF2-40B4-BE49-F238E27FC236}">
                <a16:creationId xmlns:a16="http://schemas.microsoft.com/office/drawing/2014/main" id="{76D9FF66-2B83-49AB-AE83-7CA3BE78B71E}"/>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B3706E-5272-4ADD-9483-A962048AF8F6}"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7107" name="Rectangle 2"/>
          <p:cNvSpPr>
            <a:spLocks noGrp="1" noChangeArrowheads="1"/>
          </p:cNvSpPr>
          <p:nvPr>
            <p:ph type="body" idx="1"/>
          </p:nvPr>
        </p:nvSpPr>
        <p:spPr>
          <a:xfrm>
            <a:off x="495300" y="3313113"/>
            <a:ext cx="6161088" cy="5145087"/>
          </a:xfrm>
          <a:noFill/>
          <a:ln/>
        </p:spPr>
        <p:txBody>
          <a:bodyPr/>
          <a:lstStyle/>
          <a:p>
            <a:pPr>
              <a:lnSpc>
                <a:spcPct val="80000"/>
              </a:lnSpc>
            </a:pPr>
            <a:endParaRPr lang="en-US" sz="900"/>
          </a:p>
          <a:p>
            <a:pPr>
              <a:lnSpc>
                <a:spcPct val="80000"/>
              </a:lnSpc>
            </a:pPr>
            <a:r>
              <a:rPr lang="en-US" sz="900"/>
              <a:t>Shown are the standard potentials as they might be obtained from the testing described on the previous page. It is important to realize that these potential were obtained in a sulfate environment and that they may change if the testing is conducted in other ionic solutions such as chloride (see next page).</a:t>
            </a:r>
          </a:p>
          <a:p>
            <a:pPr>
              <a:lnSpc>
                <a:spcPct val="80000"/>
              </a:lnSpc>
            </a:pPr>
            <a:endParaRPr lang="en-US" sz="900"/>
          </a:p>
          <a:p>
            <a:pPr>
              <a:lnSpc>
                <a:spcPct val="80000"/>
              </a:lnSpc>
            </a:pPr>
            <a:r>
              <a:rPr lang="en-US" sz="900"/>
              <a:t>The relative rate of corrosive attack on a specific metal vs another metal in a corrosive liquid depends on a number of factors including the relative position of one metal with respect to another in the EMF series shown. </a:t>
            </a:r>
          </a:p>
          <a:p>
            <a:pPr>
              <a:lnSpc>
                <a:spcPct val="80000"/>
              </a:lnSpc>
            </a:pPr>
            <a:endParaRPr lang="en-US" sz="900"/>
          </a:p>
          <a:p>
            <a:pPr>
              <a:lnSpc>
                <a:spcPct val="80000"/>
              </a:lnSpc>
            </a:pPr>
            <a:r>
              <a:rPr lang="en-US" sz="900"/>
              <a:t>For example, if copper and zinc are immersed in a salt water solution, the zinc dissolves. If copper and gold are immersed in the same solution, copper will dissolve in favor of zinc. This is the basic foundation of galvanic corrosion and galvanic corrosion protection. By electroplating an active metal such as zinc over a less active metal such as iron, the zinc will corrode in favor of the iron, thereby affording sacrificial protection to the iron (the zinc is sacrificed for the benefit of the iron).</a:t>
            </a:r>
          </a:p>
          <a:p>
            <a:pPr>
              <a:lnSpc>
                <a:spcPct val="80000"/>
              </a:lnSpc>
            </a:pPr>
            <a:endParaRPr lang="en-US" sz="900"/>
          </a:p>
          <a:p>
            <a:pPr>
              <a:lnSpc>
                <a:spcPct val="80000"/>
              </a:lnSpc>
            </a:pPr>
            <a:r>
              <a:rPr lang="en-US" sz="900"/>
              <a:t>If a less active metal is deposited over a more active metal, the coating must be pore free or the corrosive will rapidly attack the substrate. An example is any zinc die casting plated with copper-nickel-chromium.</a:t>
            </a:r>
          </a:p>
          <a:p>
            <a:pPr>
              <a:lnSpc>
                <a:spcPct val="80000"/>
              </a:lnSpc>
            </a:pPr>
            <a:endParaRPr lang="en-US" sz="900"/>
          </a:p>
          <a:p>
            <a:pPr>
              <a:lnSpc>
                <a:spcPct val="80000"/>
              </a:lnSpc>
            </a:pPr>
            <a:r>
              <a:rPr lang="en-US" sz="900"/>
              <a:t>The greater the voltage difference between the metals, the more rapid galvanic corrosion will be. Note that zinc and iron are only about 0.3 volts apart. If we try to protect iron with aluminum, any pore in the aluminum exposing iron will result in a galvanic cell of about 1.2 volts dissolving the aluminum, and more rapid depletion of the aluminum (vs zinc) will occur.</a:t>
            </a:r>
          </a:p>
          <a:p>
            <a:pPr>
              <a:lnSpc>
                <a:spcPct val="80000"/>
              </a:lnSpc>
            </a:pPr>
            <a:endParaRPr lang="en-US" sz="900"/>
          </a:p>
          <a:p>
            <a:pPr>
              <a:lnSpc>
                <a:spcPct val="80000"/>
              </a:lnSpc>
            </a:pPr>
            <a:r>
              <a:rPr lang="en-US" sz="900"/>
              <a:t>If a set of metals is studied and potentials are measured, we can chart their comparative behavior, producing the Electromotive Force (EMF) series.</a:t>
            </a:r>
          </a:p>
          <a:p>
            <a:pPr>
              <a:lnSpc>
                <a:spcPct val="80000"/>
              </a:lnSpc>
            </a:pPr>
            <a:endParaRPr lang="en-US" sz="900"/>
          </a:p>
          <a:p>
            <a:pPr>
              <a:lnSpc>
                <a:spcPct val="80000"/>
              </a:lnSpc>
            </a:pPr>
            <a:r>
              <a:rPr lang="en-US" sz="900"/>
              <a:t>The metals above hydrogen in the EMF series are commonly referred to as active metals, whereas those below hydrogen are called noble metals. The EMF series and Galvanic series are valuable tools for predicting some of the behavior of metals, and for avoiding galvanic corrosion problems.</a:t>
            </a:r>
          </a:p>
          <a:p>
            <a:pPr>
              <a:lnSpc>
                <a:spcPct val="80000"/>
              </a:lnSpc>
            </a:pPr>
            <a:endParaRPr lang="en-US" sz="900"/>
          </a:p>
          <a:p>
            <a:pPr>
              <a:lnSpc>
                <a:spcPct val="80000"/>
              </a:lnSpc>
            </a:pPr>
            <a:r>
              <a:rPr lang="en-US" sz="900"/>
              <a:t>For example, if we wanted to protect steel (essentially iron) by plating the steel with nickel, the EMF series shows that the nickel must be pore free. If there is a pore in the nickel and a conductive liquid is allowed to travel through the pore and contact both the nickel and the steel, a 0.2 volt battery would be produced. Since the steel in this battery is the “active metal”, it would act as the corroding anode in the battery. Our base metal would therefore not be protected from corrosion by the nickel. Nickel and steel are therefore not a “favorable couple” to avoid galvanic corrosion from occurring.</a:t>
            </a:r>
          </a:p>
          <a:p>
            <a:pPr>
              <a:lnSpc>
                <a:spcPct val="80000"/>
              </a:lnSpc>
            </a:pPr>
            <a:endParaRPr lang="en-US" sz="900"/>
          </a:p>
          <a:p>
            <a:pPr>
              <a:lnSpc>
                <a:spcPct val="80000"/>
              </a:lnSpc>
            </a:pPr>
            <a:r>
              <a:rPr lang="en-US" sz="900"/>
              <a:t>The closer the potentials between two metals in a given solution, the more favorable the galvanic couple is. Cadmium and iron would be a favorable galvanic couple in a sulfate environment (in which the EMF series was produced), since the potential of the two metals are nearly identical. However, we can not expect cadmium to provide sacrificial protection to steel, since it is slightly more noble than iron in a sulfate environment.</a:t>
            </a:r>
          </a:p>
          <a:p>
            <a:pPr>
              <a:lnSpc>
                <a:spcPct val="80000"/>
              </a:lnSpc>
            </a:pPr>
            <a:endParaRPr lang="en-US" sz="900"/>
          </a:p>
        </p:txBody>
      </p:sp>
      <p:sp>
        <p:nvSpPr>
          <p:cNvPr id="47108" name="Rectangle 3"/>
          <p:cNvSpPr>
            <a:spLocks noGrp="1" noRot="1" noChangeAspect="1" noChangeArrowheads="1" noTextEdit="1"/>
          </p:cNvSpPr>
          <p:nvPr>
            <p:ph type="sldImg"/>
          </p:nvPr>
        </p:nvSpPr>
        <p:spPr>
          <a:xfrm>
            <a:off x="1547813" y="369888"/>
            <a:ext cx="3752850" cy="2814637"/>
          </a:xfrm>
          <a:ln/>
        </p:spPr>
      </p:sp>
    </p:spTree>
    <p:extLst>
      <p:ext uri="{BB962C8B-B14F-4D97-AF65-F5344CB8AC3E}">
        <p14:creationId xmlns:p14="http://schemas.microsoft.com/office/powerpoint/2010/main" val="100768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B3706E-5272-4ADD-9483-A962048AF8F6}"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7107" name="Rectangle 2"/>
          <p:cNvSpPr>
            <a:spLocks noGrp="1" noChangeArrowheads="1"/>
          </p:cNvSpPr>
          <p:nvPr>
            <p:ph type="body" idx="1"/>
          </p:nvPr>
        </p:nvSpPr>
        <p:spPr>
          <a:xfrm>
            <a:off x="495300" y="3313113"/>
            <a:ext cx="6161088" cy="5145087"/>
          </a:xfrm>
          <a:noFill/>
          <a:ln/>
        </p:spPr>
        <p:txBody>
          <a:bodyPr/>
          <a:lstStyle/>
          <a:p>
            <a:pPr>
              <a:lnSpc>
                <a:spcPct val="80000"/>
              </a:lnSpc>
            </a:pPr>
            <a:endParaRPr lang="en-US" sz="900"/>
          </a:p>
          <a:p>
            <a:pPr>
              <a:lnSpc>
                <a:spcPct val="80000"/>
              </a:lnSpc>
            </a:pPr>
            <a:r>
              <a:rPr lang="en-US" sz="900"/>
              <a:t>Shown are the standard potentials as they might be obtained from the testing described on the previous page. It is important to realize that these potential were obtained in a sulfate environment and that they may change if the testing is conducted in other ionic solutions such as chloride (see next page).</a:t>
            </a:r>
          </a:p>
          <a:p>
            <a:pPr>
              <a:lnSpc>
                <a:spcPct val="80000"/>
              </a:lnSpc>
            </a:pPr>
            <a:endParaRPr lang="en-US" sz="900"/>
          </a:p>
          <a:p>
            <a:pPr>
              <a:lnSpc>
                <a:spcPct val="80000"/>
              </a:lnSpc>
            </a:pPr>
            <a:r>
              <a:rPr lang="en-US" sz="900"/>
              <a:t>The relative rate of corrosive attack on a specific metal vs another metal in a corrosive liquid depends on a number of factors including the relative position of one metal with respect to another in the EMF series shown. </a:t>
            </a:r>
          </a:p>
          <a:p>
            <a:pPr>
              <a:lnSpc>
                <a:spcPct val="80000"/>
              </a:lnSpc>
            </a:pPr>
            <a:endParaRPr lang="en-US" sz="900"/>
          </a:p>
          <a:p>
            <a:pPr>
              <a:lnSpc>
                <a:spcPct val="80000"/>
              </a:lnSpc>
            </a:pPr>
            <a:r>
              <a:rPr lang="en-US" sz="900"/>
              <a:t>For example, if copper and zinc are immersed in a salt water solution, the zinc dissolves. If copper and gold are immersed in the same solution, copper will dissolve in favor of zinc. This is the basic foundation of galvanic corrosion and galvanic corrosion protection. By electroplating an active metal such as zinc over a less active metal such as iron, the zinc will corrode in favor of the iron, thereby affording sacrificial protection to the iron (the zinc is sacrificed for the benefit of the iron).</a:t>
            </a:r>
          </a:p>
          <a:p>
            <a:pPr>
              <a:lnSpc>
                <a:spcPct val="80000"/>
              </a:lnSpc>
            </a:pPr>
            <a:endParaRPr lang="en-US" sz="900"/>
          </a:p>
          <a:p>
            <a:pPr>
              <a:lnSpc>
                <a:spcPct val="80000"/>
              </a:lnSpc>
            </a:pPr>
            <a:r>
              <a:rPr lang="en-US" sz="900"/>
              <a:t>If a less active metal is deposited over a more active metal, the coating must be pore free or the corrosive will rapidly attack the substrate. An example is any zinc die casting plated with copper-nickel-chromium.</a:t>
            </a:r>
          </a:p>
          <a:p>
            <a:pPr>
              <a:lnSpc>
                <a:spcPct val="80000"/>
              </a:lnSpc>
            </a:pPr>
            <a:endParaRPr lang="en-US" sz="900"/>
          </a:p>
          <a:p>
            <a:pPr>
              <a:lnSpc>
                <a:spcPct val="80000"/>
              </a:lnSpc>
            </a:pPr>
            <a:r>
              <a:rPr lang="en-US" sz="900"/>
              <a:t>The greater the voltage difference between the metals, the more rapid galvanic corrosion will be. Note that zinc and iron are only about 0.3 volts apart. If we try to protect iron with aluminum, any pore in the aluminum exposing iron will result in a galvanic cell of about 1.2 volts dissolving the aluminum, and more rapid depletion of the aluminum (vs zinc) will occur.</a:t>
            </a:r>
          </a:p>
          <a:p>
            <a:pPr>
              <a:lnSpc>
                <a:spcPct val="80000"/>
              </a:lnSpc>
            </a:pPr>
            <a:endParaRPr lang="en-US" sz="900"/>
          </a:p>
          <a:p>
            <a:pPr>
              <a:lnSpc>
                <a:spcPct val="80000"/>
              </a:lnSpc>
            </a:pPr>
            <a:r>
              <a:rPr lang="en-US" sz="900"/>
              <a:t>If a set of metals is studied and potentials are measured, we can chart their comparative behavior, producing the Electromotive Force (EMF) series.</a:t>
            </a:r>
          </a:p>
          <a:p>
            <a:pPr>
              <a:lnSpc>
                <a:spcPct val="80000"/>
              </a:lnSpc>
            </a:pPr>
            <a:endParaRPr lang="en-US" sz="900"/>
          </a:p>
          <a:p>
            <a:pPr>
              <a:lnSpc>
                <a:spcPct val="80000"/>
              </a:lnSpc>
            </a:pPr>
            <a:r>
              <a:rPr lang="en-US" sz="900"/>
              <a:t>The metals above hydrogen in the EMF series are commonly referred to as active metals, whereas those below hydrogen are called noble metals. The EMF series and Galvanic series are valuable tools for predicting some of the behavior of metals, and for avoiding galvanic corrosion problems.</a:t>
            </a:r>
          </a:p>
          <a:p>
            <a:pPr>
              <a:lnSpc>
                <a:spcPct val="80000"/>
              </a:lnSpc>
            </a:pPr>
            <a:endParaRPr lang="en-US" sz="900"/>
          </a:p>
          <a:p>
            <a:pPr>
              <a:lnSpc>
                <a:spcPct val="80000"/>
              </a:lnSpc>
            </a:pPr>
            <a:r>
              <a:rPr lang="en-US" sz="900"/>
              <a:t>For example, if we wanted to protect steel (essentially iron) by plating the steel with nickel, the EMF series shows that the nickel must be pore free. If there is a pore in the nickel and a conductive liquid is allowed to travel through the pore and contact both the nickel and the steel, a 0.2 volt battery would be produced. Since the steel in this battery is the “active metal”, it would act as the corroding anode in the battery. Our base metal would therefore not be protected from corrosion by the nickel. Nickel and steel are therefore not a “favorable couple” to avoid galvanic corrosion from occurring.</a:t>
            </a:r>
          </a:p>
          <a:p>
            <a:pPr>
              <a:lnSpc>
                <a:spcPct val="80000"/>
              </a:lnSpc>
            </a:pPr>
            <a:endParaRPr lang="en-US" sz="900"/>
          </a:p>
          <a:p>
            <a:pPr>
              <a:lnSpc>
                <a:spcPct val="80000"/>
              </a:lnSpc>
            </a:pPr>
            <a:r>
              <a:rPr lang="en-US" sz="900"/>
              <a:t>The closer the potentials between two metals in a given solution, the more favorable the galvanic couple is. Cadmium and iron would be a favorable galvanic couple in a sulfate environment (in which the EMF series was produced), since the potential of the two metals are nearly identical. However, we can not expect cadmium to provide sacrificial protection to steel, since it is slightly more noble than iron in a sulfate environment.</a:t>
            </a:r>
          </a:p>
          <a:p>
            <a:pPr>
              <a:lnSpc>
                <a:spcPct val="80000"/>
              </a:lnSpc>
            </a:pPr>
            <a:endParaRPr lang="en-US" sz="900"/>
          </a:p>
        </p:txBody>
      </p:sp>
      <p:sp>
        <p:nvSpPr>
          <p:cNvPr id="47108" name="Rectangle 3"/>
          <p:cNvSpPr>
            <a:spLocks noGrp="1" noRot="1" noChangeAspect="1" noChangeArrowheads="1" noTextEdit="1"/>
          </p:cNvSpPr>
          <p:nvPr>
            <p:ph type="sldImg"/>
          </p:nvPr>
        </p:nvSpPr>
        <p:spPr>
          <a:xfrm>
            <a:off x="1547813" y="369888"/>
            <a:ext cx="3752850" cy="2814637"/>
          </a:xfrm>
          <a:ln/>
        </p:spPr>
      </p:sp>
    </p:spTree>
    <p:extLst>
      <p:ext uri="{BB962C8B-B14F-4D97-AF65-F5344CB8AC3E}">
        <p14:creationId xmlns:p14="http://schemas.microsoft.com/office/powerpoint/2010/main" val="251668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992C709-BA83-4DDA-8059-C4AB55AA911C}"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9155" name="Rectangle 2"/>
          <p:cNvSpPr>
            <a:spLocks noGrp="1" noRot="1" noChangeAspect="1" noChangeArrowheads="1" noTextEdit="1"/>
          </p:cNvSpPr>
          <p:nvPr>
            <p:ph type="sldImg"/>
          </p:nvPr>
        </p:nvSpPr>
        <p:spPr>
          <a:xfrm>
            <a:off x="1597025" y="303213"/>
            <a:ext cx="3663950" cy="2747962"/>
          </a:xfrm>
          <a:ln/>
        </p:spPr>
      </p:sp>
      <p:sp>
        <p:nvSpPr>
          <p:cNvPr id="49156" name="Rectangle 3"/>
          <p:cNvSpPr>
            <a:spLocks noGrp="1" noChangeArrowheads="1"/>
          </p:cNvSpPr>
          <p:nvPr>
            <p:ph type="body" idx="1"/>
          </p:nvPr>
        </p:nvSpPr>
        <p:spPr>
          <a:xfrm>
            <a:off x="533400" y="3328988"/>
            <a:ext cx="5791200" cy="5129212"/>
          </a:xfrm>
          <a:noFill/>
          <a:ln/>
        </p:spPr>
        <p:txBody>
          <a:bodyPr/>
          <a:lstStyle/>
          <a:p>
            <a:pPr algn="ctr"/>
            <a:r>
              <a:rPr lang="en-US" b="1"/>
              <a:t>Slide 13</a:t>
            </a:r>
          </a:p>
          <a:p>
            <a:endParaRPr lang="en-US" b="1"/>
          </a:p>
          <a:p>
            <a:r>
              <a:rPr lang="en-US" b="1"/>
              <a:t>Galvanic Cells</a:t>
            </a:r>
          </a:p>
          <a:p>
            <a:r>
              <a:rPr lang="en-US"/>
              <a:t>Similar to an electroplating cell, a corrosion cell (also known as a galvanic cell or galvanic couple) has basically four items, as shown in the slide. While a widely encountered type of corrosion cell, it should be recognized that bimetallic corrosion couples (galvanic cells) are not the only type of corrosion cell found in the real world of corrosion. The slide describes several other possible corrosion cells.</a:t>
            </a:r>
          </a:p>
          <a:p>
            <a:endParaRPr lang="en-US"/>
          </a:p>
          <a:p>
            <a:r>
              <a:rPr lang="en-US" b="1"/>
              <a:t>Metal/Metal Oxide Galvanic Couples</a:t>
            </a:r>
          </a:p>
          <a:p>
            <a:r>
              <a:rPr lang="en-US"/>
              <a:t>The type of oxide or tarnish film that may develop on a metallic surface has a great deal to do with the rate of corrosive attack of the metal. Generally, if the film that forms has a density less than that of the metal, the film will be porous, thus promoting corrosion of the underlying metal. The oxide of a metal tends to be cathodic to the metal from which it was formed. </a:t>
            </a:r>
          </a:p>
        </p:txBody>
      </p:sp>
    </p:spTree>
    <p:extLst>
      <p:ext uri="{BB962C8B-B14F-4D97-AF65-F5344CB8AC3E}">
        <p14:creationId xmlns:p14="http://schemas.microsoft.com/office/powerpoint/2010/main" val="315029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BF333A-20A6-468E-AAE2-8C43396ACAC2}"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50179" name="Rectangle 2"/>
          <p:cNvSpPr>
            <a:spLocks noGrp="1" noChangeArrowheads="1"/>
          </p:cNvSpPr>
          <p:nvPr>
            <p:ph type="body" idx="1"/>
          </p:nvPr>
        </p:nvSpPr>
        <p:spPr>
          <a:xfrm>
            <a:off x="806450" y="3257550"/>
            <a:ext cx="5281613" cy="5183188"/>
          </a:xfrm>
          <a:noFill/>
          <a:ln/>
        </p:spPr>
        <p:txBody>
          <a:bodyPr/>
          <a:lstStyle/>
          <a:p>
            <a:r>
              <a:rPr lang="en-US" dirty="0"/>
              <a:t>Metals are rarely homogeneous, so a single piece of metal is likely to have both anodic and cathodic areas. These may be a result of differences in composition, stress, and availability of oxygen, as well as several other factors.</a:t>
            </a:r>
          </a:p>
          <a:p>
            <a:endParaRPr lang="en-US" dirty="0"/>
          </a:p>
          <a:p>
            <a:r>
              <a:rPr lang="en-US" dirty="0"/>
              <a:t>The iron nail shown was immersed in a jelled (semi-solid) solution of agar, containing 3.5% sodium chloride, potassium ferricyanide, and phenolphthalein. Because of the alkalinity developed at the cathode in a corrosion cell, the phenolphthalein caused the solution around the shank of the nail to turn red, indicating an alkaline condition. Conversely, the solution around the anodic tip and head of the nail turned dark blue in color, showing that these are areas where the nail is corroding. The reason that the cold-worked tip and head of the iron nail  are anodic to the non-cold-worked shank of the nail is that the stress in the cold-worked tip and head area is higher than the non-cold-worked shank area, and areas of high stress are more active (likely to corrode) than annealed areas.</a:t>
            </a:r>
          </a:p>
          <a:p>
            <a:r>
              <a:rPr lang="en-US" dirty="0"/>
              <a:t>The reaction at the anodic areas of the nail (i.e., the cold-worked tip and head) produces Fe+2, which reacts with the potassium ferricyanide to give a blue color. In addition, it should be recognized that the cathodic reduction of H2O produces alkalinity (i.e., 2H2O + 2e-  </a:t>
            </a:r>
            <a:r>
              <a:rPr lang="en-US" dirty="0">
                <a:sym typeface="Symbol" pitchFamily="18" charset="2"/>
              </a:rPr>
              <a:t></a:t>
            </a:r>
            <a:r>
              <a:rPr lang="en-US" dirty="0"/>
              <a:t>   H2</a:t>
            </a:r>
            <a:r>
              <a:rPr lang="en-US" dirty="0">
                <a:sym typeface="Symbol" pitchFamily="18" charset="2"/>
              </a:rPr>
              <a:t></a:t>
            </a:r>
            <a:r>
              <a:rPr lang="en-US" dirty="0"/>
              <a:t> + 2OH-).</a:t>
            </a:r>
          </a:p>
          <a:p>
            <a:endParaRPr lang="en-US" dirty="0"/>
          </a:p>
          <a:p>
            <a:r>
              <a:rPr lang="en-US" dirty="0"/>
              <a:t>(Note: Photograph, excerpted from “Corrosion in Action” ©1952, 1974, 1987 </a:t>
            </a:r>
            <a:r>
              <a:rPr lang="en-US" dirty="0" err="1"/>
              <a:t>LaQue</a:t>
            </a:r>
            <a:r>
              <a:rPr lang="en-US" dirty="0"/>
              <a:t> Center for corrosion Technology, Inc., is provided through the courtesy of the </a:t>
            </a:r>
            <a:r>
              <a:rPr lang="en-US" dirty="0" err="1"/>
              <a:t>LaQue</a:t>
            </a:r>
            <a:r>
              <a:rPr lang="en-US" dirty="0"/>
              <a:t> Center for Corrosion Technology, Inc., Wrightsville, North Carolina 28480)</a:t>
            </a:r>
          </a:p>
          <a:p>
            <a:r>
              <a:rPr lang="en-US" dirty="0"/>
              <a:t>	</a:t>
            </a:r>
          </a:p>
          <a:p>
            <a:endParaRPr lang="en-US" dirty="0"/>
          </a:p>
        </p:txBody>
      </p:sp>
    </p:spTree>
    <p:extLst>
      <p:ext uri="{BB962C8B-B14F-4D97-AF65-F5344CB8AC3E}">
        <p14:creationId xmlns:p14="http://schemas.microsoft.com/office/powerpoint/2010/main" val="368941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1B5E1E-F803-4548-BB5D-121255B6EEE1}" type="slidenum">
              <a:rPr kumimoji="0" lang="en-US" sz="1000" b="0" i="1" u="none" strike="noStrike" kern="1200" cap="none" spc="0" normalizeH="0" baseline="0" noProof="0" smtClean="0">
                <a:ln>
                  <a:noFill/>
                </a:ln>
                <a:solidFill>
                  <a:srgbClr val="000000"/>
                </a:solidFill>
                <a:effectLst/>
                <a:uLnTx/>
                <a:uFillTx/>
                <a:latin typeface="Univer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000" b="0" i="1" u="none" strike="noStrike" kern="1200" cap="none" spc="0" normalizeH="0" baseline="0" noProof="0">
              <a:ln>
                <a:noFill/>
              </a:ln>
              <a:solidFill>
                <a:srgbClr val="000000"/>
              </a:solidFill>
              <a:effectLst/>
              <a:uLnTx/>
              <a:uFillTx/>
              <a:latin typeface="Univers" pitchFamily="34" charset="0"/>
              <a:ea typeface="+mn-ea"/>
              <a:cs typeface="+mn-cs"/>
            </a:endParaRPr>
          </a:p>
        </p:txBody>
      </p:sp>
      <p:sp>
        <p:nvSpPr>
          <p:cNvPr id="44035" name="Rectangle 2"/>
          <p:cNvSpPr>
            <a:spLocks noGrp="1" noRot="1" noChangeAspect="1" noChangeArrowheads="1" noTextEdit="1"/>
          </p:cNvSpPr>
          <p:nvPr>
            <p:ph type="sldImg"/>
          </p:nvPr>
        </p:nvSpPr>
        <p:spPr>
          <a:xfrm>
            <a:off x="1547813" y="369888"/>
            <a:ext cx="3752850" cy="2814637"/>
          </a:xfrm>
          <a:ln>
            <a:noFill/>
          </a:ln>
        </p:spPr>
      </p:sp>
      <p:sp>
        <p:nvSpPr>
          <p:cNvPr id="44036" name="Rectangle 3"/>
          <p:cNvSpPr>
            <a:spLocks noGrp="1" noChangeArrowheads="1"/>
          </p:cNvSpPr>
          <p:nvPr>
            <p:ph type="body" idx="1"/>
          </p:nvPr>
        </p:nvSpPr>
        <p:spPr>
          <a:xfrm>
            <a:off x="806450" y="3257550"/>
            <a:ext cx="5281613" cy="5183188"/>
          </a:xfrm>
          <a:noFill/>
          <a:ln/>
        </p:spPr>
        <p:txBody>
          <a:bodyPr/>
          <a:lstStyle/>
          <a:p>
            <a:pPr algn="ctr">
              <a:lnSpc>
                <a:spcPct val="90000"/>
              </a:lnSpc>
            </a:pPr>
            <a:r>
              <a:rPr lang="en-US" b="1"/>
              <a:t>Slide 14</a:t>
            </a:r>
            <a:endParaRPr lang="en-US"/>
          </a:p>
          <a:p>
            <a:pPr>
              <a:lnSpc>
                <a:spcPct val="90000"/>
              </a:lnSpc>
            </a:pPr>
            <a:endParaRPr lang="en-US" sz="1000"/>
          </a:p>
          <a:p>
            <a:pPr>
              <a:lnSpc>
                <a:spcPct val="90000"/>
              </a:lnSpc>
            </a:pPr>
            <a:r>
              <a:rPr lang="en-US" b="1"/>
              <a:t>Differential Oxygen Concentration Corrosion Cells</a:t>
            </a:r>
            <a:endParaRPr lang="en-US"/>
          </a:p>
          <a:p>
            <a:pPr>
              <a:lnSpc>
                <a:spcPct val="90000"/>
              </a:lnSpc>
            </a:pPr>
            <a:r>
              <a:rPr lang="en-US"/>
              <a:t>This type of corrosion has several different names: Crevice corrosion, oxygen concentration corrosion, and oxygen starvation corrosion. The left schematic illustrates what happens when two pieces of the same metal (in this case zinc), are immersed in a neutral electrolyte, such as sea water separated by a membrane that allows the passage of ions but not oxygen. If air (i.e., oxygen) bubbles over the zinc on the left side of the membrane, a corrosion current will begin to flow. The zinc on the right side of the membrane, having only limited oxygen available, will act as an anode and corrode, while the other zinc rod will act as the cathode, at which O</a:t>
            </a:r>
            <a:r>
              <a:rPr lang="en-US" baseline="-25000"/>
              <a:t>2</a:t>
            </a:r>
            <a:r>
              <a:rPr lang="en-US"/>
              <a:t> is reduced in this corrosion cell.</a:t>
            </a:r>
          </a:p>
          <a:p>
            <a:pPr>
              <a:lnSpc>
                <a:spcPct val="90000"/>
              </a:lnSpc>
            </a:pPr>
            <a:endParaRPr lang="en-US"/>
          </a:p>
          <a:p>
            <a:pPr>
              <a:lnSpc>
                <a:spcPct val="90000"/>
              </a:lnSpc>
            </a:pPr>
            <a:r>
              <a:rPr lang="en-US"/>
              <a:t>The illustration at the top-right shown what happens if a drop of water falls on a clean steel surface. The middle of the drop contains only about 9 ppm oxygen while at the edge of the drop the oxygen concentration is about 200,000ppm. The difference in oxygen causes the steel to corrode at the point where the oxygen is most deficient (the center of the drop). After some time, a corrosion pit will be visible at the center of the drop and a red stained ring will be present at the circumference of the drop. The red stain is caused by iron hydroxide precipitating at the more alkaline pH produced by the corrosion cell.</a:t>
            </a:r>
          </a:p>
          <a:p>
            <a:pPr>
              <a:lnSpc>
                <a:spcPct val="90000"/>
              </a:lnSpc>
            </a:pPr>
            <a:endParaRPr lang="en-US"/>
          </a:p>
          <a:p>
            <a:pPr>
              <a:lnSpc>
                <a:spcPct val="90000"/>
              </a:lnSpc>
            </a:pPr>
            <a:r>
              <a:rPr lang="en-US"/>
              <a:t>When an adsorbed moisture film is present on a metal surface, a similar type of differential aeration corrosion cell also may exist when overlapping surfaces of the same metal form a crevice. The inside surfaces of such an overlap will have less oxygen available than the remainder of the metal surface and will corrode preferentially. This is illustrated by the corroded stainless steel spoon in the illustration.</a:t>
            </a:r>
          </a:p>
          <a:p>
            <a:pPr>
              <a:lnSpc>
                <a:spcPct val="90000"/>
              </a:lnSpc>
            </a:pPr>
            <a:endParaRPr lang="en-US"/>
          </a:p>
          <a:p>
            <a:pPr>
              <a:lnSpc>
                <a:spcPct val="90000"/>
              </a:lnSpc>
            </a:pPr>
            <a:endParaRPr lang="en-US"/>
          </a:p>
          <a:p>
            <a:pPr>
              <a:lnSpc>
                <a:spcPct val="90000"/>
              </a:lnSpc>
            </a:pPr>
            <a:endParaRPr lang="en-US" sz="1000"/>
          </a:p>
        </p:txBody>
      </p:sp>
    </p:spTree>
    <p:extLst>
      <p:ext uri="{BB962C8B-B14F-4D97-AF65-F5344CB8AC3E}">
        <p14:creationId xmlns:p14="http://schemas.microsoft.com/office/powerpoint/2010/main" val="42809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otes Placeholder 2">
            <a:extLst>
              <a:ext uri="{FF2B5EF4-FFF2-40B4-BE49-F238E27FC236}">
                <a16:creationId xmlns:a16="http://schemas.microsoft.com/office/drawing/2014/main" id="{654AF7EA-9C96-44C1-82ED-DAD5F2BAD53B}"/>
              </a:ext>
            </a:extLst>
          </p:cNvPr>
          <p:cNvSpPr>
            <a:spLocks noGrp="1" noChangeArrowheads="1"/>
          </p:cNvSpPr>
          <p:nvPr>
            <p:ph type="body" sz="quarter" idx="3"/>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3">
            <a:extLst>
              <a:ext uri="{FF2B5EF4-FFF2-40B4-BE49-F238E27FC236}">
                <a16:creationId xmlns:a16="http://schemas.microsoft.com/office/drawing/2014/main" id="{74047313-4680-4DAE-A513-2EE605CF2152}"/>
              </a:ext>
            </a:extLst>
          </p:cNvPr>
          <p:cNvGrpSpPr>
            <a:grpSpLocks/>
          </p:cNvGrpSpPr>
          <p:nvPr/>
        </p:nvGrpSpPr>
        <p:grpSpPr bwMode="auto">
          <a:xfrm>
            <a:off x="0" y="0"/>
            <a:ext cx="1085850" cy="6854825"/>
            <a:chOff x="0" y="0"/>
            <a:chExt cx="684" cy="4318"/>
          </a:xfrm>
        </p:grpSpPr>
        <p:sp>
          <p:nvSpPr>
            <p:cNvPr id="5" name="Rectangle 2">
              <a:extLst>
                <a:ext uri="{FF2B5EF4-FFF2-40B4-BE49-F238E27FC236}">
                  <a16:creationId xmlns:a16="http://schemas.microsoft.com/office/drawing/2014/main" id="{67328B49-4055-4ACB-9BA2-643D026DA61E}"/>
                </a:ext>
              </a:extLst>
            </p:cNvPr>
            <p:cNvSpPr>
              <a:spLocks noChangeArrowheads="1"/>
            </p:cNvSpPr>
            <p:nvPr/>
          </p:nvSpPr>
          <p:spPr bwMode="invGray">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Arial" charset="0"/>
              </a:endParaRPr>
            </a:p>
          </p:txBody>
        </p:sp>
        <p:grpSp>
          <p:nvGrpSpPr>
            <p:cNvPr id="6" name="Group 32">
              <a:extLst>
                <a:ext uri="{FF2B5EF4-FFF2-40B4-BE49-F238E27FC236}">
                  <a16:creationId xmlns:a16="http://schemas.microsoft.com/office/drawing/2014/main" id="{943875BA-6A17-4077-B49F-622D77C15BDB}"/>
                </a:ext>
              </a:extLst>
            </p:cNvPr>
            <p:cNvGrpSpPr>
              <a:grpSpLocks/>
            </p:cNvGrpSpPr>
            <p:nvPr/>
          </p:nvGrpSpPr>
          <p:grpSpPr bwMode="auto">
            <a:xfrm>
              <a:off x="48" y="103"/>
              <a:ext cx="96" cy="4126"/>
              <a:chOff x="48" y="103"/>
              <a:chExt cx="96" cy="4126"/>
            </a:xfrm>
          </p:grpSpPr>
          <p:sp>
            <p:nvSpPr>
              <p:cNvPr id="7" name="Rectangle 3">
                <a:extLst>
                  <a:ext uri="{FF2B5EF4-FFF2-40B4-BE49-F238E27FC236}">
                    <a16:creationId xmlns:a16="http://schemas.microsoft.com/office/drawing/2014/main" id="{D0C5DFF4-1C00-459D-9C39-C1671B8849D4}"/>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8" name="Rectangle 4">
                <a:extLst>
                  <a:ext uri="{FF2B5EF4-FFF2-40B4-BE49-F238E27FC236}">
                    <a16:creationId xmlns:a16="http://schemas.microsoft.com/office/drawing/2014/main" id="{6CC2F6E3-6918-4022-B78D-DCC24F0E05AD}"/>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9" name="Rectangle 5">
                <a:extLst>
                  <a:ext uri="{FF2B5EF4-FFF2-40B4-BE49-F238E27FC236}">
                    <a16:creationId xmlns:a16="http://schemas.microsoft.com/office/drawing/2014/main" id="{553E1238-1FD8-4C33-81F2-583A03A9DE75}"/>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0" name="Rectangle 6">
                <a:extLst>
                  <a:ext uri="{FF2B5EF4-FFF2-40B4-BE49-F238E27FC236}">
                    <a16:creationId xmlns:a16="http://schemas.microsoft.com/office/drawing/2014/main" id="{4CEC6487-660C-4162-9DBE-349B80C59723}"/>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1" name="Rectangle 7">
                <a:extLst>
                  <a:ext uri="{FF2B5EF4-FFF2-40B4-BE49-F238E27FC236}">
                    <a16:creationId xmlns:a16="http://schemas.microsoft.com/office/drawing/2014/main" id="{98297D49-399F-469F-A831-456EF0689016}"/>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2" name="Rectangle 8">
                <a:extLst>
                  <a:ext uri="{FF2B5EF4-FFF2-40B4-BE49-F238E27FC236}">
                    <a16:creationId xmlns:a16="http://schemas.microsoft.com/office/drawing/2014/main" id="{39064898-39E0-426F-AD56-B52EF8DDFA0D}"/>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3" name="Rectangle 9">
                <a:extLst>
                  <a:ext uri="{FF2B5EF4-FFF2-40B4-BE49-F238E27FC236}">
                    <a16:creationId xmlns:a16="http://schemas.microsoft.com/office/drawing/2014/main" id="{6C27B23A-8A04-4F12-AF6B-E1A51C7DA019}"/>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4" name="Rectangle 10">
                <a:extLst>
                  <a:ext uri="{FF2B5EF4-FFF2-40B4-BE49-F238E27FC236}">
                    <a16:creationId xmlns:a16="http://schemas.microsoft.com/office/drawing/2014/main" id="{B6B11340-C8E8-48EC-BA30-1565030BBD71}"/>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5" name="Rectangle 11">
                <a:extLst>
                  <a:ext uri="{FF2B5EF4-FFF2-40B4-BE49-F238E27FC236}">
                    <a16:creationId xmlns:a16="http://schemas.microsoft.com/office/drawing/2014/main" id="{315D62CA-6743-43CF-A01D-86690B311713}"/>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6" name="Rectangle 12">
                <a:extLst>
                  <a:ext uri="{FF2B5EF4-FFF2-40B4-BE49-F238E27FC236}">
                    <a16:creationId xmlns:a16="http://schemas.microsoft.com/office/drawing/2014/main" id="{F529AF96-5AD4-49D0-9981-3EACC933057F}"/>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7" name="Rectangle 13">
                <a:extLst>
                  <a:ext uri="{FF2B5EF4-FFF2-40B4-BE49-F238E27FC236}">
                    <a16:creationId xmlns:a16="http://schemas.microsoft.com/office/drawing/2014/main" id="{45AC8604-8F68-47C9-95A0-3D9D53EF51B0}"/>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8" name="Rectangle 14">
                <a:extLst>
                  <a:ext uri="{FF2B5EF4-FFF2-40B4-BE49-F238E27FC236}">
                    <a16:creationId xmlns:a16="http://schemas.microsoft.com/office/drawing/2014/main" id="{FD43581D-DB25-43EB-BF08-7FC68F199B9A}"/>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19" name="Rectangle 15">
                <a:extLst>
                  <a:ext uri="{FF2B5EF4-FFF2-40B4-BE49-F238E27FC236}">
                    <a16:creationId xmlns:a16="http://schemas.microsoft.com/office/drawing/2014/main" id="{E4531F1B-3483-4137-B5C1-E40FBD966A2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0" name="Rectangle 16">
                <a:extLst>
                  <a:ext uri="{FF2B5EF4-FFF2-40B4-BE49-F238E27FC236}">
                    <a16:creationId xmlns:a16="http://schemas.microsoft.com/office/drawing/2014/main" id="{CAAF932D-F85C-46DB-91EC-A1D9788EA2A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1" name="Rectangle 17">
                <a:extLst>
                  <a:ext uri="{FF2B5EF4-FFF2-40B4-BE49-F238E27FC236}">
                    <a16:creationId xmlns:a16="http://schemas.microsoft.com/office/drawing/2014/main" id="{3DCFEDAE-460A-42C7-B35E-E143A9FF6D36}"/>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2" name="Rectangle 18">
                <a:extLst>
                  <a:ext uri="{FF2B5EF4-FFF2-40B4-BE49-F238E27FC236}">
                    <a16:creationId xmlns:a16="http://schemas.microsoft.com/office/drawing/2014/main" id="{F6BE7D45-DDF9-4DEC-B019-343E7EE75F4F}"/>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3" name="Rectangle 19">
                <a:extLst>
                  <a:ext uri="{FF2B5EF4-FFF2-40B4-BE49-F238E27FC236}">
                    <a16:creationId xmlns:a16="http://schemas.microsoft.com/office/drawing/2014/main" id="{D0F5575A-4C4C-4B19-BACF-3254598CECE0}"/>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4" name="Rectangle 20">
                <a:extLst>
                  <a:ext uri="{FF2B5EF4-FFF2-40B4-BE49-F238E27FC236}">
                    <a16:creationId xmlns:a16="http://schemas.microsoft.com/office/drawing/2014/main" id="{A308A8B8-3350-40DA-B574-EE40CDFE3B27}"/>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5" name="Rectangle 21">
                <a:extLst>
                  <a:ext uri="{FF2B5EF4-FFF2-40B4-BE49-F238E27FC236}">
                    <a16:creationId xmlns:a16="http://schemas.microsoft.com/office/drawing/2014/main" id="{B772548A-585F-4B6D-BCCD-374CDE0F9101}"/>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6" name="Rectangle 22">
                <a:extLst>
                  <a:ext uri="{FF2B5EF4-FFF2-40B4-BE49-F238E27FC236}">
                    <a16:creationId xmlns:a16="http://schemas.microsoft.com/office/drawing/2014/main" id="{6A766834-951A-4280-B46D-F76DFD2112FF}"/>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7" name="Rectangle 23">
                <a:extLst>
                  <a:ext uri="{FF2B5EF4-FFF2-40B4-BE49-F238E27FC236}">
                    <a16:creationId xmlns:a16="http://schemas.microsoft.com/office/drawing/2014/main" id="{51B143BF-9AF1-4822-88D5-5EFC15D5DE32}"/>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8" name="Rectangle 24">
                <a:extLst>
                  <a:ext uri="{FF2B5EF4-FFF2-40B4-BE49-F238E27FC236}">
                    <a16:creationId xmlns:a16="http://schemas.microsoft.com/office/drawing/2014/main" id="{11BA5CF5-871A-4228-9C44-9014F15BDCD7}"/>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29" name="Rectangle 25">
                <a:extLst>
                  <a:ext uri="{FF2B5EF4-FFF2-40B4-BE49-F238E27FC236}">
                    <a16:creationId xmlns:a16="http://schemas.microsoft.com/office/drawing/2014/main" id="{3024889A-B8E0-4345-84A2-B271EBFD3626}"/>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0" name="Rectangle 26">
                <a:extLst>
                  <a:ext uri="{FF2B5EF4-FFF2-40B4-BE49-F238E27FC236}">
                    <a16:creationId xmlns:a16="http://schemas.microsoft.com/office/drawing/2014/main" id="{8B9ADDF1-351B-408E-9F73-12B37BAF57E0}"/>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1" name="Rectangle 27">
                <a:extLst>
                  <a:ext uri="{FF2B5EF4-FFF2-40B4-BE49-F238E27FC236}">
                    <a16:creationId xmlns:a16="http://schemas.microsoft.com/office/drawing/2014/main" id="{F93BCC45-D58F-4E29-B0CF-9F7ABE522572}"/>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2" name="Rectangle 28">
                <a:extLst>
                  <a:ext uri="{FF2B5EF4-FFF2-40B4-BE49-F238E27FC236}">
                    <a16:creationId xmlns:a16="http://schemas.microsoft.com/office/drawing/2014/main" id="{68998212-3FE9-4AE5-94E2-C18CE69B833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3" name="Rectangle 29">
                <a:extLst>
                  <a:ext uri="{FF2B5EF4-FFF2-40B4-BE49-F238E27FC236}">
                    <a16:creationId xmlns:a16="http://schemas.microsoft.com/office/drawing/2014/main" id="{5007B6A1-640C-4869-BC08-D1AD6CDE67B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4" name="Rectangle 30">
                <a:extLst>
                  <a:ext uri="{FF2B5EF4-FFF2-40B4-BE49-F238E27FC236}">
                    <a16:creationId xmlns:a16="http://schemas.microsoft.com/office/drawing/2014/main" id="{3D0A3540-BFE3-4037-B81C-62237A7BE4B1}"/>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35" name="Rectangle 31">
                <a:extLst>
                  <a:ext uri="{FF2B5EF4-FFF2-40B4-BE49-F238E27FC236}">
                    <a16:creationId xmlns:a16="http://schemas.microsoft.com/office/drawing/2014/main" id="{CBAAC978-988B-4141-906A-07D989DA087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defRPr/>
            </a:lvl1pPr>
          </a:lstStyle>
          <a:p>
            <a:r>
              <a:rPr lang="en-US"/>
              <a:t>Click to edit Master title style</a:t>
            </a:r>
          </a:p>
        </p:txBody>
      </p:sp>
      <p:sp>
        <p:nvSpPr>
          <p:cNvPr id="3107" name="Rectangle 35"/>
          <p:cNvSpPr>
            <a:spLocks noGrp="1" noChangeArrowheads="1"/>
          </p:cNvSpPr>
          <p:nvPr>
            <p:ph type="subTitle" sz="quarter" idx="1"/>
          </p:nvPr>
        </p:nvSpPr>
        <p:spPr>
          <a:xfrm>
            <a:off x="1828800" y="3886200"/>
            <a:ext cx="6400800" cy="1752600"/>
          </a:xfrm>
        </p:spPr>
        <p:txBody>
          <a:bodyPr/>
          <a:lstStyle>
            <a:lvl1pPr marL="0" indent="0" algn="ctr">
              <a:buFont typeface="Symbol" pitchFamily="18" charset="2"/>
              <a:buNone/>
              <a:defRPr/>
            </a:lvl1pPr>
          </a:lstStyle>
          <a:p>
            <a:r>
              <a:rPr lang="en-US"/>
              <a:t>Click to edit Master subtitle style</a:t>
            </a:r>
          </a:p>
        </p:txBody>
      </p:sp>
      <p:sp>
        <p:nvSpPr>
          <p:cNvPr id="36" name="Rectangle 36">
            <a:extLst>
              <a:ext uri="{FF2B5EF4-FFF2-40B4-BE49-F238E27FC236}">
                <a16:creationId xmlns:a16="http://schemas.microsoft.com/office/drawing/2014/main" id="{CFB10A39-C0BF-40CA-B7AA-32DED77EAADB}"/>
              </a:ext>
            </a:extLst>
          </p:cNvPr>
          <p:cNvSpPr>
            <a:spLocks noGrp="1" noChangeArrowheads="1"/>
          </p:cNvSpPr>
          <p:nvPr>
            <p:ph type="dt" sz="quarter" idx="10"/>
          </p:nvPr>
        </p:nvSpPr>
        <p:spPr/>
        <p:txBody>
          <a:bodyPr/>
          <a:lstStyle>
            <a:lvl1pPr>
              <a:defRPr/>
            </a:lvl1pPr>
          </a:lstStyle>
          <a:p>
            <a:pPr>
              <a:defRPr/>
            </a:pPr>
            <a:endParaRPr lang="en-US"/>
          </a:p>
        </p:txBody>
      </p:sp>
      <p:sp>
        <p:nvSpPr>
          <p:cNvPr id="37" name="Rectangle 37">
            <a:extLst>
              <a:ext uri="{FF2B5EF4-FFF2-40B4-BE49-F238E27FC236}">
                <a16:creationId xmlns:a16="http://schemas.microsoft.com/office/drawing/2014/main" id="{EEF1CF21-D00A-40C4-8328-CF7EAAEE94C2}"/>
              </a:ext>
            </a:extLst>
          </p:cNvPr>
          <p:cNvSpPr>
            <a:spLocks noGrp="1" noChangeArrowheads="1"/>
          </p:cNvSpPr>
          <p:nvPr>
            <p:ph type="ftr" sz="quarter" idx="11"/>
          </p:nvPr>
        </p:nvSpPr>
        <p:spPr/>
        <p:txBody>
          <a:bodyPr/>
          <a:lstStyle>
            <a:lvl1pPr>
              <a:defRPr/>
            </a:lvl1pPr>
          </a:lstStyle>
          <a:p>
            <a:pPr>
              <a:defRPr/>
            </a:pPr>
            <a:endParaRPr lang="en-US"/>
          </a:p>
        </p:txBody>
      </p:sp>
      <p:sp>
        <p:nvSpPr>
          <p:cNvPr id="38" name="Rectangle 38">
            <a:extLst>
              <a:ext uri="{FF2B5EF4-FFF2-40B4-BE49-F238E27FC236}">
                <a16:creationId xmlns:a16="http://schemas.microsoft.com/office/drawing/2014/main" id="{22F45E03-5433-4DD3-91AF-526F14B7D350}"/>
              </a:ext>
            </a:extLst>
          </p:cNvPr>
          <p:cNvSpPr>
            <a:spLocks noGrp="1" noChangeArrowheads="1"/>
          </p:cNvSpPr>
          <p:nvPr>
            <p:ph type="sldNum" sz="quarter" idx="12"/>
          </p:nvPr>
        </p:nvSpPr>
        <p:spPr/>
        <p:txBody>
          <a:bodyPr/>
          <a:lstStyle>
            <a:lvl1pPr>
              <a:defRPr/>
            </a:lvl1pPr>
          </a:lstStyle>
          <a:p>
            <a:pPr>
              <a:defRPr/>
            </a:pPr>
            <a:fld id="{3D47F5F7-691E-4D80-A9A4-C82B991C00DE}" type="slidenum">
              <a:rPr lang="en-US" altLang="en-US"/>
              <a:pPr>
                <a:defRPr/>
              </a:pPr>
              <a:t>‹#›</a:t>
            </a:fld>
            <a:endParaRPr lang="en-US" altLang="en-US"/>
          </a:p>
        </p:txBody>
      </p:sp>
    </p:spTree>
    <p:extLst>
      <p:ext uri="{BB962C8B-B14F-4D97-AF65-F5344CB8AC3E}">
        <p14:creationId xmlns:p14="http://schemas.microsoft.com/office/powerpoint/2010/main" val="75370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00658843-01CE-4C4B-A748-BEFF32FA79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8E249CB7-8879-40AB-AAE5-D0D87B736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5FF18104-D826-4563-BE29-87CF7F34DC99}"/>
              </a:ext>
            </a:extLst>
          </p:cNvPr>
          <p:cNvSpPr>
            <a:spLocks noGrp="1" noChangeArrowheads="1"/>
          </p:cNvSpPr>
          <p:nvPr>
            <p:ph type="sldNum" sz="quarter" idx="12"/>
          </p:nvPr>
        </p:nvSpPr>
        <p:spPr>
          <a:ln/>
        </p:spPr>
        <p:txBody>
          <a:bodyPr/>
          <a:lstStyle>
            <a:lvl1pPr>
              <a:defRPr/>
            </a:lvl1pPr>
          </a:lstStyle>
          <a:p>
            <a:pPr>
              <a:defRPr/>
            </a:pPr>
            <a:fld id="{FCA1A905-1A2C-4D44-86A0-7E60A3757106}" type="slidenum">
              <a:rPr lang="en-US" altLang="en-US"/>
              <a:pPr>
                <a:defRPr/>
              </a:pPr>
              <a:t>‹#›</a:t>
            </a:fld>
            <a:endParaRPr lang="en-US" altLang="en-US"/>
          </a:p>
        </p:txBody>
      </p:sp>
    </p:spTree>
    <p:extLst>
      <p:ext uri="{BB962C8B-B14F-4D97-AF65-F5344CB8AC3E}">
        <p14:creationId xmlns:p14="http://schemas.microsoft.com/office/powerpoint/2010/main" val="264883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075" y="441325"/>
            <a:ext cx="1958975" cy="55387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0563" y="441325"/>
            <a:ext cx="5726112" cy="5538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6CEC02EB-0E72-40F2-809D-EA9B6AB6A3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B3009B05-1305-4978-B9AD-D3CCB1896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59B1D6C7-07EA-47AB-A703-8D619EAF6C85}"/>
              </a:ext>
            </a:extLst>
          </p:cNvPr>
          <p:cNvSpPr>
            <a:spLocks noGrp="1" noChangeArrowheads="1"/>
          </p:cNvSpPr>
          <p:nvPr>
            <p:ph type="sldNum" sz="quarter" idx="12"/>
          </p:nvPr>
        </p:nvSpPr>
        <p:spPr>
          <a:ln/>
        </p:spPr>
        <p:txBody>
          <a:bodyPr/>
          <a:lstStyle>
            <a:lvl1pPr>
              <a:defRPr/>
            </a:lvl1pPr>
          </a:lstStyle>
          <a:p>
            <a:pPr>
              <a:defRPr/>
            </a:pPr>
            <a:fld id="{C826F7EA-815F-414C-B41B-C5027E6AE90C}" type="slidenum">
              <a:rPr lang="en-US" altLang="en-US"/>
              <a:pPr>
                <a:defRPr/>
              </a:pPr>
              <a:t>‹#›</a:t>
            </a:fld>
            <a:endParaRPr lang="en-US" altLang="en-US"/>
          </a:p>
        </p:txBody>
      </p:sp>
    </p:spTree>
    <p:extLst>
      <p:ext uri="{BB962C8B-B14F-4D97-AF65-F5344CB8AC3E}">
        <p14:creationId xmlns:p14="http://schemas.microsoft.com/office/powerpoint/2010/main" val="372890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90563" y="441325"/>
            <a:ext cx="7772400" cy="1143000"/>
          </a:xfrm>
        </p:spPr>
        <p:txBody>
          <a:bodyPr/>
          <a:lstStyle/>
          <a:p>
            <a:r>
              <a:rPr lang="en-US"/>
              <a:t>Click to edit Master title style</a:t>
            </a:r>
          </a:p>
        </p:txBody>
      </p:sp>
      <p:sp>
        <p:nvSpPr>
          <p:cNvPr id="3" name="Content Placeholder 2"/>
          <p:cNvSpPr>
            <a:spLocks noGrp="1"/>
          </p:cNvSpPr>
          <p:nvPr>
            <p:ph sz="half" idx="1"/>
          </p:nvPr>
        </p:nvSpPr>
        <p:spPr>
          <a:xfrm>
            <a:off x="755650" y="1865313"/>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650" y="3998913"/>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E37F4149-BF2E-41B1-86D8-1FC0C3C556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F115846-A3A7-488F-8A29-DE81042D3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506FA69B-88B4-4D2C-9E79-22DDA8382E81}"/>
              </a:ext>
            </a:extLst>
          </p:cNvPr>
          <p:cNvSpPr>
            <a:spLocks noGrp="1" noChangeArrowheads="1"/>
          </p:cNvSpPr>
          <p:nvPr>
            <p:ph type="sldNum" sz="quarter" idx="12"/>
          </p:nvPr>
        </p:nvSpPr>
        <p:spPr>
          <a:ln/>
        </p:spPr>
        <p:txBody>
          <a:bodyPr/>
          <a:lstStyle>
            <a:lvl1pPr>
              <a:defRPr/>
            </a:lvl1pPr>
          </a:lstStyle>
          <a:p>
            <a:pPr>
              <a:defRPr/>
            </a:pPr>
            <a:fld id="{BFDA1ED5-F07C-4975-BDB5-CC535D9C09CF}" type="slidenum">
              <a:rPr lang="en-US" altLang="en-US"/>
              <a:pPr>
                <a:defRPr/>
              </a:pPr>
              <a:t>‹#›</a:t>
            </a:fld>
            <a:endParaRPr lang="en-US" altLang="en-US"/>
          </a:p>
        </p:txBody>
      </p:sp>
    </p:spTree>
    <p:extLst>
      <p:ext uri="{BB962C8B-B14F-4D97-AF65-F5344CB8AC3E}">
        <p14:creationId xmlns:p14="http://schemas.microsoft.com/office/powerpoint/2010/main" val="229370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940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30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6718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57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134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481498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3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0000"/>
              </a:buClr>
              <a:defRPr>
                <a:solidFill>
                  <a:srgbClr val="000000"/>
                </a:solidFill>
                <a:effectLst/>
              </a:defRPr>
            </a:lvl1pPr>
            <a:lvl2pPr>
              <a:buClr>
                <a:srgbClr val="000000"/>
              </a:buClr>
              <a:buFont typeface="Arial" pitchFamily="34" charset="0"/>
              <a:buChar char="−"/>
              <a:defRPr>
                <a:solidFill>
                  <a:srgbClr val="000000"/>
                </a:solidFill>
                <a:effectLst/>
              </a:defRPr>
            </a:lvl2pPr>
            <a:lvl3pPr>
              <a:buClr>
                <a:srgbClr val="000000"/>
              </a:buClr>
              <a:buFont typeface="Symbol" pitchFamily="18" charset="2"/>
              <a:buChar char="®"/>
              <a:defRPr>
                <a:solidFill>
                  <a:srgbClr val="000000"/>
                </a:solidFill>
                <a:effectLst/>
              </a:defRPr>
            </a:lvl3pPr>
            <a:lvl4pPr>
              <a:buClr>
                <a:srgbClr val="000000"/>
              </a:buClr>
              <a:defRPr>
                <a:solidFill>
                  <a:srgbClr val="000000"/>
                </a:solidFill>
                <a:effectLst/>
              </a:defRPr>
            </a:lvl4pPr>
            <a:lvl5pPr>
              <a:buClr>
                <a:srgbClr val="000000"/>
              </a:buClr>
              <a:defRPr>
                <a:solidFill>
                  <a:srgbClr val="000000"/>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2E27E7-57F2-43A8-9C8F-908C269DA2DC}"/>
              </a:ext>
            </a:extLst>
          </p:cNvPr>
          <p:cNvSpPr>
            <a:spLocks noGrp="1"/>
          </p:cNvSpPr>
          <p:nvPr>
            <p:ph type="dt" sz="half" idx="10"/>
          </p:nvPr>
        </p:nvSpPr>
        <p:spPr/>
        <p:txBody>
          <a:bodyPr/>
          <a:lstStyle>
            <a:lvl1pPr>
              <a:defRPr>
                <a:solidFill>
                  <a:srgbClr val="000000"/>
                </a:solidFill>
              </a:defRPr>
            </a:lvl1pPr>
          </a:lstStyle>
          <a:p>
            <a:pPr>
              <a:defRPr/>
            </a:pPr>
            <a:endParaRPr lang="en-US"/>
          </a:p>
        </p:txBody>
      </p:sp>
      <p:sp>
        <p:nvSpPr>
          <p:cNvPr id="5" name="Footer Placeholder 4">
            <a:extLst>
              <a:ext uri="{FF2B5EF4-FFF2-40B4-BE49-F238E27FC236}">
                <a16:creationId xmlns:a16="http://schemas.microsoft.com/office/drawing/2014/main" id="{B3E312C9-DBEA-43C0-8AC0-B46F2A4E85D8}"/>
              </a:ext>
            </a:extLst>
          </p:cNvPr>
          <p:cNvSpPr>
            <a:spLocks noGrp="1"/>
          </p:cNvSpPr>
          <p:nvPr>
            <p:ph type="ftr" sz="quarter" idx="11"/>
          </p:nvPr>
        </p:nvSpPr>
        <p:spPr/>
        <p:txBody>
          <a:bodyPr/>
          <a:lstStyle>
            <a:lvl1pPr>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5E73E607-DAAB-43F8-AFF4-A94D99F9AA97}"/>
              </a:ext>
            </a:extLst>
          </p:cNvPr>
          <p:cNvSpPr>
            <a:spLocks noGrp="1"/>
          </p:cNvSpPr>
          <p:nvPr>
            <p:ph type="sldNum" sz="quarter" idx="12"/>
          </p:nvPr>
        </p:nvSpPr>
        <p:spPr/>
        <p:txBody>
          <a:bodyPr/>
          <a:lstStyle>
            <a:lvl1pPr>
              <a:defRPr>
                <a:solidFill>
                  <a:srgbClr val="000000"/>
                </a:solidFill>
              </a:defRPr>
            </a:lvl1pPr>
          </a:lstStyle>
          <a:p>
            <a:pPr>
              <a:defRPr/>
            </a:pPr>
            <a:fld id="{8A755D1B-63E6-4FD1-BA49-98FFDE9C5007}" type="slidenum">
              <a:rPr lang="en-US" altLang="en-US"/>
              <a:pPr>
                <a:defRPr/>
              </a:pPr>
              <a:t>‹#›</a:t>
            </a:fld>
            <a:endParaRPr lang="en-US" altLang="en-US"/>
          </a:p>
        </p:txBody>
      </p:sp>
    </p:spTree>
    <p:extLst>
      <p:ext uri="{BB962C8B-B14F-4D97-AF65-F5344CB8AC3E}">
        <p14:creationId xmlns:p14="http://schemas.microsoft.com/office/powerpoint/2010/main" val="537724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607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7938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824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303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4" name="Rectangle 12"/>
          <p:cNvSpPr>
            <a:spLocks noGrp="1" noChangeArrowheads="1"/>
          </p:cNvSpPr>
          <p:nvPr>
            <p:ph type="ctrTitle" sz="quarter"/>
          </p:nvPr>
        </p:nvSpPr>
        <p:spPr>
          <a:xfrm>
            <a:off x="1371600" y="533400"/>
            <a:ext cx="6399213" cy="2438400"/>
          </a:xfrm>
          <a:effectLst>
            <a:outerShdw dist="35921" dir="2700000" algn="ctr" rotWithShape="0">
              <a:srgbClr val="000000"/>
            </a:outerShdw>
          </a:effectLst>
        </p:spPr>
        <p:txBody>
          <a:bodyPr/>
          <a:lstStyle>
            <a:lvl1pPr>
              <a:defRPr/>
            </a:lvl1pPr>
          </a:lstStyle>
          <a:p>
            <a:r>
              <a:rPr lang="en-US"/>
              <a:t>Click to edit Master title style</a:t>
            </a:r>
          </a:p>
        </p:txBody>
      </p:sp>
      <p:sp>
        <p:nvSpPr>
          <p:cNvPr id="3085" name="Rectangle 13"/>
          <p:cNvSpPr>
            <a:spLocks noGrp="1" noChangeArrowheads="1"/>
          </p:cNvSpPr>
          <p:nvPr>
            <p:ph type="subTitle" sz="quarter" idx="1"/>
          </p:nvPr>
        </p:nvSpPr>
        <p:spPr>
          <a:xfrm>
            <a:off x="1371600" y="3657600"/>
            <a:ext cx="6400800" cy="1752600"/>
          </a:xfrm>
          <a:effectLst>
            <a:outerShdw dist="35921" dir="2700000" algn="ctr" rotWithShape="0">
              <a:srgbClr val="000000"/>
            </a:outerShdw>
          </a:effectLst>
        </p:spPr>
        <p:txBody>
          <a:bodyPr/>
          <a:lstStyle>
            <a:lvl1pPr marL="0" indent="0" algn="ctr">
              <a:buFont typeface="Monotype Sorts" pitchFamily="2" charset="2"/>
              <a:buNone/>
              <a:defRPr/>
            </a:lvl1pPr>
          </a:lstStyle>
          <a:p>
            <a:r>
              <a:rPr lang="en-US"/>
              <a:t>Click to edit Master subtitle style</a:t>
            </a:r>
          </a:p>
        </p:txBody>
      </p:sp>
      <p:sp>
        <p:nvSpPr>
          <p:cNvPr id="4" name="Rectangle 14"/>
          <p:cNvSpPr>
            <a:spLocks noGrp="1" noChangeArrowheads="1"/>
          </p:cNvSpPr>
          <p:nvPr>
            <p:ph type="dt" sz="quarter" idx="10"/>
          </p:nvPr>
        </p:nvSpPr>
        <p:spPr>
          <a:xfrm>
            <a:off x="150813" y="6248400"/>
            <a:ext cx="1905000" cy="457200"/>
          </a:xfrm>
        </p:spPr>
        <p:txBody>
          <a:bodyPr/>
          <a:lstStyle>
            <a:lvl1pPr>
              <a:defRPr>
                <a:solidFill>
                  <a:schemeClr val="bg2"/>
                </a:solidFill>
              </a:defRPr>
            </a:lvl1pPr>
          </a:lstStyle>
          <a:p>
            <a:pPr>
              <a:defRPr/>
            </a:pPr>
            <a:endParaRPr lang="en-US"/>
          </a:p>
        </p:txBody>
      </p:sp>
      <p:sp>
        <p:nvSpPr>
          <p:cNvPr id="5" name="Rectangle 1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16"/>
          <p:cNvSpPr>
            <a:spLocks noGrp="1" noChangeArrowheads="1"/>
          </p:cNvSpPr>
          <p:nvPr>
            <p:ph type="sldNum" sz="quarter" idx="12"/>
          </p:nvPr>
        </p:nvSpPr>
        <p:spPr>
          <a:xfrm>
            <a:off x="7162800" y="6248400"/>
            <a:ext cx="1903413" cy="457200"/>
          </a:xfrm>
        </p:spPr>
        <p:txBody>
          <a:bodyPr/>
          <a:lstStyle>
            <a:lvl1pPr>
              <a:defRPr/>
            </a:lvl1pPr>
          </a:lstStyle>
          <a:p>
            <a:pPr>
              <a:defRPr/>
            </a:pPr>
            <a:fld id="{200D51BB-F1F1-49C9-83E1-15C167603DA4}" type="slidenum">
              <a:rPr lang="en-US"/>
              <a:pPr>
                <a:defRPr/>
              </a:pPr>
              <a:t>‹#›</a:t>
            </a:fld>
            <a:endParaRPr lang="en-US"/>
          </a:p>
        </p:txBody>
      </p:sp>
    </p:spTree>
    <p:extLst>
      <p:ext uri="{BB962C8B-B14F-4D97-AF65-F5344CB8AC3E}">
        <p14:creationId xmlns:p14="http://schemas.microsoft.com/office/powerpoint/2010/main" val="1914065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0000"/>
              </a:buClr>
              <a:defRPr b="1">
                <a:solidFill>
                  <a:srgbClr val="000000"/>
                </a:solidFill>
                <a:effectLst>
                  <a:outerShdw blurRad="38100" dist="38100" dir="2700000" algn="tl">
                    <a:srgbClr val="000000">
                      <a:alpha val="43137"/>
                    </a:srgbClr>
                  </a:outerShdw>
                </a:effectLst>
              </a:defRPr>
            </a:lvl1pPr>
            <a:lvl2pPr>
              <a:buClr>
                <a:srgbClr val="000000"/>
              </a:buClr>
              <a:defRPr b="1">
                <a:solidFill>
                  <a:srgbClr val="000000"/>
                </a:solidFill>
                <a:effectLst>
                  <a:outerShdw blurRad="38100" dist="38100" dir="2700000" algn="tl">
                    <a:srgbClr val="000000">
                      <a:alpha val="43137"/>
                    </a:srgbClr>
                  </a:outerShdw>
                </a:effectLst>
              </a:defRPr>
            </a:lvl2pPr>
            <a:lvl3pPr>
              <a:buClr>
                <a:srgbClr val="000000"/>
              </a:buClr>
              <a:defRPr b="1">
                <a:solidFill>
                  <a:srgbClr val="000000"/>
                </a:solidFill>
                <a:effectLst>
                  <a:outerShdw blurRad="38100" dist="38100" dir="2700000" algn="tl">
                    <a:srgbClr val="000000">
                      <a:alpha val="43137"/>
                    </a:srgbClr>
                  </a:outerShdw>
                </a:effectLst>
              </a:defRPr>
            </a:lvl3pPr>
            <a:lvl4pPr>
              <a:buClr>
                <a:srgbClr val="000000"/>
              </a:buClr>
              <a:defRPr b="1">
                <a:solidFill>
                  <a:srgbClr val="000000"/>
                </a:solidFill>
                <a:effectLst>
                  <a:outerShdw blurRad="38100" dist="38100" dir="2700000" algn="tl">
                    <a:srgbClr val="000000">
                      <a:alpha val="43137"/>
                    </a:srgbClr>
                  </a:outerShdw>
                </a:effectLst>
              </a:defRPr>
            </a:lvl4pPr>
            <a:lvl5pPr>
              <a:buClr>
                <a:srgbClr val="000000"/>
              </a:buClr>
              <a:defRPr b="1">
                <a:solidFill>
                  <a:srgbClr val="000000"/>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2B58B61-28D9-4595-8705-5F6BEABDA64D}" type="slidenum">
              <a:rPr lang="en-US"/>
              <a:pPr>
                <a:defRPr/>
              </a:pPr>
              <a:t>‹#›</a:t>
            </a:fld>
            <a:endParaRPr lang="en-US"/>
          </a:p>
        </p:txBody>
      </p:sp>
    </p:spTree>
    <p:extLst>
      <p:ext uri="{BB962C8B-B14F-4D97-AF65-F5344CB8AC3E}">
        <p14:creationId xmlns:p14="http://schemas.microsoft.com/office/powerpoint/2010/main" val="1361334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DC3EC51E-8979-4B23-B796-0F7BAD3A403E}" type="slidenum">
              <a:rPr lang="en-US"/>
              <a:pPr>
                <a:defRPr/>
              </a:pPr>
              <a:t>‹#›</a:t>
            </a:fld>
            <a:endParaRPr lang="en-US"/>
          </a:p>
        </p:txBody>
      </p:sp>
    </p:spTree>
    <p:extLst>
      <p:ext uri="{BB962C8B-B14F-4D97-AF65-F5344CB8AC3E}">
        <p14:creationId xmlns:p14="http://schemas.microsoft.com/office/powerpoint/2010/main" val="2788621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A77EA778-D212-4966-8E32-BAD80031BBC8}" type="slidenum">
              <a:rPr lang="en-US"/>
              <a:pPr>
                <a:defRPr/>
              </a:pPr>
              <a:t>‹#›</a:t>
            </a:fld>
            <a:endParaRPr lang="en-US"/>
          </a:p>
        </p:txBody>
      </p:sp>
    </p:spTree>
    <p:extLst>
      <p:ext uri="{BB962C8B-B14F-4D97-AF65-F5344CB8AC3E}">
        <p14:creationId xmlns:p14="http://schemas.microsoft.com/office/powerpoint/2010/main" val="3999447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86AF565C-0F6A-40CA-8179-85294A53BCAD}" type="slidenum">
              <a:rPr lang="en-US"/>
              <a:pPr>
                <a:defRPr/>
              </a:pPr>
              <a:t>‹#›</a:t>
            </a:fld>
            <a:endParaRPr lang="en-US"/>
          </a:p>
        </p:txBody>
      </p:sp>
    </p:spTree>
    <p:extLst>
      <p:ext uri="{BB962C8B-B14F-4D97-AF65-F5344CB8AC3E}">
        <p14:creationId xmlns:p14="http://schemas.microsoft.com/office/powerpoint/2010/main" val="3525926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67030644-EE7A-4CC6-9A51-C6AC3BCEA4E0}" type="slidenum">
              <a:rPr lang="en-US"/>
              <a:pPr>
                <a:defRPr/>
              </a:pPr>
              <a:t>‹#›</a:t>
            </a:fld>
            <a:endParaRPr lang="en-US"/>
          </a:p>
        </p:txBody>
      </p:sp>
    </p:spTree>
    <p:extLst>
      <p:ext uri="{BB962C8B-B14F-4D97-AF65-F5344CB8AC3E}">
        <p14:creationId xmlns:p14="http://schemas.microsoft.com/office/powerpoint/2010/main" val="316819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a:extLst>
              <a:ext uri="{FF2B5EF4-FFF2-40B4-BE49-F238E27FC236}">
                <a16:creationId xmlns:a16="http://schemas.microsoft.com/office/drawing/2014/main" id="{6209A7C6-F70A-4B72-8F7D-98E50C7D0B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E7D00EF-A475-442E-B6FC-CAF29BA976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47058810-8D21-49F7-8089-AF3D05273A4A}"/>
              </a:ext>
            </a:extLst>
          </p:cNvPr>
          <p:cNvSpPr>
            <a:spLocks noGrp="1" noChangeArrowheads="1"/>
          </p:cNvSpPr>
          <p:nvPr>
            <p:ph type="sldNum" sz="quarter" idx="12"/>
          </p:nvPr>
        </p:nvSpPr>
        <p:spPr>
          <a:ln/>
        </p:spPr>
        <p:txBody>
          <a:bodyPr/>
          <a:lstStyle>
            <a:lvl1pPr>
              <a:defRPr/>
            </a:lvl1pPr>
          </a:lstStyle>
          <a:p>
            <a:pPr>
              <a:defRPr/>
            </a:pPr>
            <a:fld id="{956D52E1-B1B7-4E61-9186-83DE2766E144}" type="slidenum">
              <a:rPr lang="en-US" altLang="en-US"/>
              <a:pPr>
                <a:defRPr/>
              </a:pPr>
              <a:t>‹#›</a:t>
            </a:fld>
            <a:endParaRPr lang="en-US" altLang="en-US"/>
          </a:p>
        </p:txBody>
      </p:sp>
    </p:spTree>
    <p:extLst>
      <p:ext uri="{BB962C8B-B14F-4D97-AF65-F5344CB8AC3E}">
        <p14:creationId xmlns:p14="http://schemas.microsoft.com/office/powerpoint/2010/main" val="1351566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4F43383C-547B-461F-A84C-2D8D5200DDC5}" type="slidenum">
              <a:rPr lang="en-US"/>
              <a:pPr>
                <a:defRPr/>
              </a:pPr>
              <a:t>‹#›</a:t>
            </a:fld>
            <a:endParaRPr lang="en-US"/>
          </a:p>
        </p:txBody>
      </p:sp>
    </p:spTree>
    <p:extLst>
      <p:ext uri="{BB962C8B-B14F-4D97-AF65-F5344CB8AC3E}">
        <p14:creationId xmlns:p14="http://schemas.microsoft.com/office/powerpoint/2010/main" val="1830470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89F1E557-51F3-4D83-B0A4-F66B01CE8C3A}" type="slidenum">
              <a:rPr lang="en-US"/>
              <a:pPr>
                <a:defRPr/>
              </a:pPr>
              <a:t>‹#›</a:t>
            </a:fld>
            <a:endParaRPr lang="en-US"/>
          </a:p>
        </p:txBody>
      </p:sp>
    </p:spTree>
    <p:extLst>
      <p:ext uri="{BB962C8B-B14F-4D97-AF65-F5344CB8AC3E}">
        <p14:creationId xmlns:p14="http://schemas.microsoft.com/office/powerpoint/2010/main" val="2415709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860EF4BD-11D5-4E69-AD3E-2976532949EE}" type="slidenum">
              <a:rPr lang="en-US"/>
              <a:pPr>
                <a:defRPr/>
              </a:pPr>
              <a:t>‹#›</a:t>
            </a:fld>
            <a:endParaRPr lang="en-US"/>
          </a:p>
        </p:txBody>
      </p:sp>
    </p:spTree>
    <p:extLst>
      <p:ext uri="{BB962C8B-B14F-4D97-AF65-F5344CB8AC3E}">
        <p14:creationId xmlns:p14="http://schemas.microsoft.com/office/powerpoint/2010/main" val="4194211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F4D697E-57CF-4139-A64C-C7CFAF3EA22C}" type="slidenum">
              <a:rPr lang="en-US"/>
              <a:pPr>
                <a:defRPr/>
              </a:pPr>
              <a:t>‹#›</a:t>
            </a:fld>
            <a:endParaRPr lang="en-US"/>
          </a:p>
        </p:txBody>
      </p:sp>
    </p:spTree>
    <p:extLst>
      <p:ext uri="{BB962C8B-B14F-4D97-AF65-F5344CB8AC3E}">
        <p14:creationId xmlns:p14="http://schemas.microsoft.com/office/powerpoint/2010/main" val="1233191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07EB5764-BAF2-4833-ADF1-93CF034A2D04}" type="slidenum">
              <a:rPr lang="en-US"/>
              <a:pPr>
                <a:defRPr/>
              </a:pPr>
              <a:t>‹#›</a:t>
            </a:fld>
            <a:endParaRPr lang="en-US"/>
          </a:p>
        </p:txBody>
      </p:sp>
    </p:spTree>
    <p:extLst>
      <p:ext uri="{BB962C8B-B14F-4D97-AF65-F5344CB8AC3E}">
        <p14:creationId xmlns:p14="http://schemas.microsoft.com/office/powerpoint/2010/main" val="1840386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4"/>
          <p:cNvSpPr>
            <a:spLocks noGrp="1" noChangeArrowheads="1"/>
          </p:cNvSpPr>
          <p:nvPr>
            <p:ph type="dt" sz="half" idx="10"/>
          </p:nvPr>
        </p:nvSpPr>
        <p:spPr>
          <a:ln/>
        </p:spPr>
        <p:txBody>
          <a:bodyPr/>
          <a:lstStyle>
            <a:lvl1pPr>
              <a:defRPr/>
            </a:lvl1pPr>
          </a:lstStyle>
          <a:p>
            <a:pPr>
              <a:defRPr/>
            </a:pPr>
            <a:endParaRPr lang="en-US"/>
          </a:p>
        </p:txBody>
      </p:sp>
      <p:sp>
        <p:nvSpPr>
          <p:cNvPr id="7" name="Rectangle 15"/>
          <p:cNvSpPr>
            <a:spLocks noGrp="1" noChangeArrowheads="1"/>
          </p:cNvSpPr>
          <p:nvPr>
            <p:ph type="ftr" sz="quarter" idx="11"/>
          </p:nvPr>
        </p:nvSpPr>
        <p:spPr>
          <a:ln/>
        </p:spPr>
        <p:txBody>
          <a:bodyPr/>
          <a:lstStyle>
            <a:lvl1pPr>
              <a:defRPr/>
            </a:lvl1pPr>
          </a:lstStyle>
          <a:p>
            <a:pPr>
              <a:defRPr/>
            </a:pPr>
            <a:endParaRPr lang="en-US"/>
          </a:p>
        </p:txBody>
      </p:sp>
      <p:sp>
        <p:nvSpPr>
          <p:cNvPr id="8" name="Rectangle 16"/>
          <p:cNvSpPr>
            <a:spLocks noGrp="1" noChangeArrowheads="1"/>
          </p:cNvSpPr>
          <p:nvPr>
            <p:ph type="sldNum" sz="quarter" idx="12"/>
          </p:nvPr>
        </p:nvSpPr>
        <p:spPr>
          <a:ln/>
        </p:spPr>
        <p:txBody>
          <a:bodyPr/>
          <a:lstStyle>
            <a:lvl1pPr>
              <a:defRPr/>
            </a:lvl1pPr>
          </a:lstStyle>
          <a:p>
            <a:pPr>
              <a:defRPr/>
            </a:pPr>
            <a:fld id="{F8B5F664-833B-4A34-B631-70A6040379A3}" type="slidenum">
              <a:rPr lang="en-US"/>
              <a:pPr>
                <a:defRPr/>
              </a:pPr>
              <a:t>‹#›</a:t>
            </a:fld>
            <a:endParaRPr lang="en-US"/>
          </a:p>
        </p:txBody>
      </p:sp>
    </p:spTree>
    <p:extLst>
      <p:ext uri="{BB962C8B-B14F-4D97-AF65-F5344CB8AC3E}">
        <p14:creationId xmlns:p14="http://schemas.microsoft.com/office/powerpoint/2010/main" val="4005025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4" name="Rectangle 12"/>
          <p:cNvSpPr>
            <a:spLocks noGrp="1" noChangeArrowheads="1"/>
          </p:cNvSpPr>
          <p:nvPr>
            <p:ph type="ctrTitle" sz="quarter"/>
          </p:nvPr>
        </p:nvSpPr>
        <p:spPr>
          <a:xfrm>
            <a:off x="1371600" y="533400"/>
            <a:ext cx="6399213" cy="2438400"/>
          </a:xfrm>
          <a:effectLst>
            <a:outerShdw dist="35921" dir="2700000" algn="ctr" rotWithShape="0">
              <a:srgbClr val="000000"/>
            </a:outerShdw>
          </a:effectLst>
        </p:spPr>
        <p:txBody>
          <a:bodyPr/>
          <a:lstStyle>
            <a:lvl1pPr>
              <a:defRPr/>
            </a:lvl1pPr>
          </a:lstStyle>
          <a:p>
            <a:r>
              <a:rPr lang="en-US"/>
              <a:t>Click to edit Master title style</a:t>
            </a:r>
          </a:p>
        </p:txBody>
      </p:sp>
      <p:sp>
        <p:nvSpPr>
          <p:cNvPr id="3085" name="Rectangle 13"/>
          <p:cNvSpPr>
            <a:spLocks noGrp="1" noChangeArrowheads="1"/>
          </p:cNvSpPr>
          <p:nvPr>
            <p:ph type="subTitle" sz="quarter" idx="1"/>
          </p:nvPr>
        </p:nvSpPr>
        <p:spPr>
          <a:xfrm>
            <a:off x="1371600" y="3657600"/>
            <a:ext cx="6400800" cy="1752600"/>
          </a:xfrm>
          <a:effectLst>
            <a:outerShdw dist="35921" dir="2700000" algn="ctr" rotWithShape="0">
              <a:srgbClr val="000000"/>
            </a:outerShdw>
          </a:effectLst>
        </p:spPr>
        <p:txBody>
          <a:bodyPr/>
          <a:lstStyle>
            <a:lvl1pPr marL="0" indent="0" algn="ctr">
              <a:buFont typeface="Monotype Sorts" pitchFamily="2" charset="2"/>
              <a:buNone/>
              <a:defRPr/>
            </a:lvl1pPr>
          </a:lstStyle>
          <a:p>
            <a:r>
              <a:rPr lang="en-US"/>
              <a:t>Click to edit Master subtitle style</a:t>
            </a:r>
          </a:p>
        </p:txBody>
      </p:sp>
      <p:sp>
        <p:nvSpPr>
          <p:cNvPr id="4" name="Rectangle 14"/>
          <p:cNvSpPr>
            <a:spLocks noGrp="1" noChangeArrowheads="1"/>
          </p:cNvSpPr>
          <p:nvPr>
            <p:ph type="dt" sz="quarter" idx="10"/>
          </p:nvPr>
        </p:nvSpPr>
        <p:spPr>
          <a:xfrm>
            <a:off x="150813" y="6248400"/>
            <a:ext cx="1905000" cy="457200"/>
          </a:xfrm>
        </p:spPr>
        <p:txBody>
          <a:bodyPr/>
          <a:lstStyle>
            <a:lvl1pPr>
              <a:defRPr>
                <a:solidFill>
                  <a:schemeClr val="bg2"/>
                </a:solidFill>
              </a:defRPr>
            </a:lvl1pPr>
          </a:lstStyle>
          <a:p>
            <a:pPr>
              <a:defRPr/>
            </a:pPr>
            <a:endParaRPr lang="en-US"/>
          </a:p>
        </p:txBody>
      </p:sp>
      <p:sp>
        <p:nvSpPr>
          <p:cNvPr id="5" name="Rectangle 1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16"/>
          <p:cNvSpPr>
            <a:spLocks noGrp="1" noChangeArrowheads="1"/>
          </p:cNvSpPr>
          <p:nvPr>
            <p:ph type="sldNum" sz="quarter" idx="12"/>
          </p:nvPr>
        </p:nvSpPr>
        <p:spPr>
          <a:xfrm>
            <a:off x="7162800" y="6248400"/>
            <a:ext cx="1903413" cy="457200"/>
          </a:xfrm>
        </p:spPr>
        <p:txBody>
          <a:bodyPr/>
          <a:lstStyle>
            <a:lvl1pPr>
              <a:defRPr/>
            </a:lvl1pPr>
          </a:lstStyle>
          <a:p>
            <a:pPr>
              <a:defRPr/>
            </a:pPr>
            <a:fld id="{1569C89A-9F0F-4762-86C7-054E399A19C2}" type="slidenum">
              <a:rPr lang="en-US"/>
              <a:pPr>
                <a:defRPr/>
              </a:pPr>
              <a:t>‹#›</a:t>
            </a:fld>
            <a:endParaRPr lang="en-US"/>
          </a:p>
        </p:txBody>
      </p:sp>
    </p:spTree>
    <p:extLst>
      <p:ext uri="{BB962C8B-B14F-4D97-AF65-F5344CB8AC3E}">
        <p14:creationId xmlns:p14="http://schemas.microsoft.com/office/powerpoint/2010/main" val="1695875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337DB83-2F91-47FF-9F42-82B173423670}" type="slidenum">
              <a:rPr lang="en-US"/>
              <a:pPr>
                <a:defRPr/>
              </a:pPr>
              <a:t>‹#›</a:t>
            </a:fld>
            <a:endParaRPr lang="en-US"/>
          </a:p>
        </p:txBody>
      </p:sp>
    </p:spTree>
    <p:extLst>
      <p:ext uri="{BB962C8B-B14F-4D97-AF65-F5344CB8AC3E}">
        <p14:creationId xmlns:p14="http://schemas.microsoft.com/office/powerpoint/2010/main" val="645597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FD70D78A-F85A-4327-A131-695E87506745}" type="slidenum">
              <a:rPr lang="en-US"/>
              <a:pPr>
                <a:defRPr/>
              </a:pPr>
              <a:t>‹#›</a:t>
            </a:fld>
            <a:endParaRPr lang="en-US"/>
          </a:p>
        </p:txBody>
      </p:sp>
    </p:spTree>
    <p:extLst>
      <p:ext uri="{BB962C8B-B14F-4D97-AF65-F5344CB8AC3E}">
        <p14:creationId xmlns:p14="http://schemas.microsoft.com/office/powerpoint/2010/main" val="2566608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BEBA66CA-04DF-41F6-8837-CC8FBC410BAC}" type="slidenum">
              <a:rPr lang="en-US"/>
              <a:pPr>
                <a:defRPr/>
              </a:pPr>
              <a:t>‹#›</a:t>
            </a:fld>
            <a:endParaRPr lang="en-US"/>
          </a:p>
        </p:txBody>
      </p:sp>
    </p:spTree>
    <p:extLst>
      <p:ext uri="{BB962C8B-B14F-4D97-AF65-F5344CB8AC3E}">
        <p14:creationId xmlns:p14="http://schemas.microsoft.com/office/powerpoint/2010/main" val="288671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5650" y="18653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8050" y="18653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F1EC3D1-4408-4194-8A27-7464E87926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0A278BE-F189-4F3F-B3F3-38D73D3476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9211B1DE-8C03-467E-ACB8-43C4CA4E9438}"/>
              </a:ext>
            </a:extLst>
          </p:cNvPr>
          <p:cNvSpPr>
            <a:spLocks noGrp="1" noChangeArrowheads="1"/>
          </p:cNvSpPr>
          <p:nvPr>
            <p:ph type="sldNum" sz="quarter" idx="12"/>
          </p:nvPr>
        </p:nvSpPr>
        <p:spPr>
          <a:ln/>
        </p:spPr>
        <p:txBody>
          <a:bodyPr/>
          <a:lstStyle>
            <a:lvl1pPr>
              <a:defRPr/>
            </a:lvl1pPr>
          </a:lstStyle>
          <a:p>
            <a:pPr>
              <a:defRPr/>
            </a:pPr>
            <a:fld id="{8154FA38-1104-412C-9DCB-051B11D6CD5C}" type="slidenum">
              <a:rPr lang="en-US" altLang="en-US"/>
              <a:pPr>
                <a:defRPr/>
              </a:pPr>
              <a:t>‹#›</a:t>
            </a:fld>
            <a:endParaRPr lang="en-US" altLang="en-US"/>
          </a:p>
        </p:txBody>
      </p:sp>
    </p:spTree>
    <p:extLst>
      <p:ext uri="{BB962C8B-B14F-4D97-AF65-F5344CB8AC3E}">
        <p14:creationId xmlns:p14="http://schemas.microsoft.com/office/powerpoint/2010/main" val="586376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77F5288C-4468-4072-8BE8-48101B9738F9}" type="slidenum">
              <a:rPr lang="en-US"/>
              <a:pPr>
                <a:defRPr/>
              </a:pPr>
              <a:t>‹#›</a:t>
            </a:fld>
            <a:endParaRPr lang="en-US"/>
          </a:p>
        </p:txBody>
      </p:sp>
    </p:spTree>
    <p:extLst>
      <p:ext uri="{BB962C8B-B14F-4D97-AF65-F5344CB8AC3E}">
        <p14:creationId xmlns:p14="http://schemas.microsoft.com/office/powerpoint/2010/main" val="1455277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effectLst>
                  <a:outerShdw blurRad="38100" dist="38100" dir="2700000" algn="tl">
                    <a:srgbClr val="000000">
                      <a:alpha val="43137"/>
                    </a:srgbClr>
                  </a:outerShdw>
                </a:effectLst>
              </a:defRPr>
            </a:lvl1pPr>
          </a:lstStyle>
          <a:p>
            <a:r>
              <a:rPr lang="en-US" dirty="0"/>
              <a:t>Click to edit Master title style</a:t>
            </a:r>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A0D8329E-8946-48D7-9626-354465BD2FD3}" type="slidenum">
              <a:rPr lang="en-US"/>
              <a:pPr>
                <a:defRPr/>
              </a:pPr>
              <a:t>‹#›</a:t>
            </a:fld>
            <a:endParaRPr lang="en-US"/>
          </a:p>
        </p:txBody>
      </p:sp>
    </p:spTree>
    <p:extLst>
      <p:ext uri="{BB962C8B-B14F-4D97-AF65-F5344CB8AC3E}">
        <p14:creationId xmlns:p14="http://schemas.microsoft.com/office/powerpoint/2010/main" val="748665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230013F7-1B10-4205-BF54-8AF6E5E55844}" type="slidenum">
              <a:rPr lang="en-US"/>
              <a:pPr>
                <a:defRPr/>
              </a:pPr>
              <a:t>‹#›</a:t>
            </a:fld>
            <a:endParaRPr lang="en-US"/>
          </a:p>
        </p:txBody>
      </p:sp>
    </p:spTree>
    <p:extLst>
      <p:ext uri="{BB962C8B-B14F-4D97-AF65-F5344CB8AC3E}">
        <p14:creationId xmlns:p14="http://schemas.microsoft.com/office/powerpoint/2010/main" val="670507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DC08CF97-F62E-4726-8919-2C03ACB375F9}" type="slidenum">
              <a:rPr lang="en-US"/>
              <a:pPr>
                <a:defRPr/>
              </a:pPr>
              <a:t>‹#›</a:t>
            </a:fld>
            <a:endParaRPr lang="en-US"/>
          </a:p>
        </p:txBody>
      </p:sp>
    </p:spTree>
    <p:extLst>
      <p:ext uri="{BB962C8B-B14F-4D97-AF65-F5344CB8AC3E}">
        <p14:creationId xmlns:p14="http://schemas.microsoft.com/office/powerpoint/2010/main" val="1201631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F5AD066-D58E-4C83-8851-B5BAF5FF06C6}" type="slidenum">
              <a:rPr lang="en-US"/>
              <a:pPr>
                <a:defRPr/>
              </a:pPr>
              <a:t>‹#›</a:t>
            </a:fld>
            <a:endParaRPr lang="en-US"/>
          </a:p>
        </p:txBody>
      </p:sp>
    </p:spTree>
    <p:extLst>
      <p:ext uri="{BB962C8B-B14F-4D97-AF65-F5344CB8AC3E}">
        <p14:creationId xmlns:p14="http://schemas.microsoft.com/office/powerpoint/2010/main" val="348111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B8FB629D-E359-479C-B82F-7CE94787ACE2}" type="slidenum">
              <a:rPr lang="en-US"/>
              <a:pPr>
                <a:defRPr/>
              </a:pPr>
              <a:t>‹#›</a:t>
            </a:fld>
            <a:endParaRPr lang="en-US"/>
          </a:p>
        </p:txBody>
      </p:sp>
    </p:spTree>
    <p:extLst>
      <p:ext uri="{BB962C8B-B14F-4D97-AF65-F5344CB8AC3E}">
        <p14:creationId xmlns:p14="http://schemas.microsoft.com/office/powerpoint/2010/main" val="848963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E72A92F6-D29E-475D-83FC-BFA93E8CC3B8}" type="slidenum">
              <a:rPr lang="en-US"/>
              <a:pPr>
                <a:defRPr/>
              </a:pPr>
              <a:t>‹#›</a:t>
            </a:fld>
            <a:endParaRPr lang="en-US"/>
          </a:p>
        </p:txBody>
      </p:sp>
    </p:spTree>
    <p:extLst>
      <p:ext uri="{BB962C8B-B14F-4D97-AF65-F5344CB8AC3E}">
        <p14:creationId xmlns:p14="http://schemas.microsoft.com/office/powerpoint/2010/main" val="114327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5000"/>
            <a:ext cx="3810000" cy="4114800"/>
          </a:xfrm>
        </p:spPr>
        <p:txBody>
          <a:bodyPr/>
          <a:lstStyle/>
          <a:p>
            <a:pPr lvl="0"/>
            <a:endParaRPr lang="en-US" noProof="0"/>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BBBB84BE-77A6-4410-8D2C-1DFF05E99863}" type="slidenum">
              <a:rPr lang="en-US"/>
              <a:pPr>
                <a:defRPr/>
              </a:pPr>
              <a:t>‹#›</a:t>
            </a:fld>
            <a:endParaRPr lang="en-US"/>
          </a:p>
        </p:txBody>
      </p:sp>
    </p:spTree>
    <p:extLst>
      <p:ext uri="{BB962C8B-B14F-4D97-AF65-F5344CB8AC3E}">
        <p14:creationId xmlns:p14="http://schemas.microsoft.com/office/powerpoint/2010/main" val="553332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2581" name="Rectangle 1029"/>
          <p:cNvSpPr>
            <a:spLocks noGrp="1" noChangeArrowheads="1"/>
          </p:cNvSpPr>
          <p:nvPr>
            <p:ph type="ctrTitle" sz="quarter"/>
          </p:nvPr>
        </p:nvSpPr>
        <p:spPr>
          <a:xfrm>
            <a:off x="685800" y="2286000"/>
            <a:ext cx="7772400" cy="1143000"/>
          </a:xfrm>
          <a:effectLst/>
        </p:spPr>
        <p:txBody>
          <a:bodyPr/>
          <a:lstStyle>
            <a:lvl1pPr>
              <a:defRPr b="1">
                <a:solidFill>
                  <a:srgbClr val="0000FF"/>
                </a:solidFill>
                <a:effectLst>
                  <a:outerShdw blurRad="38100" dist="38100" dir="2700000" algn="tl">
                    <a:srgbClr val="000000">
                      <a:alpha val="43137"/>
                    </a:srgbClr>
                  </a:outerShdw>
                </a:effectLst>
              </a:defRPr>
            </a:lvl1pPr>
          </a:lstStyle>
          <a:p>
            <a:r>
              <a:rPr lang="en-US" dirty="0"/>
              <a:t>Click to edit Master title style</a:t>
            </a:r>
          </a:p>
        </p:txBody>
      </p:sp>
      <p:sp>
        <p:nvSpPr>
          <p:cNvPr id="152582" name="Rectangle 1030"/>
          <p:cNvSpPr>
            <a:spLocks noGrp="1" noChangeArrowheads="1"/>
          </p:cNvSpPr>
          <p:nvPr>
            <p:ph type="subTitle" sz="quarter" idx="1"/>
          </p:nvPr>
        </p:nvSpPr>
        <p:spPr>
          <a:xfrm>
            <a:off x="1371600" y="3886200"/>
            <a:ext cx="6400800" cy="1752600"/>
          </a:xfrm>
        </p:spPr>
        <p:txBody>
          <a:bodyPr/>
          <a:lstStyle>
            <a:lvl1pPr marL="0" indent="0" algn="ctr">
              <a:buClr>
                <a:schemeClr val="tx1">
                  <a:lumMod val="50000"/>
                </a:schemeClr>
              </a:buClr>
              <a:buFont typeface="Arial" pitchFamily="34" charset="0"/>
              <a:buChar char="•"/>
              <a:defRPr b="1">
                <a:solidFill>
                  <a:srgbClr val="0000FF"/>
                </a:solidFill>
              </a:defRPr>
            </a:lvl1pPr>
          </a:lstStyle>
          <a:p>
            <a:r>
              <a:rPr lang="en-US" dirty="0"/>
              <a:t>Click to edit Master subtitle style</a:t>
            </a:r>
          </a:p>
        </p:txBody>
      </p:sp>
      <p:sp>
        <p:nvSpPr>
          <p:cNvPr id="4" name="Rectangle 1031"/>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l">
              <a:defRPr sz="1400">
                <a:solidFill>
                  <a:schemeClr val="tx1"/>
                </a:solidFill>
              </a:defRPr>
            </a:lvl1pPr>
          </a:lstStyle>
          <a:p>
            <a:pPr>
              <a:defRPr/>
            </a:pPr>
            <a:endParaRPr lang="en-US">
              <a:solidFill>
                <a:srgbClr val="CCCCFF"/>
              </a:solidFill>
              <a:latin typeface="Arial" charset="0"/>
            </a:endParaRPr>
          </a:p>
        </p:txBody>
      </p:sp>
      <p:sp>
        <p:nvSpPr>
          <p:cNvPr id="5" name="Rectangle 1032"/>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sz="1400">
                <a:solidFill>
                  <a:schemeClr val="tx1"/>
                </a:solidFill>
              </a:defRPr>
            </a:lvl1pPr>
          </a:lstStyle>
          <a:p>
            <a:pPr algn="ctr">
              <a:defRPr/>
            </a:pPr>
            <a:endParaRPr lang="en-US">
              <a:solidFill>
                <a:srgbClr val="CCCCFF"/>
              </a:solidFill>
              <a:latin typeface="Arial" charset="0"/>
            </a:endParaRPr>
          </a:p>
        </p:txBody>
      </p:sp>
      <p:sp>
        <p:nvSpPr>
          <p:cNvPr id="6" name="Rectangle 1033"/>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a:solidFill>
                  <a:schemeClr val="tx1"/>
                </a:solidFill>
              </a:defRPr>
            </a:lvl1pPr>
          </a:lstStyle>
          <a:p>
            <a:pPr>
              <a:defRPr/>
            </a:pPr>
            <a:fld id="{B843D724-FB66-4AF0-B2F3-DFA7EF5094A0}" type="slidenum">
              <a:rPr lang="en-US">
                <a:solidFill>
                  <a:srgbClr val="CCCCFF"/>
                </a:solidFill>
                <a:latin typeface="Arial" charset="0"/>
              </a:rPr>
              <a:pPr>
                <a:defRPr/>
              </a:pPr>
              <a:t>‹#›</a:t>
            </a:fld>
            <a:endParaRPr lang="en-US" dirty="0">
              <a:solidFill>
                <a:srgbClr val="CCCCFF"/>
              </a:solidFill>
              <a:latin typeface="Arial" charset="0"/>
            </a:endParaRPr>
          </a:p>
        </p:txBody>
      </p:sp>
    </p:spTree>
    <p:extLst>
      <p:ext uri="{BB962C8B-B14F-4D97-AF65-F5344CB8AC3E}">
        <p14:creationId xmlns:p14="http://schemas.microsoft.com/office/powerpoint/2010/main" val="947923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9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a:extLst>
              <a:ext uri="{FF2B5EF4-FFF2-40B4-BE49-F238E27FC236}">
                <a16:creationId xmlns:a16="http://schemas.microsoft.com/office/drawing/2014/main" id="{2907508B-0452-4C50-A5CF-F7EB083FB2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71E6DB77-2537-4836-9459-552535B8F1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8">
            <a:extLst>
              <a:ext uri="{FF2B5EF4-FFF2-40B4-BE49-F238E27FC236}">
                <a16:creationId xmlns:a16="http://schemas.microsoft.com/office/drawing/2014/main" id="{F1FB4273-EAE7-4A90-8ECA-08F2CBF0F612}"/>
              </a:ext>
            </a:extLst>
          </p:cNvPr>
          <p:cNvSpPr>
            <a:spLocks noGrp="1" noChangeArrowheads="1"/>
          </p:cNvSpPr>
          <p:nvPr>
            <p:ph type="sldNum" sz="quarter" idx="12"/>
          </p:nvPr>
        </p:nvSpPr>
        <p:spPr>
          <a:ln/>
        </p:spPr>
        <p:txBody>
          <a:bodyPr/>
          <a:lstStyle>
            <a:lvl1pPr>
              <a:defRPr/>
            </a:lvl1pPr>
          </a:lstStyle>
          <a:p>
            <a:pPr>
              <a:defRPr/>
            </a:pPr>
            <a:fld id="{589EE093-FCFE-4791-949E-D5C425632768}" type="slidenum">
              <a:rPr lang="en-US" altLang="en-US"/>
              <a:pPr>
                <a:defRPr/>
              </a:pPr>
              <a:t>‹#›</a:t>
            </a:fld>
            <a:endParaRPr lang="en-US" altLang="en-US"/>
          </a:p>
        </p:txBody>
      </p:sp>
    </p:spTree>
    <p:extLst>
      <p:ext uri="{BB962C8B-B14F-4D97-AF65-F5344CB8AC3E}">
        <p14:creationId xmlns:p14="http://schemas.microsoft.com/office/powerpoint/2010/main" val="1638276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7201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12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553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5207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378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4377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4534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205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64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572000"/>
          </a:xfrm>
        </p:spPr>
        <p:txBody>
          <a:bodyPr/>
          <a:lstStyle/>
          <a:p>
            <a:pPr lvl="0"/>
            <a:endParaRPr lang="en-US" noProof="0" dirty="0"/>
          </a:p>
        </p:txBody>
      </p:sp>
    </p:spTree>
    <p:extLst>
      <p:ext uri="{BB962C8B-B14F-4D97-AF65-F5344CB8AC3E}">
        <p14:creationId xmlns:p14="http://schemas.microsoft.com/office/powerpoint/2010/main" val="28186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a:extLst>
              <a:ext uri="{FF2B5EF4-FFF2-40B4-BE49-F238E27FC236}">
                <a16:creationId xmlns:a16="http://schemas.microsoft.com/office/drawing/2014/main" id="{6FEDFCF8-0636-4EB2-8EC0-9F0DA3D9A1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71B2211F-0085-431E-B85D-E93728430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8">
            <a:extLst>
              <a:ext uri="{FF2B5EF4-FFF2-40B4-BE49-F238E27FC236}">
                <a16:creationId xmlns:a16="http://schemas.microsoft.com/office/drawing/2014/main" id="{FFEBF68B-C823-4A46-8131-8D8361ED8BA5}"/>
              </a:ext>
            </a:extLst>
          </p:cNvPr>
          <p:cNvSpPr>
            <a:spLocks noGrp="1" noChangeArrowheads="1"/>
          </p:cNvSpPr>
          <p:nvPr>
            <p:ph type="sldNum" sz="quarter" idx="12"/>
          </p:nvPr>
        </p:nvSpPr>
        <p:spPr>
          <a:ln/>
        </p:spPr>
        <p:txBody>
          <a:bodyPr/>
          <a:lstStyle>
            <a:lvl1pPr>
              <a:defRPr/>
            </a:lvl1pPr>
          </a:lstStyle>
          <a:p>
            <a:pPr>
              <a:defRPr/>
            </a:pPr>
            <a:fld id="{DFD22DB2-7005-47E7-A00C-82238713CE0F}" type="slidenum">
              <a:rPr lang="en-US" altLang="en-US"/>
              <a:pPr>
                <a:defRPr/>
              </a:pPr>
              <a:t>‹#›</a:t>
            </a:fld>
            <a:endParaRPr lang="en-US" altLang="en-US"/>
          </a:p>
        </p:txBody>
      </p:sp>
    </p:spTree>
    <p:extLst>
      <p:ext uri="{BB962C8B-B14F-4D97-AF65-F5344CB8AC3E}">
        <p14:creationId xmlns:p14="http://schemas.microsoft.com/office/powerpoint/2010/main" val="4057185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804407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77725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714674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15114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57358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a:solidFill>
                  <a:srgbClr val="0000FF"/>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42874748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7123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521623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801519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785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B41E85C3-3205-40E2-81AB-DC71FCAF3A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7">
            <a:extLst>
              <a:ext uri="{FF2B5EF4-FFF2-40B4-BE49-F238E27FC236}">
                <a16:creationId xmlns:a16="http://schemas.microsoft.com/office/drawing/2014/main" id="{A6B547CE-155F-4DD7-BE20-9252800681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8">
            <a:extLst>
              <a:ext uri="{FF2B5EF4-FFF2-40B4-BE49-F238E27FC236}">
                <a16:creationId xmlns:a16="http://schemas.microsoft.com/office/drawing/2014/main" id="{6EC38FE9-BBFA-49B8-AA80-BCD7018231EC}"/>
              </a:ext>
            </a:extLst>
          </p:cNvPr>
          <p:cNvSpPr>
            <a:spLocks noGrp="1" noChangeArrowheads="1"/>
          </p:cNvSpPr>
          <p:nvPr>
            <p:ph type="sldNum" sz="quarter" idx="12"/>
          </p:nvPr>
        </p:nvSpPr>
        <p:spPr>
          <a:ln/>
        </p:spPr>
        <p:txBody>
          <a:bodyPr/>
          <a:lstStyle>
            <a:lvl1pPr>
              <a:defRPr/>
            </a:lvl1pPr>
          </a:lstStyle>
          <a:p>
            <a:pPr>
              <a:defRPr/>
            </a:pPr>
            <a:fld id="{BDB1FAEC-9397-4383-8B13-27145E2BCD6F}" type="slidenum">
              <a:rPr lang="en-US" altLang="en-US"/>
              <a:pPr>
                <a:defRPr/>
              </a:pPr>
              <a:t>‹#›</a:t>
            </a:fld>
            <a:endParaRPr lang="en-US" altLang="en-US"/>
          </a:p>
        </p:txBody>
      </p:sp>
    </p:spTree>
    <p:extLst>
      <p:ext uri="{BB962C8B-B14F-4D97-AF65-F5344CB8AC3E}">
        <p14:creationId xmlns:p14="http://schemas.microsoft.com/office/powerpoint/2010/main" val="207650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63055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1367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50497BEA-701E-46C0-91F2-B512B3F056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99328296-41F4-4540-8EEF-E1555A2982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47908938-17F9-41E2-9BBE-FFC11326601F}"/>
              </a:ext>
            </a:extLst>
          </p:cNvPr>
          <p:cNvSpPr>
            <a:spLocks noGrp="1" noChangeArrowheads="1"/>
          </p:cNvSpPr>
          <p:nvPr>
            <p:ph type="sldNum" sz="quarter" idx="12"/>
          </p:nvPr>
        </p:nvSpPr>
        <p:spPr>
          <a:ln/>
        </p:spPr>
        <p:txBody>
          <a:bodyPr/>
          <a:lstStyle>
            <a:lvl1pPr>
              <a:defRPr/>
            </a:lvl1pPr>
          </a:lstStyle>
          <a:p>
            <a:pPr>
              <a:defRPr/>
            </a:pPr>
            <a:fld id="{9CA24B28-B8E5-4096-96AC-C9C8EE53AE13}" type="slidenum">
              <a:rPr lang="en-US" altLang="en-US"/>
              <a:pPr>
                <a:defRPr/>
              </a:pPr>
              <a:t>‹#›</a:t>
            </a:fld>
            <a:endParaRPr lang="en-US" altLang="en-US"/>
          </a:p>
        </p:txBody>
      </p:sp>
    </p:spTree>
    <p:extLst>
      <p:ext uri="{BB962C8B-B14F-4D97-AF65-F5344CB8AC3E}">
        <p14:creationId xmlns:p14="http://schemas.microsoft.com/office/powerpoint/2010/main" val="150099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76C38A35-DFCC-4482-B07B-EDBE1DBA99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BB518CF-BA8E-44DA-8DB9-47373ABAC2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A710A2B4-24A6-4237-9880-53A52E9DF50F}"/>
              </a:ext>
            </a:extLst>
          </p:cNvPr>
          <p:cNvSpPr>
            <a:spLocks noGrp="1" noChangeArrowheads="1"/>
          </p:cNvSpPr>
          <p:nvPr>
            <p:ph type="sldNum" sz="quarter" idx="12"/>
          </p:nvPr>
        </p:nvSpPr>
        <p:spPr>
          <a:ln/>
        </p:spPr>
        <p:txBody>
          <a:bodyPr/>
          <a:lstStyle>
            <a:lvl1pPr>
              <a:defRPr/>
            </a:lvl1pPr>
          </a:lstStyle>
          <a:p>
            <a:pPr>
              <a:defRPr/>
            </a:pPr>
            <a:fld id="{0D700E21-A049-48BC-9811-B84DE742D0BD}" type="slidenum">
              <a:rPr lang="en-US" altLang="en-US"/>
              <a:pPr>
                <a:defRPr/>
              </a:pPr>
              <a:t>‹#›</a:t>
            </a:fld>
            <a:endParaRPr lang="en-US" altLang="en-US"/>
          </a:p>
        </p:txBody>
      </p:sp>
    </p:spTree>
    <p:extLst>
      <p:ext uri="{BB962C8B-B14F-4D97-AF65-F5344CB8AC3E}">
        <p14:creationId xmlns:p14="http://schemas.microsoft.com/office/powerpoint/2010/main" val="289277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58" name="Rectangle 34">
            <a:extLst>
              <a:ext uri="{FF2B5EF4-FFF2-40B4-BE49-F238E27FC236}">
                <a16:creationId xmlns:a16="http://schemas.microsoft.com/office/drawing/2014/main" id="{3C2962B2-C60A-4B48-8DC6-932B1F23E649}"/>
              </a:ext>
            </a:extLst>
          </p:cNvPr>
          <p:cNvSpPr>
            <a:spLocks noGrp="1" noChangeArrowheads="1"/>
          </p:cNvSpPr>
          <p:nvPr>
            <p:ph type="title"/>
          </p:nvPr>
        </p:nvSpPr>
        <p:spPr bwMode="auto">
          <a:xfrm>
            <a:off x="690563" y="441325"/>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9" name="Rectangle 35">
            <a:extLst>
              <a:ext uri="{FF2B5EF4-FFF2-40B4-BE49-F238E27FC236}">
                <a16:creationId xmlns:a16="http://schemas.microsoft.com/office/drawing/2014/main" id="{27F1470A-6D46-4BB2-B24B-DB7514D5334C}"/>
              </a:ext>
            </a:extLst>
          </p:cNvPr>
          <p:cNvSpPr>
            <a:spLocks noGrp="1" noChangeArrowheads="1"/>
          </p:cNvSpPr>
          <p:nvPr>
            <p:ph type="body" idx="1"/>
          </p:nvPr>
        </p:nvSpPr>
        <p:spPr bwMode="auto">
          <a:xfrm>
            <a:off x="755650" y="1865313"/>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0" name="Rectangle 36">
            <a:extLst>
              <a:ext uri="{FF2B5EF4-FFF2-40B4-BE49-F238E27FC236}">
                <a16:creationId xmlns:a16="http://schemas.microsoft.com/office/drawing/2014/main" id="{7B80EF72-783A-4CBF-AD11-9362AB2DFEE6}"/>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pPr>
              <a:defRPr/>
            </a:pPr>
            <a:endParaRPr lang="en-US"/>
          </a:p>
        </p:txBody>
      </p:sp>
      <p:sp>
        <p:nvSpPr>
          <p:cNvPr id="1061" name="Rectangle 37">
            <a:extLst>
              <a:ext uri="{FF2B5EF4-FFF2-40B4-BE49-F238E27FC236}">
                <a16:creationId xmlns:a16="http://schemas.microsoft.com/office/drawing/2014/main" id="{A6687534-A8B1-4886-B844-25256935AA4B}"/>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pPr>
              <a:defRPr/>
            </a:pPr>
            <a:endParaRPr lang="en-US"/>
          </a:p>
        </p:txBody>
      </p:sp>
      <p:sp>
        <p:nvSpPr>
          <p:cNvPr id="1062" name="Rectangle 38">
            <a:extLst>
              <a:ext uri="{FF2B5EF4-FFF2-40B4-BE49-F238E27FC236}">
                <a16:creationId xmlns:a16="http://schemas.microsoft.com/office/drawing/2014/main" id="{40B9C22E-D79C-4F71-B157-C71F20406B6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81BA3ADD-D8B3-41DD-B819-D80E826DD50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993" r:id="rId1"/>
    <p:sldLayoutId id="2147483994"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FFFF66"/>
        </a:buClr>
        <a:buFont typeface="Symbol" panose="05050102010706020507" pitchFamily="18"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FF66"/>
        </a:buClr>
        <a:buFont typeface="Symbol" panose="05050102010706020507" pitchFamily="18"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FFFF66"/>
        </a:buClr>
        <a:buFont typeface="Symbol" panose="05050102010706020507" pitchFamily="18"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rgbClr val="FFFF66"/>
        </a:buClr>
        <a:buFont typeface="Symbol" panose="05050102010706020507" pitchFamily="18"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rgbClr val="FFFF66"/>
        </a:buClr>
        <a:buFont typeface="Symbol" panose="05050102010706020507" pitchFamily="18" charset="2"/>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rgbClr val="FFFF66"/>
        </a:buClr>
        <a:buFont typeface="Symbol" pitchFamily="18" charset="2"/>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rgbClr val="FFFF66"/>
        </a:buClr>
        <a:buFont typeface="Symbol" pitchFamily="18" charset="2"/>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rgbClr val="FFFF66"/>
        </a:buClr>
        <a:buFont typeface="Symbol" pitchFamily="18" charset="2"/>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rgbClr val="FFFF66"/>
        </a:buClr>
        <a:buFont typeface="Symbol" pitchFamily="18"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CBAFEA8-A9E1-45EA-B5BD-9F036C6F8A02}"/>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C3F9C87-938F-4D8A-8076-339A214FED1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SzPct val="10000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bg1"/>
          </a:solidFill>
          <a:latin typeface="+mn-lt"/>
        </a:defRPr>
      </a:lvl2pPr>
      <a:lvl3pPr marL="1143000" indent="-228600" algn="l" rtl="0" eaLnBrk="0" fontAlgn="base" hangingPunct="0">
        <a:spcBef>
          <a:spcPct val="20000"/>
        </a:spcBef>
        <a:spcAft>
          <a:spcPct val="0"/>
        </a:spcAft>
        <a:buSzPct val="100000"/>
        <a:buChar char="•"/>
        <a:defRPr sz="2400">
          <a:solidFill>
            <a:schemeClr val="bg1"/>
          </a:solidFill>
          <a:latin typeface="+mn-lt"/>
        </a:defRPr>
      </a:lvl3pPr>
      <a:lvl4pPr marL="1600200" indent="-228600" algn="l" rtl="0" eaLnBrk="0" fontAlgn="base" hangingPunct="0">
        <a:spcBef>
          <a:spcPct val="20000"/>
        </a:spcBef>
        <a:spcAft>
          <a:spcPct val="0"/>
        </a:spcAft>
        <a:buSzPct val="100000"/>
        <a:buChar char="–"/>
        <a:defRPr sz="2000">
          <a:solidFill>
            <a:schemeClr val="bg1"/>
          </a:solidFill>
          <a:latin typeface="+mn-lt"/>
        </a:defRPr>
      </a:lvl4pPr>
      <a:lvl5pPr marL="2057400" indent="-228600" algn="l" rtl="0" eaLnBrk="0" fontAlgn="base" hangingPunct="0">
        <a:spcBef>
          <a:spcPct val="20000"/>
        </a:spcBef>
        <a:spcAft>
          <a:spcPct val="0"/>
        </a:spcAft>
        <a:buSzPct val="100000"/>
        <a:buChar char="•"/>
        <a:defRPr sz="2000">
          <a:solidFill>
            <a:schemeClr val="bg1"/>
          </a:solidFill>
          <a:latin typeface="+mn-lt"/>
        </a:defRPr>
      </a:lvl5pPr>
      <a:lvl6pPr marL="2514600" indent="-228600" algn="l" rtl="0" eaLnBrk="0" fontAlgn="base" hangingPunct="0">
        <a:spcBef>
          <a:spcPct val="20000"/>
        </a:spcBef>
        <a:spcAft>
          <a:spcPct val="0"/>
        </a:spcAft>
        <a:buSzPct val="100000"/>
        <a:buChar char="•"/>
        <a:defRPr sz="2000">
          <a:solidFill>
            <a:schemeClr val="bg1"/>
          </a:solidFill>
          <a:latin typeface="+mn-lt"/>
        </a:defRPr>
      </a:lvl6pPr>
      <a:lvl7pPr marL="2971800" indent="-228600" algn="l" rtl="0" eaLnBrk="0" fontAlgn="base" hangingPunct="0">
        <a:spcBef>
          <a:spcPct val="20000"/>
        </a:spcBef>
        <a:spcAft>
          <a:spcPct val="0"/>
        </a:spcAft>
        <a:buSzPct val="100000"/>
        <a:buChar char="•"/>
        <a:defRPr sz="2000">
          <a:solidFill>
            <a:schemeClr val="bg1"/>
          </a:solidFill>
          <a:latin typeface="+mn-lt"/>
        </a:defRPr>
      </a:lvl7pPr>
      <a:lvl8pPr marL="3429000" indent="-228600" algn="l" rtl="0" eaLnBrk="0" fontAlgn="base" hangingPunct="0">
        <a:spcBef>
          <a:spcPct val="20000"/>
        </a:spcBef>
        <a:spcAft>
          <a:spcPct val="0"/>
        </a:spcAft>
        <a:buSzPct val="100000"/>
        <a:buChar char="•"/>
        <a:defRPr sz="2000">
          <a:solidFill>
            <a:schemeClr val="bg1"/>
          </a:solidFill>
          <a:latin typeface="+mn-lt"/>
        </a:defRPr>
      </a:lvl8pPr>
      <a:lvl9pPr marL="3886200" indent="-228600" algn="l" rtl="0" eaLnBrk="0" fontAlgn="base" hangingPunct="0">
        <a:spcBef>
          <a:spcPct val="20000"/>
        </a:spcBef>
        <a:spcAft>
          <a:spcPct val="0"/>
        </a:spcAft>
        <a:buSzPct val="10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12"/>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13"/>
          <p:cNvSpPr>
            <a:spLocks noGrp="1" noChangeArrowheads="1"/>
          </p:cNvSpPr>
          <p:nvPr>
            <p:ph type="body" idx="1"/>
          </p:nvPr>
        </p:nvSpPr>
        <p:spPr bwMode="auto">
          <a:xfrm>
            <a:off x="685800" y="19050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8" name="Rectangle 14"/>
          <p:cNvSpPr>
            <a:spLocks noGrp="1" noChangeArrowheads="1"/>
          </p:cNvSpPr>
          <p:nvPr>
            <p:ph type="dt" sz="half" idx="2"/>
          </p:nvPr>
        </p:nvSpPr>
        <p:spPr bwMode="auto">
          <a:xfrm>
            <a:off x="1370013"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mn-lt"/>
              </a:defRPr>
            </a:lvl1pPr>
          </a:lstStyle>
          <a:p>
            <a:pPr>
              <a:defRPr/>
            </a:pPr>
            <a:endParaRPr lang="en-US"/>
          </a:p>
        </p:txBody>
      </p:sp>
      <p:sp>
        <p:nvSpPr>
          <p:cNvPr id="1039" name="Rectangle 15"/>
          <p:cNvSpPr>
            <a:spLocks noGrp="1" noChangeArrowheads="1"/>
          </p:cNvSpPr>
          <p:nvPr>
            <p:ph type="ftr" sz="quarter" idx="3"/>
          </p:nvPr>
        </p:nvSpPr>
        <p:spPr bwMode="auto">
          <a:xfrm>
            <a:off x="3808413"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mn-lt"/>
              </a:defRPr>
            </a:lvl1pPr>
          </a:lstStyle>
          <a:p>
            <a:pPr>
              <a:defRPr/>
            </a:pPr>
            <a:endParaRPr lang="en-US"/>
          </a:p>
        </p:txBody>
      </p:sp>
      <p:sp>
        <p:nvSpPr>
          <p:cNvPr id="1040" name="Rectangle 16"/>
          <p:cNvSpPr>
            <a:spLocks noGrp="1" noChangeArrowheads="1"/>
          </p:cNvSpPr>
          <p:nvPr>
            <p:ph type="sldNum" sz="quarter" idx="4"/>
          </p:nvPr>
        </p:nvSpPr>
        <p:spPr bwMode="auto">
          <a:xfrm>
            <a:off x="7237413"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mn-lt"/>
              </a:defRPr>
            </a:lvl1pPr>
          </a:lstStyle>
          <a:p>
            <a:pPr>
              <a:defRPr/>
            </a:pPr>
            <a:fld id="{C3A49FE2-BC70-43A3-826E-DC9A340F4F8A}" type="slidenum">
              <a:rPr lang="en-US"/>
              <a:pPr>
                <a:defRPr/>
              </a:pPr>
              <a:t>‹#›</a:t>
            </a:fld>
            <a:endParaRPr lang="en-US"/>
          </a:p>
        </p:txBody>
      </p:sp>
    </p:spTree>
    <p:extLst>
      <p:ext uri="{BB962C8B-B14F-4D97-AF65-F5344CB8AC3E}">
        <p14:creationId xmlns:p14="http://schemas.microsoft.com/office/powerpoint/2010/main" val="2694821533"/>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xStyles>
    <p:titleStyle>
      <a:lvl1pPr algn="ctr" rtl="0" eaLnBrk="0" fontAlgn="base" hangingPunct="0">
        <a:spcBef>
          <a:spcPct val="0"/>
        </a:spcBef>
        <a:spcAft>
          <a:spcPct val="0"/>
        </a:spcAft>
        <a:defRPr sz="4400" b="1">
          <a:solidFill>
            <a:srgbClr val="000000"/>
          </a:solidFill>
          <a:latin typeface="+mj-lt"/>
          <a:ea typeface="+mj-ea"/>
          <a:cs typeface="+mj-cs"/>
        </a:defRPr>
      </a:lvl1pPr>
      <a:lvl2pPr algn="ctr" rtl="0" eaLnBrk="0" fontAlgn="base" hangingPunct="0">
        <a:spcBef>
          <a:spcPct val="0"/>
        </a:spcBef>
        <a:spcAft>
          <a:spcPct val="0"/>
        </a:spcAft>
        <a:defRPr sz="4400" b="1">
          <a:solidFill>
            <a:srgbClr val="000000"/>
          </a:solidFill>
          <a:latin typeface="Arial" charset="0"/>
        </a:defRPr>
      </a:lvl2pPr>
      <a:lvl3pPr algn="ctr" rtl="0" eaLnBrk="0" fontAlgn="base" hangingPunct="0">
        <a:spcBef>
          <a:spcPct val="0"/>
        </a:spcBef>
        <a:spcAft>
          <a:spcPct val="0"/>
        </a:spcAft>
        <a:defRPr sz="4400" b="1">
          <a:solidFill>
            <a:srgbClr val="000000"/>
          </a:solidFill>
          <a:latin typeface="Arial" charset="0"/>
        </a:defRPr>
      </a:lvl3pPr>
      <a:lvl4pPr algn="ctr" rtl="0" eaLnBrk="0" fontAlgn="base" hangingPunct="0">
        <a:spcBef>
          <a:spcPct val="0"/>
        </a:spcBef>
        <a:spcAft>
          <a:spcPct val="0"/>
        </a:spcAft>
        <a:defRPr sz="4400" b="1">
          <a:solidFill>
            <a:srgbClr val="000000"/>
          </a:solidFill>
          <a:latin typeface="Arial" charset="0"/>
        </a:defRPr>
      </a:lvl4pPr>
      <a:lvl5pPr algn="ctr" rtl="0" eaLnBrk="0" fontAlgn="base" hangingPunct="0">
        <a:spcBef>
          <a:spcPct val="0"/>
        </a:spcBef>
        <a:spcAft>
          <a:spcPct val="0"/>
        </a:spcAft>
        <a:defRPr sz="4400" b="1">
          <a:solidFill>
            <a:srgbClr val="000000"/>
          </a:solidFill>
          <a:latin typeface="Arial" charset="0"/>
        </a:defRPr>
      </a:lvl5pPr>
      <a:lvl6pPr marL="457200" algn="ctr" rtl="0" eaLnBrk="0" fontAlgn="base" hangingPunct="0">
        <a:spcBef>
          <a:spcPct val="0"/>
        </a:spcBef>
        <a:spcAft>
          <a:spcPct val="0"/>
        </a:spcAft>
        <a:defRPr sz="4400" b="1">
          <a:solidFill>
            <a:srgbClr val="000000"/>
          </a:solidFill>
          <a:latin typeface="Arial" charset="0"/>
        </a:defRPr>
      </a:lvl6pPr>
      <a:lvl7pPr marL="914400" algn="ctr" rtl="0" eaLnBrk="0" fontAlgn="base" hangingPunct="0">
        <a:spcBef>
          <a:spcPct val="0"/>
        </a:spcBef>
        <a:spcAft>
          <a:spcPct val="0"/>
        </a:spcAft>
        <a:defRPr sz="4400" b="1">
          <a:solidFill>
            <a:srgbClr val="000000"/>
          </a:solidFill>
          <a:latin typeface="Arial" charset="0"/>
        </a:defRPr>
      </a:lvl7pPr>
      <a:lvl8pPr marL="1371600" algn="ctr" rtl="0" eaLnBrk="0" fontAlgn="base" hangingPunct="0">
        <a:spcBef>
          <a:spcPct val="0"/>
        </a:spcBef>
        <a:spcAft>
          <a:spcPct val="0"/>
        </a:spcAft>
        <a:defRPr sz="4400" b="1">
          <a:solidFill>
            <a:srgbClr val="000000"/>
          </a:solidFill>
          <a:latin typeface="Arial" charset="0"/>
        </a:defRPr>
      </a:lvl8pPr>
      <a:lvl9pPr marL="1828800" algn="ctr" rtl="0" eaLnBrk="0" fontAlgn="base" hangingPunct="0">
        <a:spcBef>
          <a:spcPct val="0"/>
        </a:spcBef>
        <a:spcAft>
          <a:spcPct val="0"/>
        </a:spcAft>
        <a:defRPr sz="4400" b="1">
          <a:solidFill>
            <a:srgbClr val="000000"/>
          </a:solidFill>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lr>
          <a:schemeClr val="accent2"/>
        </a:buClr>
        <a:buChar char="•"/>
        <a:defRPr sz="2000">
          <a:solidFill>
            <a:srgbClr val="000000"/>
          </a:solidFill>
          <a:latin typeface="+mn-lt"/>
        </a:defRPr>
      </a:lvl5pPr>
      <a:lvl6pPr marL="2514600" indent="-228600" algn="l" rtl="0" eaLnBrk="0" fontAlgn="base" hangingPunct="0">
        <a:spcBef>
          <a:spcPct val="20000"/>
        </a:spcBef>
        <a:spcAft>
          <a:spcPct val="0"/>
        </a:spcAft>
        <a:buClr>
          <a:schemeClr val="accent2"/>
        </a:buClr>
        <a:buChar char="•"/>
        <a:defRPr sz="2000">
          <a:solidFill>
            <a:srgbClr val="000000"/>
          </a:solidFill>
          <a:latin typeface="+mn-lt"/>
        </a:defRPr>
      </a:lvl6pPr>
      <a:lvl7pPr marL="2971800" indent="-228600" algn="l" rtl="0" eaLnBrk="0" fontAlgn="base" hangingPunct="0">
        <a:spcBef>
          <a:spcPct val="20000"/>
        </a:spcBef>
        <a:spcAft>
          <a:spcPct val="0"/>
        </a:spcAft>
        <a:buClr>
          <a:schemeClr val="accent2"/>
        </a:buClr>
        <a:buChar char="•"/>
        <a:defRPr sz="2000">
          <a:solidFill>
            <a:srgbClr val="000000"/>
          </a:solidFill>
          <a:latin typeface="+mn-lt"/>
        </a:defRPr>
      </a:lvl7pPr>
      <a:lvl8pPr marL="3429000" indent="-228600" algn="l" rtl="0" eaLnBrk="0" fontAlgn="base" hangingPunct="0">
        <a:spcBef>
          <a:spcPct val="20000"/>
        </a:spcBef>
        <a:spcAft>
          <a:spcPct val="0"/>
        </a:spcAft>
        <a:buClr>
          <a:schemeClr val="accent2"/>
        </a:buClr>
        <a:buChar char="•"/>
        <a:defRPr sz="2000">
          <a:solidFill>
            <a:srgbClr val="000000"/>
          </a:solidFill>
          <a:latin typeface="+mn-lt"/>
        </a:defRPr>
      </a:lvl8pPr>
      <a:lvl9pPr marL="3886200" indent="-228600" algn="l" rtl="0" eaLnBrk="0" fontAlgn="base" hangingPunct="0">
        <a:spcBef>
          <a:spcPct val="20000"/>
        </a:spcBef>
        <a:spcAft>
          <a:spcPct val="0"/>
        </a:spcAft>
        <a:buClr>
          <a:schemeClr val="accent2"/>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050" name="Rectangle 12"/>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1" name="Rectangle 13"/>
          <p:cNvSpPr>
            <a:spLocks noGrp="1" noChangeArrowheads="1"/>
          </p:cNvSpPr>
          <p:nvPr>
            <p:ph type="body" idx="1"/>
          </p:nvPr>
        </p:nvSpPr>
        <p:spPr bwMode="auto">
          <a:xfrm>
            <a:off x="685800" y="19050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8" name="Rectangle 14"/>
          <p:cNvSpPr>
            <a:spLocks noGrp="1" noChangeArrowheads="1"/>
          </p:cNvSpPr>
          <p:nvPr>
            <p:ph type="dt" sz="half" idx="2"/>
          </p:nvPr>
        </p:nvSpPr>
        <p:spPr bwMode="auto">
          <a:xfrm>
            <a:off x="1370013"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mj-lt"/>
              </a:defRPr>
            </a:lvl1pPr>
          </a:lstStyle>
          <a:p>
            <a:pPr>
              <a:defRPr/>
            </a:pPr>
            <a:endParaRPr lang="en-US"/>
          </a:p>
        </p:txBody>
      </p:sp>
      <p:sp>
        <p:nvSpPr>
          <p:cNvPr id="1039" name="Rectangle 15"/>
          <p:cNvSpPr>
            <a:spLocks noGrp="1" noChangeArrowheads="1"/>
          </p:cNvSpPr>
          <p:nvPr>
            <p:ph type="ftr" sz="quarter" idx="3"/>
          </p:nvPr>
        </p:nvSpPr>
        <p:spPr bwMode="auto">
          <a:xfrm>
            <a:off x="3808413"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mj-lt"/>
              </a:defRPr>
            </a:lvl1pPr>
          </a:lstStyle>
          <a:p>
            <a:pPr>
              <a:defRPr/>
            </a:pPr>
            <a:endParaRPr lang="en-US"/>
          </a:p>
        </p:txBody>
      </p:sp>
      <p:sp>
        <p:nvSpPr>
          <p:cNvPr id="1040" name="Rectangle 16"/>
          <p:cNvSpPr>
            <a:spLocks noGrp="1" noChangeArrowheads="1"/>
          </p:cNvSpPr>
          <p:nvPr>
            <p:ph type="sldNum" sz="quarter" idx="4"/>
          </p:nvPr>
        </p:nvSpPr>
        <p:spPr bwMode="auto">
          <a:xfrm>
            <a:off x="7237413"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mj-lt"/>
              </a:defRPr>
            </a:lvl1pPr>
          </a:lstStyle>
          <a:p>
            <a:pPr>
              <a:defRPr/>
            </a:pPr>
            <a:fld id="{8CC00C16-36EA-4B13-9DB4-AC267CDFC775}" type="slidenum">
              <a:rPr lang="en-US"/>
              <a:pPr>
                <a:defRPr/>
              </a:pPr>
              <a:t>‹#›</a:t>
            </a:fld>
            <a:endParaRPr lang="en-US"/>
          </a:p>
        </p:txBody>
      </p:sp>
    </p:spTree>
    <p:extLst>
      <p:ext uri="{BB962C8B-B14F-4D97-AF65-F5344CB8AC3E}">
        <p14:creationId xmlns:p14="http://schemas.microsoft.com/office/powerpoint/2010/main" val="1893480286"/>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400" b="1">
          <a:solidFill>
            <a:srgbClr val="000000"/>
          </a:solidFill>
          <a:latin typeface="+mj-lt"/>
          <a:ea typeface="+mj-ea"/>
          <a:cs typeface="+mj-cs"/>
        </a:defRPr>
      </a:lvl1pPr>
      <a:lvl2pPr algn="ctr" rtl="0" eaLnBrk="0" fontAlgn="base" hangingPunct="0">
        <a:spcBef>
          <a:spcPct val="0"/>
        </a:spcBef>
        <a:spcAft>
          <a:spcPct val="0"/>
        </a:spcAft>
        <a:defRPr sz="4400" b="1">
          <a:solidFill>
            <a:srgbClr val="000000"/>
          </a:solidFill>
          <a:latin typeface="Arial" charset="0"/>
        </a:defRPr>
      </a:lvl2pPr>
      <a:lvl3pPr algn="ctr" rtl="0" eaLnBrk="0" fontAlgn="base" hangingPunct="0">
        <a:spcBef>
          <a:spcPct val="0"/>
        </a:spcBef>
        <a:spcAft>
          <a:spcPct val="0"/>
        </a:spcAft>
        <a:defRPr sz="4400" b="1">
          <a:solidFill>
            <a:srgbClr val="000000"/>
          </a:solidFill>
          <a:latin typeface="Arial" charset="0"/>
        </a:defRPr>
      </a:lvl3pPr>
      <a:lvl4pPr algn="ctr" rtl="0" eaLnBrk="0" fontAlgn="base" hangingPunct="0">
        <a:spcBef>
          <a:spcPct val="0"/>
        </a:spcBef>
        <a:spcAft>
          <a:spcPct val="0"/>
        </a:spcAft>
        <a:defRPr sz="4400" b="1">
          <a:solidFill>
            <a:srgbClr val="000000"/>
          </a:solidFill>
          <a:latin typeface="Arial" charset="0"/>
        </a:defRPr>
      </a:lvl4pPr>
      <a:lvl5pPr algn="ctr" rtl="0" eaLnBrk="0" fontAlgn="base" hangingPunct="0">
        <a:spcBef>
          <a:spcPct val="0"/>
        </a:spcBef>
        <a:spcAft>
          <a:spcPct val="0"/>
        </a:spcAft>
        <a:defRPr sz="4400" b="1">
          <a:solidFill>
            <a:srgbClr val="000000"/>
          </a:solidFill>
          <a:latin typeface="Arial" charset="0"/>
        </a:defRPr>
      </a:lvl5pPr>
      <a:lvl6pPr marL="457200" algn="ctr" rtl="0" eaLnBrk="0" fontAlgn="base" hangingPunct="0">
        <a:spcBef>
          <a:spcPct val="0"/>
        </a:spcBef>
        <a:spcAft>
          <a:spcPct val="0"/>
        </a:spcAft>
        <a:defRPr sz="4400" b="1">
          <a:solidFill>
            <a:srgbClr val="000000"/>
          </a:solidFill>
          <a:latin typeface="Arial" charset="0"/>
        </a:defRPr>
      </a:lvl6pPr>
      <a:lvl7pPr marL="914400" algn="ctr" rtl="0" eaLnBrk="0" fontAlgn="base" hangingPunct="0">
        <a:spcBef>
          <a:spcPct val="0"/>
        </a:spcBef>
        <a:spcAft>
          <a:spcPct val="0"/>
        </a:spcAft>
        <a:defRPr sz="4400" b="1">
          <a:solidFill>
            <a:srgbClr val="000000"/>
          </a:solidFill>
          <a:latin typeface="Arial" charset="0"/>
        </a:defRPr>
      </a:lvl7pPr>
      <a:lvl8pPr marL="1371600" algn="ctr" rtl="0" eaLnBrk="0" fontAlgn="base" hangingPunct="0">
        <a:spcBef>
          <a:spcPct val="0"/>
        </a:spcBef>
        <a:spcAft>
          <a:spcPct val="0"/>
        </a:spcAft>
        <a:defRPr sz="4400" b="1">
          <a:solidFill>
            <a:srgbClr val="000000"/>
          </a:solidFill>
          <a:latin typeface="Arial" charset="0"/>
        </a:defRPr>
      </a:lvl8pPr>
      <a:lvl9pPr marL="1828800" algn="ctr" rtl="0" eaLnBrk="0" fontAlgn="base" hangingPunct="0">
        <a:spcBef>
          <a:spcPct val="0"/>
        </a:spcBef>
        <a:spcAft>
          <a:spcPct val="0"/>
        </a:spcAft>
        <a:defRPr sz="4400" b="1">
          <a:solidFill>
            <a:srgbClr val="000000"/>
          </a:solidFill>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lr>
          <a:schemeClr val="accent2"/>
        </a:buClr>
        <a:buChar char="•"/>
        <a:defRPr sz="2000">
          <a:solidFill>
            <a:srgbClr val="000000"/>
          </a:solidFill>
          <a:latin typeface="+mn-lt"/>
        </a:defRPr>
      </a:lvl5pPr>
      <a:lvl6pPr marL="2514600" indent="-228600" algn="l" rtl="0" eaLnBrk="0" fontAlgn="base" hangingPunct="0">
        <a:spcBef>
          <a:spcPct val="20000"/>
        </a:spcBef>
        <a:spcAft>
          <a:spcPct val="0"/>
        </a:spcAft>
        <a:buClr>
          <a:schemeClr val="accent2"/>
        </a:buClr>
        <a:buChar char="•"/>
        <a:defRPr sz="2000">
          <a:solidFill>
            <a:srgbClr val="000000"/>
          </a:solidFill>
          <a:latin typeface="+mn-lt"/>
        </a:defRPr>
      </a:lvl6pPr>
      <a:lvl7pPr marL="2971800" indent="-228600" algn="l" rtl="0" eaLnBrk="0" fontAlgn="base" hangingPunct="0">
        <a:spcBef>
          <a:spcPct val="20000"/>
        </a:spcBef>
        <a:spcAft>
          <a:spcPct val="0"/>
        </a:spcAft>
        <a:buClr>
          <a:schemeClr val="accent2"/>
        </a:buClr>
        <a:buChar char="•"/>
        <a:defRPr sz="2000">
          <a:solidFill>
            <a:srgbClr val="000000"/>
          </a:solidFill>
          <a:latin typeface="+mn-lt"/>
        </a:defRPr>
      </a:lvl7pPr>
      <a:lvl8pPr marL="3429000" indent="-228600" algn="l" rtl="0" eaLnBrk="0" fontAlgn="base" hangingPunct="0">
        <a:spcBef>
          <a:spcPct val="20000"/>
        </a:spcBef>
        <a:spcAft>
          <a:spcPct val="0"/>
        </a:spcAft>
        <a:buClr>
          <a:schemeClr val="accent2"/>
        </a:buClr>
        <a:buChar char="•"/>
        <a:defRPr sz="2000">
          <a:solidFill>
            <a:srgbClr val="000000"/>
          </a:solidFill>
          <a:latin typeface="+mn-lt"/>
        </a:defRPr>
      </a:lvl8pPr>
      <a:lvl9pPr marL="3886200" indent="-228600" algn="l" rtl="0" eaLnBrk="0" fontAlgn="base" hangingPunct="0">
        <a:spcBef>
          <a:spcPct val="20000"/>
        </a:spcBef>
        <a:spcAft>
          <a:spcPct val="0"/>
        </a:spcAft>
        <a:buClr>
          <a:schemeClr val="accent2"/>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5155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1558" name="Rectangle 6"/>
          <p:cNvSpPr>
            <a:spLocks noGrp="1" noChangeArrowheads="1"/>
          </p:cNvSpPr>
          <p:nvPr>
            <p:ph type="body" idx="1"/>
          </p:nvPr>
        </p:nvSpPr>
        <p:spPr bwMode="auto">
          <a:xfrm>
            <a:off x="685800" y="1981200"/>
            <a:ext cx="7772400" cy="457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872691"/>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50000"/>
        <a:buFont typeface="Symbol" pitchFamily="18"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25000"/>
        <a:buFont typeface="Symbol" pitchFamily="18"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50000"/>
        <a:buFont typeface="Symbol" pitchFamily="18"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50000"/>
        <a:buFont typeface="Symbol" pitchFamily="18"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572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6929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eaLnBrk="0" fontAlgn="base" hangingPunct="0">
        <a:spcBef>
          <a:spcPct val="0"/>
        </a:spcBef>
        <a:spcAft>
          <a:spcPct val="0"/>
        </a:spcAft>
        <a:defRPr sz="4400" b="1">
          <a:solidFill>
            <a:srgbClr val="FFFF00"/>
          </a:solidFill>
          <a:latin typeface="Arial" pitchFamily="34" charset="0"/>
        </a:defRPr>
      </a:lvl6pPr>
      <a:lvl7pPr marL="914400" algn="ctr" rtl="0" eaLnBrk="0" fontAlgn="base" hangingPunct="0">
        <a:spcBef>
          <a:spcPct val="0"/>
        </a:spcBef>
        <a:spcAft>
          <a:spcPct val="0"/>
        </a:spcAft>
        <a:defRPr sz="4400" b="1">
          <a:solidFill>
            <a:srgbClr val="FFFF00"/>
          </a:solidFill>
          <a:latin typeface="Arial" pitchFamily="34" charset="0"/>
        </a:defRPr>
      </a:lvl7pPr>
      <a:lvl8pPr marL="1371600" algn="ctr" rtl="0" eaLnBrk="0" fontAlgn="base" hangingPunct="0">
        <a:spcBef>
          <a:spcPct val="0"/>
        </a:spcBef>
        <a:spcAft>
          <a:spcPct val="0"/>
        </a:spcAft>
        <a:defRPr sz="4400" b="1">
          <a:solidFill>
            <a:srgbClr val="FFFF00"/>
          </a:solidFill>
          <a:latin typeface="Arial" pitchFamily="34" charset="0"/>
        </a:defRPr>
      </a:lvl8pPr>
      <a:lvl9pPr marL="1828800" algn="ctr" rtl="0" eaLnBrk="0" fontAlgn="base" hangingPunct="0">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0"/>
        </a:spcBef>
        <a:spcAft>
          <a:spcPct val="0"/>
        </a:spcAft>
        <a:buClr>
          <a:srgbClr val="FFFF00"/>
        </a:buClr>
        <a:buChar char="•"/>
        <a:defRPr sz="3200" b="1">
          <a:solidFill>
            <a:schemeClr val="bg1"/>
          </a:solidFill>
          <a:latin typeface="+mn-lt"/>
          <a:ea typeface="+mn-ea"/>
          <a:cs typeface="+mn-cs"/>
        </a:defRPr>
      </a:lvl1pPr>
      <a:lvl2pPr marL="742950" indent="-285750" algn="l" rtl="0" eaLnBrk="0" fontAlgn="base" hangingPunct="0">
        <a:spcBef>
          <a:spcPct val="0"/>
        </a:spcBef>
        <a:spcAft>
          <a:spcPct val="0"/>
        </a:spcAft>
        <a:buClr>
          <a:srgbClr val="FFFF00"/>
        </a:buClr>
        <a:buChar char="–"/>
        <a:defRPr sz="2800">
          <a:solidFill>
            <a:srgbClr val="FFFF00"/>
          </a:solidFill>
          <a:latin typeface="+mn-lt"/>
        </a:defRPr>
      </a:lvl2pPr>
      <a:lvl3pPr marL="1035050" indent="-177800" algn="l" rtl="0" eaLnBrk="0" fontAlgn="base" hangingPunct="0">
        <a:spcBef>
          <a:spcPct val="0"/>
        </a:spcBef>
        <a:spcAft>
          <a:spcPct val="0"/>
        </a:spcAft>
        <a:buClr>
          <a:srgbClr val="FFFF00"/>
        </a:buClr>
        <a:buChar char="•"/>
        <a:defRPr sz="2400">
          <a:solidFill>
            <a:schemeClr val="bg1"/>
          </a:solidFill>
          <a:latin typeface="+mn-lt"/>
        </a:defRPr>
      </a:lvl3pPr>
      <a:lvl4pPr marL="1477963" indent="-106363" algn="l" rtl="0" eaLnBrk="0" fontAlgn="base" hangingPunct="0">
        <a:spcBef>
          <a:spcPct val="0"/>
        </a:spcBef>
        <a:spcAft>
          <a:spcPct val="0"/>
        </a:spcAft>
        <a:buClr>
          <a:srgbClr val="FFFF00"/>
        </a:buClr>
        <a:buChar char="–"/>
        <a:defRPr sz="2000">
          <a:solidFill>
            <a:srgbClr val="FFFF00"/>
          </a:solidFill>
          <a:latin typeface="+mn-lt"/>
        </a:defRPr>
      </a:lvl4pPr>
      <a:lvl5pPr marL="2057400" indent="-228600" algn="l" rtl="0" eaLnBrk="0" fontAlgn="base" hangingPunct="0">
        <a:spcBef>
          <a:spcPct val="0"/>
        </a:spcBef>
        <a:spcAft>
          <a:spcPct val="0"/>
        </a:spcAft>
        <a:buClr>
          <a:srgbClr val="FFFF00"/>
        </a:buClr>
        <a:buChar char="»"/>
        <a:defRPr sz="2000">
          <a:solidFill>
            <a:schemeClr val="bg1"/>
          </a:solidFill>
          <a:latin typeface="+mn-lt"/>
        </a:defRPr>
      </a:lvl5pPr>
      <a:lvl6pPr marL="2514600" indent="-228600" algn="l" rtl="0" eaLnBrk="0" fontAlgn="base" hangingPunct="0">
        <a:spcBef>
          <a:spcPct val="0"/>
        </a:spcBef>
        <a:spcAft>
          <a:spcPct val="0"/>
        </a:spcAft>
        <a:buClr>
          <a:srgbClr val="FFFF00"/>
        </a:buClr>
        <a:buChar char="»"/>
        <a:defRPr sz="2000">
          <a:solidFill>
            <a:schemeClr val="bg1"/>
          </a:solidFill>
          <a:latin typeface="+mn-lt"/>
        </a:defRPr>
      </a:lvl6pPr>
      <a:lvl7pPr marL="2971800" indent="-228600" algn="l" rtl="0" eaLnBrk="0" fontAlgn="base" hangingPunct="0">
        <a:spcBef>
          <a:spcPct val="0"/>
        </a:spcBef>
        <a:spcAft>
          <a:spcPct val="0"/>
        </a:spcAft>
        <a:buClr>
          <a:srgbClr val="FFFF00"/>
        </a:buClr>
        <a:buChar char="»"/>
        <a:defRPr sz="2000">
          <a:solidFill>
            <a:schemeClr val="bg1"/>
          </a:solidFill>
          <a:latin typeface="+mn-lt"/>
        </a:defRPr>
      </a:lvl7pPr>
      <a:lvl8pPr marL="3429000" indent="-228600" algn="l" rtl="0" eaLnBrk="0" fontAlgn="base" hangingPunct="0">
        <a:spcBef>
          <a:spcPct val="0"/>
        </a:spcBef>
        <a:spcAft>
          <a:spcPct val="0"/>
        </a:spcAft>
        <a:buClr>
          <a:srgbClr val="FFFF00"/>
        </a:buClr>
        <a:buChar char="»"/>
        <a:defRPr sz="2000">
          <a:solidFill>
            <a:schemeClr val="bg1"/>
          </a:solidFill>
          <a:latin typeface="+mn-lt"/>
        </a:defRPr>
      </a:lvl8pPr>
      <a:lvl9pPr marL="3886200" indent="-228600" algn="l" rtl="0" eaLnBrk="0" fontAlgn="base" hangingPunct="0">
        <a:spcBef>
          <a:spcPct val="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AD4F330-4510-4650-9101-D8AD720A1886}"/>
              </a:ext>
            </a:extLst>
          </p:cNvPr>
          <p:cNvSpPr>
            <a:spLocks noGrp="1" noChangeArrowheads="1"/>
          </p:cNvSpPr>
          <p:nvPr>
            <p:ph type="title"/>
          </p:nvPr>
        </p:nvSpPr>
        <p:spPr>
          <a:xfrm>
            <a:off x="0" y="152400"/>
            <a:ext cx="9144000" cy="1143000"/>
          </a:xfrm>
        </p:spPr>
        <p:txBody>
          <a:bodyPr/>
          <a:lstStyle/>
          <a:p>
            <a:pPr>
              <a:defRPr/>
            </a:pPr>
            <a:r>
              <a:rPr lang="en-US" sz="4000" dirty="0">
                <a:solidFill>
                  <a:schemeClr val="bg1"/>
                </a:solidFill>
                <a:effectLst>
                  <a:outerShdw blurRad="38100" dist="38100" dir="2700000" algn="tl">
                    <a:srgbClr val="000000">
                      <a:alpha val="43137"/>
                    </a:srgbClr>
                  </a:outerShdw>
                </a:effectLst>
              </a:rPr>
              <a:t>Conditions Affecting Salt Spray Performance</a:t>
            </a:r>
          </a:p>
        </p:txBody>
      </p:sp>
      <p:sp>
        <p:nvSpPr>
          <p:cNvPr id="4099" name="Rectangle 8">
            <a:extLst>
              <a:ext uri="{FF2B5EF4-FFF2-40B4-BE49-F238E27FC236}">
                <a16:creationId xmlns:a16="http://schemas.microsoft.com/office/drawing/2014/main" id="{8A328F42-9025-4857-A716-3F447E71FA08}"/>
              </a:ext>
            </a:extLst>
          </p:cNvPr>
          <p:cNvSpPr>
            <a:spLocks noChangeArrowheads="1"/>
          </p:cNvSpPr>
          <p:nvPr/>
        </p:nvSpPr>
        <p:spPr bwMode="auto">
          <a:xfrm>
            <a:off x="990600" y="5562600"/>
            <a:ext cx="7696200" cy="1295400"/>
          </a:xfrm>
          <a:prstGeom prst="rect">
            <a:avLst/>
          </a:prstGeom>
          <a:noFill/>
          <a:ln w="9525">
            <a:noFill/>
            <a:miter lim="800000"/>
            <a:headEnd/>
            <a:tailEnd/>
          </a:ln>
        </p:spPr>
        <p:txBody>
          <a:bodyPr wrap="none" lIns="26670" tIns="37783" rIns="26670" bIns="37783"/>
          <a:lstStyle/>
          <a:p>
            <a:pPr defTabSz="1279525">
              <a:tabLst>
                <a:tab pos="639763" algn="l"/>
                <a:tab pos="1279525" algn="l"/>
                <a:tab pos="1920875" algn="l"/>
              </a:tabLst>
              <a:defRPr/>
            </a:pPr>
            <a:r>
              <a:rPr lang="en-US" b="1" dirty="0">
                <a:solidFill>
                  <a:schemeClr val="bg2"/>
                </a:solidFill>
                <a:effectLst>
                  <a:outerShdw blurRad="38100" dist="38100" dir="2700000" algn="tl">
                    <a:srgbClr val="000000">
                      <a:alpha val="43137"/>
                    </a:srgbClr>
                  </a:outerShdw>
                </a:effectLst>
                <a:latin typeface="Arial" charset="0"/>
              </a:rPr>
              <a:t>By:</a:t>
            </a:r>
          </a:p>
          <a:p>
            <a:pPr defTabSz="1279525">
              <a:tabLst>
                <a:tab pos="639763" algn="l"/>
                <a:tab pos="1279525" algn="l"/>
                <a:tab pos="1920875" algn="l"/>
              </a:tabLst>
              <a:defRPr/>
            </a:pPr>
            <a:r>
              <a:rPr lang="en-US" b="1" dirty="0">
                <a:solidFill>
                  <a:schemeClr val="bg2"/>
                </a:solidFill>
                <a:effectLst>
                  <a:outerShdw blurRad="38100" dist="38100" dir="2700000" algn="tl">
                    <a:srgbClr val="000000">
                      <a:alpha val="43137"/>
                    </a:srgbClr>
                  </a:outerShdw>
                </a:effectLst>
                <a:latin typeface="Arial" charset="0"/>
              </a:rPr>
              <a:t>Frank Altmayer, MSF, Technical Education Director, </a:t>
            </a:r>
          </a:p>
          <a:p>
            <a:pPr defTabSz="1279525">
              <a:tabLst>
                <a:tab pos="639763" algn="l"/>
                <a:tab pos="1279525" algn="l"/>
                <a:tab pos="1920875" algn="l"/>
              </a:tabLst>
              <a:defRPr/>
            </a:pPr>
            <a:r>
              <a:rPr lang="en-US" b="1" dirty="0">
                <a:solidFill>
                  <a:schemeClr val="bg2"/>
                </a:solidFill>
                <a:effectLst>
                  <a:outerShdw blurRad="38100" dist="38100" dir="2700000" algn="tl">
                    <a:srgbClr val="000000">
                      <a:alpha val="43137"/>
                    </a:srgbClr>
                  </a:outerShdw>
                </a:effectLst>
                <a:latin typeface="Arial" charset="0"/>
              </a:rPr>
              <a:t>AESF Foundation/NASF</a:t>
            </a:r>
          </a:p>
        </p:txBody>
      </p:sp>
      <p:pic>
        <p:nvPicPr>
          <p:cNvPr id="3" name="Picture 2">
            <a:extLst>
              <a:ext uri="{FF2B5EF4-FFF2-40B4-BE49-F238E27FC236}">
                <a16:creationId xmlns:a16="http://schemas.microsoft.com/office/drawing/2014/main" id="{55D077DA-E5D9-4E5B-8F0B-5EF26912969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tretch>
            <a:fillRect/>
          </a:stretch>
        </p:blipFill>
        <p:spPr>
          <a:xfrm>
            <a:off x="1981200" y="1447800"/>
            <a:ext cx="5638800" cy="4229100"/>
          </a:xfrm>
          <a:prstGeom prst="rect">
            <a:avLst/>
          </a:prstGeom>
        </p:spPr>
      </p:pic>
      <p:sp>
        <p:nvSpPr>
          <p:cNvPr id="4" name="TextBox 3">
            <a:extLst>
              <a:ext uri="{FF2B5EF4-FFF2-40B4-BE49-F238E27FC236}">
                <a16:creationId xmlns:a16="http://schemas.microsoft.com/office/drawing/2014/main" id="{A3BE4ADC-9B22-434B-B467-AAB943484A65}"/>
              </a:ext>
            </a:extLst>
          </p:cNvPr>
          <p:cNvSpPr txBox="1"/>
          <p:nvPr/>
        </p:nvSpPr>
        <p:spPr>
          <a:xfrm>
            <a:off x="4876800" y="1676400"/>
            <a:ext cx="2295628" cy="461665"/>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North America</a:t>
            </a:r>
          </a:p>
        </p:txBody>
      </p:sp>
      <p:sp>
        <p:nvSpPr>
          <p:cNvPr id="9" name="TextBox 8">
            <a:extLst>
              <a:ext uri="{FF2B5EF4-FFF2-40B4-BE49-F238E27FC236}">
                <a16:creationId xmlns:a16="http://schemas.microsoft.com/office/drawing/2014/main" id="{87171009-82CF-4BFC-8CB4-6B4927EDF32B}"/>
              </a:ext>
            </a:extLst>
          </p:cNvPr>
          <p:cNvSpPr txBox="1"/>
          <p:nvPr/>
        </p:nvSpPr>
        <p:spPr>
          <a:xfrm>
            <a:off x="2751603" y="1828799"/>
            <a:ext cx="1244251" cy="461665"/>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Europe</a:t>
            </a:r>
          </a:p>
        </p:txBody>
      </p:sp>
      <p:cxnSp>
        <p:nvCxnSpPr>
          <p:cNvPr id="6" name="Straight Connector 5">
            <a:extLst>
              <a:ext uri="{FF2B5EF4-FFF2-40B4-BE49-F238E27FC236}">
                <a16:creationId xmlns:a16="http://schemas.microsoft.com/office/drawing/2014/main" id="{06CF33EE-77C5-46F1-A859-BCFD982BF0B6}"/>
              </a:ext>
            </a:extLst>
          </p:cNvPr>
          <p:cNvCxnSpPr/>
          <p:nvPr/>
        </p:nvCxnSpPr>
        <p:spPr bwMode="auto">
          <a:xfrm>
            <a:off x="5334000" y="2059632"/>
            <a:ext cx="609600" cy="683568"/>
          </a:xfrm>
          <a:prstGeom prst="line">
            <a:avLst/>
          </a:prstGeom>
          <a:solidFill>
            <a:schemeClr val="accent1"/>
          </a:solidFill>
          <a:ln w="41275" cap="flat" cmpd="sng" algn="ctr">
            <a:solidFill>
              <a:schemeClr val="bg1"/>
            </a:solidFill>
            <a:prstDash val="solid"/>
            <a:round/>
            <a:headEnd type="none" w="med" len="med"/>
            <a:tailEnd type="triangle" w="med" len="med"/>
          </a:ln>
          <a:effectLst/>
        </p:spPr>
      </p:cxnSp>
      <p:cxnSp>
        <p:nvCxnSpPr>
          <p:cNvPr id="12" name="Straight Connector 11">
            <a:extLst>
              <a:ext uri="{FF2B5EF4-FFF2-40B4-BE49-F238E27FC236}">
                <a16:creationId xmlns:a16="http://schemas.microsoft.com/office/drawing/2014/main" id="{DEB6AB3E-EF65-44E4-8479-52E30A866E9A}"/>
              </a:ext>
            </a:extLst>
          </p:cNvPr>
          <p:cNvCxnSpPr>
            <a:cxnSpLocks/>
          </p:cNvCxnSpPr>
          <p:nvPr/>
        </p:nvCxnSpPr>
        <p:spPr bwMode="auto">
          <a:xfrm flipH="1">
            <a:off x="3149774" y="2330977"/>
            <a:ext cx="203026" cy="680039"/>
          </a:xfrm>
          <a:prstGeom prst="line">
            <a:avLst/>
          </a:prstGeom>
          <a:solidFill>
            <a:schemeClr val="accent1"/>
          </a:solidFill>
          <a:ln w="41275" cap="flat" cmpd="sng" algn="ctr">
            <a:solidFill>
              <a:schemeClr val="bg1"/>
            </a:solidFill>
            <a:prstDash val="solid"/>
            <a:round/>
            <a:headEnd type="none" w="med" len="med"/>
            <a:tailEnd type="triangle" w="med" len="med"/>
          </a:ln>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10200" y="3429000"/>
            <a:ext cx="3566260" cy="1319862"/>
            <a:chOff x="4592755" y="2418508"/>
            <a:chExt cx="4449820" cy="1351102"/>
          </a:xfrm>
        </p:grpSpPr>
        <p:sp>
          <p:nvSpPr>
            <p:cNvPr id="15" name="Rectangle 2"/>
            <p:cNvSpPr>
              <a:spLocks noChangeArrowheads="1"/>
            </p:cNvSpPr>
            <p:nvPr/>
          </p:nvSpPr>
          <p:spPr bwMode="auto">
            <a:xfrm>
              <a:off x="4605856" y="2418508"/>
              <a:ext cx="4224199" cy="1351102"/>
            </a:xfrm>
            <a:prstGeom prst="rect">
              <a:avLst/>
            </a:prstGeom>
            <a:noFill/>
            <a:ln w="222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 name="Freeform 3"/>
            <p:cNvSpPr>
              <a:spLocks/>
            </p:cNvSpPr>
            <p:nvPr/>
          </p:nvSpPr>
          <p:spPr bwMode="auto">
            <a:xfrm>
              <a:off x="4592755" y="2796817"/>
              <a:ext cx="1794775" cy="156728"/>
            </a:xfrm>
            <a:custGeom>
              <a:avLst/>
              <a:gdLst>
                <a:gd name="T0" fmla="*/ 0 w 925"/>
                <a:gd name="T1" fmla="*/ 2147483647 h 77"/>
                <a:gd name="T2" fmla="*/ 2147483647 w 925"/>
                <a:gd name="T3" fmla="*/ 2147483647 h 77"/>
                <a:gd name="T4" fmla="*/ 2147483647 w 925"/>
                <a:gd name="T5" fmla="*/ 2147483647 h 77"/>
                <a:gd name="T6" fmla="*/ 2147483647 w 925"/>
                <a:gd name="T7" fmla="*/ 2147483647 h 77"/>
                <a:gd name="T8" fmla="*/ 2147483647 w 925"/>
                <a:gd name="T9" fmla="*/ 2147483647 h 77"/>
                <a:gd name="T10" fmla="*/ 2147483647 w 925"/>
                <a:gd name="T11" fmla="*/ 2147483647 h 77"/>
                <a:gd name="T12" fmla="*/ 2147483647 w 925"/>
                <a:gd name="T13" fmla="*/ 2147483647 h 77"/>
                <a:gd name="T14" fmla="*/ 2147483647 w 925"/>
                <a:gd name="T15" fmla="*/ 2147483647 h 77"/>
                <a:gd name="T16" fmla="*/ 2147483647 w 925"/>
                <a:gd name="T17" fmla="*/ 2147483647 h 77"/>
                <a:gd name="T18" fmla="*/ 2147483647 w 925"/>
                <a:gd name="T19" fmla="*/ 2147483647 h 77"/>
                <a:gd name="T20" fmla="*/ 2147483647 w 925"/>
                <a:gd name="T21" fmla="*/ 2147483647 h 77"/>
                <a:gd name="T22" fmla="*/ 2147483647 w 925"/>
                <a:gd name="T23" fmla="*/ 2147483647 h 77"/>
                <a:gd name="T24" fmla="*/ 2147483647 w 925"/>
                <a:gd name="T25" fmla="*/ 2147483647 h 77"/>
                <a:gd name="T26" fmla="*/ 2147483647 w 925"/>
                <a:gd name="T27" fmla="*/ 0 h 77"/>
                <a:gd name="T28" fmla="*/ 2147483647 w 925"/>
                <a:gd name="T29" fmla="*/ 2147483647 h 77"/>
                <a:gd name="T30" fmla="*/ 2147483647 w 925"/>
                <a:gd name="T31" fmla="*/ 2147483647 h 77"/>
                <a:gd name="T32" fmla="*/ 2147483647 w 925"/>
                <a:gd name="T33" fmla="*/ 2147483647 h 77"/>
                <a:gd name="T34" fmla="*/ 2147483647 w 925"/>
                <a:gd name="T35" fmla="*/ 2147483647 h 77"/>
                <a:gd name="T36" fmla="*/ 2147483647 w 925"/>
                <a:gd name="T37" fmla="*/ 2147483647 h 77"/>
                <a:gd name="T38" fmla="*/ 2147483647 w 925"/>
                <a:gd name="T39" fmla="*/ 2147483647 h 77"/>
                <a:gd name="T40" fmla="*/ 2147483647 w 925"/>
                <a:gd name="T41" fmla="*/ 0 h 77"/>
                <a:gd name="T42" fmla="*/ 2147483647 w 925"/>
                <a:gd name="T43" fmla="*/ 2147483647 h 77"/>
                <a:gd name="T44" fmla="*/ 2147483647 w 925"/>
                <a:gd name="T45" fmla="*/ 2147483647 h 77"/>
                <a:gd name="T46" fmla="*/ 2147483647 w 925"/>
                <a:gd name="T47" fmla="*/ 214748364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25"/>
                <a:gd name="T73" fmla="*/ 0 h 77"/>
                <a:gd name="T74" fmla="*/ 925 w 925"/>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25" h="77">
                  <a:moveTo>
                    <a:pt x="0" y="49"/>
                  </a:moveTo>
                  <a:lnTo>
                    <a:pt x="194" y="49"/>
                  </a:lnTo>
                  <a:lnTo>
                    <a:pt x="222" y="49"/>
                  </a:lnTo>
                  <a:lnTo>
                    <a:pt x="229" y="49"/>
                  </a:lnTo>
                  <a:lnTo>
                    <a:pt x="236" y="63"/>
                  </a:lnTo>
                  <a:lnTo>
                    <a:pt x="250" y="56"/>
                  </a:lnTo>
                  <a:lnTo>
                    <a:pt x="271" y="49"/>
                  </a:lnTo>
                  <a:lnTo>
                    <a:pt x="278" y="42"/>
                  </a:lnTo>
                  <a:lnTo>
                    <a:pt x="264" y="42"/>
                  </a:lnTo>
                  <a:lnTo>
                    <a:pt x="271" y="49"/>
                  </a:lnTo>
                  <a:lnTo>
                    <a:pt x="285" y="49"/>
                  </a:lnTo>
                  <a:lnTo>
                    <a:pt x="292" y="35"/>
                  </a:lnTo>
                  <a:lnTo>
                    <a:pt x="313" y="7"/>
                  </a:lnTo>
                  <a:lnTo>
                    <a:pt x="347" y="0"/>
                  </a:lnTo>
                  <a:lnTo>
                    <a:pt x="403" y="7"/>
                  </a:lnTo>
                  <a:lnTo>
                    <a:pt x="445" y="21"/>
                  </a:lnTo>
                  <a:lnTo>
                    <a:pt x="487" y="35"/>
                  </a:lnTo>
                  <a:lnTo>
                    <a:pt x="542" y="42"/>
                  </a:lnTo>
                  <a:lnTo>
                    <a:pt x="584" y="35"/>
                  </a:lnTo>
                  <a:lnTo>
                    <a:pt x="633" y="21"/>
                  </a:lnTo>
                  <a:lnTo>
                    <a:pt x="716" y="0"/>
                  </a:lnTo>
                  <a:lnTo>
                    <a:pt x="765" y="14"/>
                  </a:lnTo>
                  <a:lnTo>
                    <a:pt x="820" y="35"/>
                  </a:lnTo>
                  <a:lnTo>
                    <a:pt x="925" y="77"/>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 name="Freeform 4"/>
            <p:cNvSpPr>
              <a:spLocks/>
            </p:cNvSpPr>
            <p:nvPr/>
          </p:nvSpPr>
          <p:spPr bwMode="auto">
            <a:xfrm>
              <a:off x="6387531" y="2614417"/>
              <a:ext cx="2427968" cy="395873"/>
            </a:xfrm>
            <a:custGeom>
              <a:avLst/>
              <a:gdLst>
                <a:gd name="T0" fmla="*/ 0 w 1251"/>
                <a:gd name="T1" fmla="*/ 2147483647 h 195"/>
                <a:gd name="T2" fmla="*/ 2147483647 w 1251"/>
                <a:gd name="T3" fmla="*/ 2147483647 h 195"/>
                <a:gd name="T4" fmla="*/ 2147483647 w 1251"/>
                <a:gd name="T5" fmla="*/ 2147483647 h 195"/>
                <a:gd name="T6" fmla="*/ 2147483647 w 1251"/>
                <a:gd name="T7" fmla="*/ 2147483647 h 195"/>
                <a:gd name="T8" fmla="*/ 2147483647 w 1251"/>
                <a:gd name="T9" fmla="*/ 2147483647 h 195"/>
                <a:gd name="T10" fmla="*/ 2147483647 w 1251"/>
                <a:gd name="T11" fmla="*/ 2147483647 h 195"/>
                <a:gd name="T12" fmla="*/ 2147483647 w 1251"/>
                <a:gd name="T13" fmla="*/ 2147483647 h 195"/>
                <a:gd name="T14" fmla="*/ 2147483647 w 1251"/>
                <a:gd name="T15" fmla="*/ 2147483647 h 195"/>
                <a:gd name="T16" fmla="*/ 2147483647 w 1251"/>
                <a:gd name="T17" fmla="*/ 2147483647 h 195"/>
                <a:gd name="T18" fmla="*/ 2147483647 w 1251"/>
                <a:gd name="T19" fmla="*/ 2147483647 h 195"/>
                <a:gd name="T20" fmla="*/ 2147483647 w 1251"/>
                <a:gd name="T21" fmla="*/ 2147483647 h 195"/>
                <a:gd name="T22" fmla="*/ 2147483647 w 1251"/>
                <a:gd name="T23" fmla="*/ 0 h 195"/>
                <a:gd name="T24" fmla="*/ 2147483647 w 1251"/>
                <a:gd name="T25" fmla="*/ 2147483647 h 195"/>
                <a:gd name="T26" fmla="*/ 2147483647 w 1251"/>
                <a:gd name="T27" fmla="*/ 2147483647 h 195"/>
                <a:gd name="T28" fmla="*/ 2147483647 w 1251"/>
                <a:gd name="T29" fmla="*/ 2147483647 h 195"/>
                <a:gd name="T30" fmla="*/ 2147483647 w 1251"/>
                <a:gd name="T31" fmla="*/ 2147483647 h 195"/>
                <a:gd name="T32" fmla="*/ 2147483647 w 1251"/>
                <a:gd name="T33" fmla="*/ 2147483647 h 195"/>
                <a:gd name="T34" fmla="*/ 2147483647 w 1251"/>
                <a:gd name="T35" fmla="*/ 2147483647 h 195"/>
                <a:gd name="T36" fmla="*/ 2147483647 w 1251"/>
                <a:gd name="T37" fmla="*/ 2147483647 h 195"/>
                <a:gd name="T38" fmla="*/ 2147483647 w 1251"/>
                <a:gd name="T39" fmla="*/ 2147483647 h 195"/>
                <a:gd name="T40" fmla="*/ 2147483647 w 1251"/>
                <a:gd name="T41" fmla="*/ 2147483647 h 195"/>
                <a:gd name="T42" fmla="*/ 2147483647 w 1251"/>
                <a:gd name="T43" fmla="*/ 2147483647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51"/>
                <a:gd name="T67" fmla="*/ 0 h 195"/>
                <a:gd name="T68" fmla="*/ 1251 w 1251"/>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51" h="195">
                  <a:moveTo>
                    <a:pt x="0" y="167"/>
                  </a:moveTo>
                  <a:lnTo>
                    <a:pt x="160" y="167"/>
                  </a:lnTo>
                  <a:lnTo>
                    <a:pt x="187" y="153"/>
                  </a:lnTo>
                  <a:lnTo>
                    <a:pt x="222" y="146"/>
                  </a:lnTo>
                  <a:lnTo>
                    <a:pt x="306" y="146"/>
                  </a:lnTo>
                  <a:lnTo>
                    <a:pt x="403" y="167"/>
                  </a:lnTo>
                  <a:lnTo>
                    <a:pt x="500" y="181"/>
                  </a:lnTo>
                  <a:lnTo>
                    <a:pt x="598" y="167"/>
                  </a:lnTo>
                  <a:lnTo>
                    <a:pt x="639" y="146"/>
                  </a:lnTo>
                  <a:lnTo>
                    <a:pt x="674" y="125"/>
                  </a:lnTo>
                  <a:lnTo>
                    <a:pt x="730" y="69"/>
                  </a:lnTo>
                  <a:lnTo>
                    <a:pt x="772" y="0"/>
                  </a:lnTo>
                  <a:lnTo>
                    <a:pt x="785" y="14"/>
                  </a:lnTo>
                  <a:lnTo>
                    <a:pt x="792" y="28"/>
                  </a:lnTo>
                  <a:lnTo>
                    <a:pt x="806" y="55"/>
                  </a:lnTo>
                  <a:lnTo>
                    <a:pt x="820" y="90"/>
                  </a:lnTo>
                  <a:lnTo>
                    <a:pt x="848" y="139"/>
                  </a:lnTo>
                  <a:lnTo>
                    <a:pt x="890" y="181"/>
                  </a:lnTo>
                  <a:lnTo>
                    <a:pt x="925" y="195"/>
                  </a:lnTo>
                  <a:lnTo>
                    <a:pt x="1008" y="181"/>
                  </a:lnTo>
                  <a:lnTo>
                    <a:pt x="1091" y="153"/>
                  </a:lnTo>
                  <a:lnTo>
                    <a:pt x="1251" y="76"/>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 name="Oval 5"/>
            <p:cNvSpPr>
              <a:spLocks noChangeArrowheads="1"/>
            </p:cNvSpPr>
            <p:nvPr/>
          </p:nvSpPr>
          <p:spPr bwMode="auto">
            <a:xfrm>
              <a:off x="4841666"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 name="Oval 6"/>
            <p:cNvSpPr>
              <a:spLocks noChangeArrowheads="1"/>
            </p:cNvSpPr>
            <p:nvPr/>
          </p:nvSpPr>
          <p:spPr bwMode="auto">
            <a:xfrm>
              <a:off x="4908624" y="2902202"/>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 name="Oval 7"/>
            <p:cNvSpPr>
              <a:spLocks noChangeArrowheads="1"/>
            </p:cNvSpPr>
            <p:nvPr/>
          </p:nvSpPr>
          <p:spPr bwMode="auto">
            <a:xfrm>
              <a:off x="4760152"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1" name="Oval 8"/>
            <p:cNvSpPr>
              <a:spLocks noChangeArrowheads="1"/>
            </p:cNvSpPr>
            <p:nvPr/>
          </p:nvSpPr>
          <p:spPr bwMode="auto">
            <a:xfrm>
              <a:off x="4678637"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2" name="Oval 9"/>
            <p:cNvSpPr>
              <a:spLocks noChangeArrowheads="1"/>
            </p:cNvSpPr>
            <p:nvPr/>
          </p:nvSpPr>
          <p:spPr bwMode="auto">
            <a:xfrm>
              <a:off x="4611679" y="2902202"/>
              <a:ext cx="55313"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3" name="Oval 10"/>
            <p:cNvSpPr>
              <a:spLocks noChangeArrowheads="1"/>
            </p:cNvSpPr>
            <p:nvPr/>
          </p:nvSpPr>
          <p:spPr bwMode="auto">
            <a:xfrm>
              <a:off x="4975583"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4" name="Oval 11"/>
            <p:cNvSpPr>
              <a:spLocks noChangeArrowheads="1"/>
            </p:cNvSpPr>
            <p:nvPr/>
          </p:nvSpPr>
          <p:spPr bwMode="auto">
            <a:xfrm>
              <a:off x="5029440"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5" name="Oval 12"/>
            <p:cNvSpPr>
              <a:spLocks noChangeArrowheads="1"/>
            </p:cNvSpPr>
            <p:nvPr/>
          </p:nvSpPr>
          <p:spPr bwMode="auto">
            <a:xfrm>
              <a:off x="5070197" y="3015695"/>
              <a:ext cx="69870"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6" name="Oval 13"/>
            <p:cNvSpPr>
              <a:spLocks noChangeArrowheads="1"/>
            </p:cNvSpPr>
            <p:nvPr/>
          </p:nvSpPr>
          <p:spPr bwMode="auto">
            <a:xfrm>
              <a:off x="5124056"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7" name="Oval 14"/>
            <p:cNvSpPr>
              <a:spLocks noChangeArrowheads="1"/>
            </p:cNvSpPr>
            <p:nvPr/>
          </p:nvSpPr>
          <p:spPr bwMode="auto">
            <a:xfrm>
              <a:off x="5192469" y="3099463"/>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8" name="Oval 15"/>
            <p:cNvSpPr>
              <a:spLocks noChangeArrowheads="1"/>
            </p:cNvSpPr>
            <p:nvPr/>
          </p:nvSpPr>
          <p:spPr bwMode="auto">
            <a:xfrm>
              <a:off x="5260884" y="3099463"/>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9" name="Oval 16"/>
            <p:cNvSpPr>
              <a:spLocks noChangeArrowheads="1"/>
            </p:cNvSpPr>
            <p:nvPr/>
          </p:nvSpPr>
          <p:spPr bwMode="auto">
            <a:xfrm>
              <a:off x="5326386"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0" name="Oval 17"/>
            <p:cNvSpPr>
              <a:spLocks noChangeArrowheads="1"/>
            </p:cNvSpPr>
            <p:nvPr/>
          </p:nvSpPr>
          <p:spPr bwMode="auto">
            <a:xfrm>
              <a:off x="5285629"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1" name="Oval 18"/>
            <p:cNvSpPr>
              <a:spLocks noChangeArrowheads="1"/>
            </p:cNvSpPr>
            <p:nvPr/>
          </p:nvSpPr>
          <p:spPr bwMode="auto">
            <a:xfrm>
              <a:off x="5220126" y="2873829"/>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2" name="Oval 19"/>
            <p:cNvSpPr>
              <a:spLocks noChangeArrowheads="1"/>
            </p:cNvSpPr>
            <p:nvPr/>
          </p:nvSpPr>
          <p:spPr bwMode="auto">
            <a:xfrm>
              <a:off x="5260884" y="2788710"/>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3" name="Oval 20"/>
            <p:cNvSpPr>
              <a:spLocks noChangeArrowheads="1"/>
            </p:cNvSpPr>
            <p:nvPr/>
          </p:nvSpPr>
          <p:spPr bwMode="auto">
            <a:xfrm>
              <a:off x="5326386" y="281708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4" name="Oval 21"/>
            <p:cNvSpPr>
              <a:spLocks noChangeArrowheads="1"/>
            </p:cNvSpPr>
            <p:nvPr/>
          </p:nvSpPr>
          <p:spPr bwMode="auto">
            <a:xfrm>
              <a:off x="5407900" y="2845456"/>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5" name="Oval 22"/>
            <p:cNvSpPr>
              <a:spLocks noChangeArrowheads="1"/>
            </p:cNvSpPr>
            <p:nvPr/>
          </p:nvSpPr>
          <p:spPr bwMode="auto">
            <a:xfrm>
              <a:off x="5489415" y="2873829"/>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6" name="Oval 23"/>
            <p:cNvSpPr>
              <a:spLocks noChangeArrowheads="1"/>
            </p:cNvSpPr>
            <p:nvPr/>
          </p:nvSpPr>
          <p:spPr bwMode="auto">
            <a:xfrm>
              <a:off x="5569474"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7" name="Oval 24"/>
            <p:cNvSpPr>
              <a:spLocks noChangeArrowheads="1"/>
            </p:cNvSpPr>
            <p:nvPr/>
          </p:nvSpPr>
          <p:spPr bwMode="auto">
            <a:xfrm>
              <a:off x="5636433"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8" name="Oval 25"/>
            <p:cNvSpPr>
              <a:spLocks noChangeArrowheads="1"/>
            </p:cNvSpPr>
            <p:nvPr/>
          </p:nvSpPr>
          <p:spPr bwMode="auto">
            <a:xfrm>
              <a:off x="5717947" y="287382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39" name="Oval 26"/>
            <p:cNvSpPr>
              <a:spLocks noChangeArrowheads="1"/>
            </p:cNvSpPr>
            <p:nvPr/>
          </p:nvSpPr>
          <p:spPr bwMode="auto">
            <a:xfrm>
              <a:off x="5799462" y="2845456"/>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0" name="Oval 27"/>
            <p:cNvSpPr>
              <a:spLocks noChangeArrowheads="1"/>
            </p:cNvSpPr>
            <p:nvPr/>
          </p:nvSpPr>
          <p:spPr bwMode="auto">
            <a:xfrm>
              <a:off x="5866420" y="281708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 name="Oval 28"/>
            <p:cNvSpPr>
              <a:spLocks noChangeArrowheads="1"/>
            </p:cNvSpPr>
            <p:nvPr/>
          </p:nvSpPr>
          <p:spPr bwMode="auto">
            <a:xfrm>
              <a:off x="5947935" y="280357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2" name="Oval 29"/>
            <p:cNvSpPr>
              <a:spLocks noChangeArrowheads="1"/>
            </p:cNvSpPr>
            <p:nvPr/>
          </p:nvSpPr>
          <p:spPr bwMode="auto">
            <a:xfrm>
              <a:off x="6014893" y="281708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3" name="Oval 30"/>
            <p:cNvSpPr>
              <a:spLocks noChangeArrowheads="1"/>
            </p:cNvSpPr>
            <p:nvPr/>
          </p:nvSpPr>
          <p:spPr bwMode="auto">
            <a:xfrm>
              <a:off x="6096407" y="2845456"/>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4" name="Oval 31"/>
            <p:cNvSpPr>
              <a:spLocks noChangeArrowheads="1"/>
            </p:cNvSpPr>
            <p:nvPr/>
          </p:nvSpPr>
          <p:spPr bwMode="auto">
            <a:xfrm>
              <a:off x="6163366"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5" name="Oval 32"/>
            <p:cNvSpPr>
              <a:spLocks noChangeArrowheads="1"/>
            </p:cNvSpPr>
            <p:nvPr/>
          </p:nvSpPr>
          <p:spPr bwMode="auto">
            <a:xfrm>
              <a:off x="6244880"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6" name="Oval 33"/>
            <p:cNvSpPr>
              <a:spLocks noChangeArrowheads="1"/>
            </p:cNvSpPr>
            <p:nvPr/>
          </p:nvSpPr>
          <p:spPr bwMode="auto">
            <a:xfrm>
              <a:off x="6311839"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7" name="Oval 34"/>
            <p:cNvSpPr>
              <a:spLocks noChangeArrowheads="1"/>
            </p:cNvSpPr>
            <p:nvPr/>
          </p:nvSpPr>
          <p:spPr bwMode="auto">
            <a:xfrm>
              <a:off x="6393353" y="2958949"/>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8" name="Oval 35"/>
            <p:cNvSpPr>
              <a:spLocks noChangeArrowheads="1"/>
            </p:cNvSpPr>
            <p:nvPr/>
          </p:nvSpPr>
          <p:spPr bwMode="auto">
            <a:xfrm>
              <a:off x="6473412"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9" name="Oval 36"/>
            <p:cNvSpPr>
              <a:spLocks noChangeArrowheads="1"/>
            </p:cNvSpPr>
            <p:nvPr/>
          </p:nvSpPr>
          <p:spPr bwMode="auto">
            <a:xfrm>
              <a:off x="6541826"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0" name="Oval 37"/>
            <p:cNvSpPr>
              <a:spLocks noChangeArrowheads="1"/>
            </p:cNvSpPr>
            <p:nvPr/>
          </p:nvSpPr>
          <p:spPr bwMode="auto">
            <a:xfrm>
              <a:off x="6623341"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1" name="Oval 38"/>
            <p:cNvSpPr>
              <a:spLocks noChangeArrowheads="1"/>
            </p:cNvSpPr>
            <p:nvPr/>
          </p:nvSpPr>
          <p:spPr bwMode="auto">
            <a:xfrm>
              <a:off x="6704855" y="2945438"/>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2" name="Oval 39"/>
            <p:cNvSpPr>
              <a:spLocks noChangeArrowheads="1"/>
            </p:cNvSpPr>
            <p:nvPr/>
          </p:nvSpPr>
          <p:spPr bwMode="auto">
            <a:xfrm>
              <a:off x="6783458"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3" name="Oval 40"/>
            <p:cNvSpPr>
              <a:spLocks noChangeArrowheads="1"/>
            </p:cNvSpPr>
            <p:nvPr/>
          </p:nvSpPr>
          <p:spPr bwMode="auto">
            <a:xfrm>
              <a:off x="6879529"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4" name="Oval 41"/>
            <p:cNvSpPr>
              <a:spLocks noChangeArrowheads="1"/>
            </p:cNvSpPr>
            <p:nvPr/>
          </p:nvSpPr>
          <p:spPr bwMode="auto">
            <a:xfrm>
              <a:off x="6946487"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5" name="Oval 42"/>
            <p:cNvSpPr>
              <a:spLocks noChangeArrowheads="1"/>
            </p:cNvSpPr>
            <p:nvPr/>
          </p:nvSpPr>
          <p:spPr bwMode="auto">
            <a:xfrm>
              <a:off x="7028002" y="2930575"/>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6" name="Oval 43"/>
            <p:cNvSpPr>
              <a:spLocks noChangeArrowheads="1"/>
            </p:cNvSpPr>
            <p:nvPr/>
          </p:nvSpPr>
          <p:spPr bwMode="auto">
            <a:xfrm>
              <a:off x="7094960" y="294543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7" name="Oval 44"/>
            <p:cNvSpPr>
              <a:spLocks noChangeArrowheads="1"/>
            </p:cNvSpPr>
            <p:nvPr/>
          </p:nvSpPr>
          <p:spPr bwMode="auto">
            <a:xfrm>
              <a:off x="7176475"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8" name="Oval 45"/>
            <p:cNvSpPr>
              <a:spLocks noChangeArrowheads="1"/>
            </p:cNvSpPr>
            <p:nvPr/>
          </p:nvSpPr>
          <p:spPr bwMode="auto">
            <a:xfrm>
              <a:off x="7257989" y="2987321"/>
              <a:ext cx="66958"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9" name="Oval 46"/>
            <p:cNvSpPr>
              <a:spLocks noChangeArrowheads="1"/>
            </p:cNvSpPr>
            <p:nvPr/>
          </p:nvSpPr>
          <p:spPr bwMode="auto">
            <a:xfrm>
              <a:off x="7336593"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0" name="Oval 47"/>
            <p:cNvSpPr>
              <a:spLocks noChangeArrowheads="1"/>
            </p:cNvSpPr>
            <p:nvPr/>
          </p:nvSpPr>
          <p:spPr bwMode="auto">
            <a:xfrm>
              <a:off x="7418107"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1" name="Oval 48"/>
            <p:cNvSpPr>
              <a:spLocks noChangeArrowheads="1"/>
            </p:cNvSpPr>
            <p:nvPr/>
          </p:nvSpPr>
          <p:spPr bwMode="auto">
            <a:xfrm>
              <a:off x="7499622"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2" name="Oval 49"/>
            <p:cNvSpPr>
              <a:spLocks noChangeArrowheads="1"/>
            </p:cNvSpPr>
            <p:nvPr/>
          </p:nvSpPr>
          <p:spPr bwMode="auto">
            <a:xfrm>
              <a:off x="7568035" y="2945438"/>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3" name="Oval 50"/>
            <p:cNvSpPr>
              <a:spLocks noChangeArrowheads="1"/>
            </p:cNvSpPr>
            <p:nvPr/>
          </p:nvSpPr>
          <p:spPr bwMode="auto">
            <a:xfrm>
              <a:off x="7648094"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4" name="Oval 51"/>
            <p:cNvSpPr>
              <a:spLocks noChangeArrowheads="1"/>
            </p:cNvSpPr>
            <p:nvPr/>
          </p:nvSpPr>
          <p:spPr bwMode="auto">
            <a:xfrm>
              <a:off x="7715053" y="286031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5" name="Oval 52"/>
            <p:cNvSpPr>
              <a:spLocks noChangeArrowheads="1"/>
            </p:cNvSpPr>
            <p:nvPr/>
          </p:nvSpPr>
          <p:spPr bwMode="auto">
            <a:xfrm>
              <a:off x="7770366" y="280357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6" name="Oval 53"/>
            <p:cNvSpPr>
              <a:spLocks noChangeArrowheads="1"/>
            </p:cNvSpPr>
            <p:nvPr/>
          </p:nvSpPr>
          <p:spPr bwMode="auto">
            <a:xfrm>
              <a:off x="7811124" y="27319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7" name="Oval 54"/>
            <p:cNvSpPr>
              <a:spLocks noChangeArrowheads="1"/>
            </p:cNvSpPr>
            <p:nvPr/>
          </p:nvSpPr>
          <p:spPr bwMode="auto">
            <a:xfrm>
              <a:off x="7864981" y="2677920"/>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8" name="Oval 55"/>
            <p:cNvSpPr>
              <a:spLocks noChangeArrowheads="1"/>
            </p:cNvSpPr>
            <p:nvPr/>
          </p:nvSpPr>
          <p:spPr bwMode="auto">
            <a:xfrm>
              <a:off x="7892638" y="2746825"/>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9" name="Oval 56"/>
            <p:cNvSpPr>
              <a:spLocks noChangeArrowheads="1"/>
            </p:cNvSpPr>
            <p:nvPr/>
          </p:nvSpPr>
          <p:spPr bwMode="auto">
            <a:xfrm>
              <a:off x="7917383" y="281708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0" name="Oval 57"/>
            <p:cNvSpPr>
              <a:spLocks noChangeArrowheads="1"/>
            </p:cNvSpPr>
            <p:nvPr/>
          </p:nvSpPr>
          <p:spPr bwMode="auto">
            <a:xfrm>
              <a:off x="7971241"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1" name="Oval 58"/>
            <p:cNvSpPr>
              <a:spLocks noChangeArrowheads="1"/>
            </p:cNvSpPr>
            <p:nvPr/>
          </p:nvSpPr>
          <p:spPr bwMode="auto">
            <a:xfrm>
              <a:off x="8026555"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2" name="Oval 59"/>
            <p:cNvSpPr>
              <a:spLocks noChangeArrowheads="1"/>
            </p:cNvSpPr>
            <p:nvPr/>
          </p:nvSpPr>
          <p:spPr bwMode="auto">
            <a:xfrm>
              <a:off x="8093513" y="3002184"/>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3" name="Oval 60"/>
            <p:cNvSpPr>
              <a:spLocks noChangeArrowheads="1"/>
            </p:cNvSpPr>
            <p:nvPr/>
          </p:nvSpPr>
          <p:spPr bwMode="auto">
            <a:xfrm>
              <a:off x="8161927" y="3015695"/>
              <a:ext cx="68414"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4" name="Oval 61"/>
            <p:cNvSpPr>
              <a:spLocks noChangeArrowheads="1"/>
            </p:cNvSpPr>
            <p:nvPr/>
          </p:nvSpPr>
          <p:spPr bwMode="auto">
            <a:xfrm>
              <a:off x="8241986" y="3002184"/>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5" name="Oval 62"/>
            <p:cNvSpPr>
              <a:spLocks noChangeArrowheads="1"/>
            </p:cNvSpPr>
            <p:nvPr/>
          </p:nvSpPr>
          <p:spPr bwMode="auto">
            <a:xfrm>
              <a:off x="8323501"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6" name="Oval 63"/>
            <p:cNvSpPr>
              <a:spLocks noChangeArrowheads="1"/>
            </p:cNvSpPr>
            <p:nvPr/>
          </p:nvSpPr>
          <p:spPr bwMode="auto">
            <a:xfrm>
              <a:off x="8405015"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7" name="Oval 64"/>
            <p:cNvSpPr>
              <a:spLocks noChangeArrowheads="1"/>
            </p:cNvSpPr>
            <p:nvPr/>
          </p:nvSpPr>
          <p:spPr bwMode="auto">
            <a:xfrm>
              <a:off x="8471973" y="2930575"/>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8" name="Oval 65"/>
            <p:cNvSpPr>
              <a:spLocks noChangeArrowheads="1"/>
            </p:cNvSpPr>
            <p:nvPr/>
          </p:nvSpPr>
          <p:spPr bwMode="auto">
            <a:xfrm>
              <a:off x="8538932"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79" name="Oval 66"/>
            <p:cNvSpPr>
              <a:spLocks noChangeArrowheads="1"/>
            </p:cNvSpPr>
            <p:nvPr/>
          </p:nvSpPr>
          <p:spPr bwMode="auto">
            <a:xfrm>
              <a:off x="8605890" y="286031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0" name="Oval 67"/>
            <p:cNvSpPr>
              <a:spLocks noChangeArrowheads="1"/>
            </p:cNvSpPr>
            <p:nvPr/>
          </p:nvSpPr>
          <p:spPr bwMode="auto">
            <a:xfrm>
              <a:off x="8687405" y="2831945"/>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1" name="Oval 68"/>
            <p:cNvSpPr>
              <a:spLocks noChangeArrowheads="1"/>
            </p:cNvSpPr>
            <p:nvPr/>
          </p:nvSpPr>
          <p:spPr bwMode="auto">
            <a:xfrm>
              <a:off x="8755818" y="2803572"/>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2" name="Oval 69"/>
            <p:cNvSpPr>
              <a:spLocks noChangeArrowheads="1"/>
            </p:cNvSpPr>
            <p:nvPr/>
          </p:nvSpPr>
          <p:spPr bwMode="auto">
            <a:xfrm>
              <a:off x="4827110"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3" name="Oval 70"/>
            <p:cNvSpPr>
              <a:spLocks noChangeArrowheads="1"/>
            </p:cNvSpPr>
            <p:nvPr/>
          </p:nvSpPr>
          <p:spPr bwMode="auto">
            <a:xfrm>
              <a:off x="4895523" y="2973810"/>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4" name="Oval 71"/>
            <p:cNvSpPr>
              <a:spLocks noChangeArrowheads="1"/>
            </p:cNvSpPr>
            <p:nvPr/>
          </p:nvSpPr>
          <p:spPr bwMode="auto">
            <a:xfrm>
              <a:off x="4745595"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5" name="Oval 72"/>
            <p:cNvSpPr>
              <a:spLocks noChangeArrowheads="1"/>
            </p:cNvSpPr>
            <p:nvPr/>
          </p:nvSpPr>
          <p:spPr bwMode="auto">
            <a:xfrm>
              <a:off x="4666992" y="2973810"/>
              <a:ext cx="66958"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6" name="Oval 73"/>
            <p:cNvSpPr>
              <a:spLocks noChangeArrowheads="1"/>
            </p:cNvSpPr>
            <p:nvPr/>
          </p:nvSpPr>
          <p:spPr bwMode="auto">
            <a:xfrm>
              <a:off x="4598578" y="2973810"/>
              <a:ext cx="56769"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7" name="Oval 74"/>
            <p:cNvSpPr>
              <a:spLocks noChangeArrowheads="1"/>
            </p:cNvSpPr>
            <p:nvPr/>
          </p:nvSpPr>
          <p:spPr bwMode="auto">
            <a:xfrm>
              <a:off x="4963938" y="2987321"/>
              <a:ext cx="66958"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8" name="Oval 75"/>
            <p:cNvSpPr>
              <a:spLocks noChangeArrowheads="1"/>
            </p:cNvSpPr>
            <p:nvPr/>
          </p:nvSpPr>
          <p:spPr bwMode="auto">
            <a:xfrm>
              <a:off x="5016340"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89" name="Oval 76"/>
            <p:cNvSpPr>
              <a:spLocks noChangeArrowheads="1"/>
            </p:cNvSpPr>
            <p:nvPr/>
          </p:nvSpPr>
          <p:spPr bwMode="auto">
            <a:xfrm>
              <a:off x="5070197" y="308460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0" name="Oval 77"/>
            <p:cNvSpPr>
              <a:spLocks noChangeArrowheads="1"/>
            </p:cNvSpPr>
            <p:nvPr/>
          </p:nvSpPr>
          <p:spPr bwMode="auto">
            <a:xfrm>
              <a:off x="5110955" y="3141347"/>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1" name="Oval 78"/>
            <p:cNvSpPr>
              <a:spLocks noChangeArrowheads="1"/>
            </p:cNvSpPr>
            <p:nvPr/>
          </p:nvSpPr>
          <p:spPr bwMode="auto">
            <a:xfrm>
              <a:off x="5179369" y="316972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2" name="Oval 79"/>
            <p:cNvSpPr>
              <a:spLocks noChangeArrowheads="1"/>
            </p:cNvSpPr>
            <p:nvPr/>
          </p:nvSpPr>
          <p:spPr bwMode="auto">
            <a:xfrm>
              <a:off x="5260884" y="3169721"/>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3" name="Oval 80"/>
            <p:cNvSpPr>
              <a:spLocks noChangeArrowheads="1"/>
            </p:cNvSpPr>
            <p:nvPr/>
          </p:nvSpPr>
          <p:spPr bwMode="auto">
            <a:xfrm>
              <a:off x="5380244" y="315621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4" name="Oval 81"/>
            <p:cNvSpPr>
              <a:spLocks noChangeArrowheads="1"/>
            </p:cNvSpPr>
            <p:nvPr/>
          </p:nvSpPr>
          <p:spPr bwMode="auto">
            <a:xfrm>
              <a:off x="5394800"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5" name="Oval 82"/>
            <p:cNvSpPr>
              <a:spLocks noChangeArrowheads="1"/>
            </p:cNvSpPr>
            <p:nvPr/>
          </p:nvSpPr>
          <p:spPr bwMode="auto">
            <a:xfrm>
              <a:off x="5326386"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6" name="Oval 83"/>
            <p:cNvSpPr>
              <a:spLocks noChangeArrowheads="1"/>
            </p:cNvSpPr>
            <p:nvPr/>
          </p:nvSpPr>
          <p:spPr bwMode="auto">
            <a:xfrm>
              <a:off x="5407900" y="291706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7" name="Oval 84"/>
            <p:cNvSpPr>
              <a:spLocks noChangeArrowheads="1"/>
            </p:cNvSpPr>
            <p:nvPr/>
          </p:nvSpPr>
          <p:spPr bwMode="auto">
            <a:xfrm>
              <a:off x="5476315" y="294543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8" name="Oval 85"/>
            <p:cNvSpPr>
              <a:spLocks noChangeArrowheads="1"/>
            </p:cNvSpPr>
            <p:nvPr/>
          </p:nvSpPr>
          <p:spPr bwMode="auto">
            <a:xfrm>
              <a:off x="5557829" y="2958949"/>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99" name="Oval 86"/>
            <p:cNvSpPr>
              <a:spLocks noChangeArrowheads="1"/>
            </p:cNvSpPr>
            <p:nvPr/>
          </p:nvSpPr>
          <p:spPr bwMode="auto">
            <a:xfrm>
              <a:off x="5636433"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0" name="Oval 87"/>
            <p:cNvSpPr>
              <a:spLocks noChangeArrowheads="1"/>
            </p:cNvSpPr>
            <p:nvPr/>
          </p:nvSpPr>
          <p:spPr bwMode="auto">
            <a:xfrm>
              <a:off x="5717947" y="294543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1" name="Oval 88"/>
            <p:cNvSpPr>
              <a:spLocks noChangeArrowheads="1"/>
            </p:cNvSpPr>
            <p:nvPr/>
          </p:nvSpPr>
          <p:spPr bwMode="auto">
            <a:xfrm>
              <a:off x="5786361" y="2917064"/>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2" name="Oval 89"/>
            <p:cNvSpPr>
              <a:spLocks noChangeArrowheads="1"/>
            </p:cNvSpPr>
            <p:nvPr/>
          </p:nvSpPr>
          <p:spPr bwMode="auto">
            <a:xfrm>
              <a:off x="5866420"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3" name="Oval 90"/>
            <p:cNvSpPr>
              <a:spLocks noChangeArrowheads="1"/>
            </p:cNvSpPr>
            <p:nvPr/>
          </p:nvSpPr>
          <p:spPr bwMode="auto">
            <a:xfrm>
              <a:off x="5933378" y="287382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4" name="Oval 91"/>
            <p:cNvSpPr>
              <a:spLocks noChangeArrowheads="1"/>
            </p:cNvSpPr>
            <p:nvPr/>
          </p:nvSpPr>
          <p:spPr bwMode="auto">
            <a:xfrm>
              <a:off x="6014893"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5" name="Oval 92"/>
            <p:cNvSpPr>
              <a:spLocks noChangeArrowheads="1"/>
            </p:cNvSpPr>
            <p:nvPr/>
          </p:nvSpPr>
          <p:spPr bwMode="auto">
            <a:xfrm>
              <a:off x="6083306" y="2917064"/>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6" name="Oval 93"/>
            <p:cNvSpPr>
              <a:spLocks noChangeArrowheads="1"/>
            </p:cNvSpPr>
            <p:nvPr/>
          </p:nvSpPr>
          <p:spPr bwMode="auto">
            <a:xfrm>
              <a:off x="6163366"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7" name="Oval 94"/>
            <p:cNvSpPr>
              <a:spLocks noChangeArrowheads="1"/>
            </p:cNvSpPr>
            <p:nvPr/>
          </p:nvSpPr>
          <p:spPr bwMode="auto">
            <a:xfrm>
              <a:off x="6230324"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8" name="Oval 95"/>
            <p:cNvSpPr>
              <a:spLocks noChangeArrowheads="1"/>
            </p:cNvSpPr>
            <p:nvPr/>
          </p:nvSpPr>
          <p:spPr bwMode="auto">
            <a:xfrm>
              <a:off x="6311839"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09" name="Oval 96"/>
            <p:cNvSpPr>
              <a:spLocks noChangeArrowheads="1"/>
            </p:cNvSpPr>
            <p:nvPr/>
          </p:nvSpPr>
          <p:spPr bwMode="auto">
            <a:xfrm>
              <a:off x="6380252" y="3030557"/>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0" name="Oval 97"/>
            <p:cNvSpPr>
              <a:spLocks noChangeArrowheads="1"/>
            </p:cNvSpPr>
            <p:nvPr/>
          </p:nvSpPr>
          <p:spPr bwMode="auto">
            <a:xfrm>
              <a:off x="6460312" y="3030557"/>
              <a:ext cx="82970" cy="8512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1" name="Oval 98"/>
            <p:cNvSpPr>
              <a:spLocks noChangeArrowheads="1"/>
            </p:cNvSpPr>
            <p:nvPr/>
          </p:nvSpPr>
          <p:spPr bwMode="auto">
            <a:xfrm>
              <a:off x="6541826"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 name="Oval 99"/>
            <p:cNvSpPr>
              <a:spLocks noChangeArrowheads="1"/>
            </p:cNvSpPr>
            <p:nvPr/>
          </p:nvSpPr>
          <p:spPr bwMode="auto">
            <a:xfrm>
              <a:off x="6623341"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 name="Oval 100"/>
            <p:cNvSpPr>
              <a:spLocks noChangeArrowheads="1"/>
            </p:cNvSpPr>
            <p:nvPr/>
          </p:nvSpPr>
          <p:spPr bwMode="auto">
            <a:xfrm>
              <a:off x="6704855" y="3015695"/>
              <a:ext cx="66958"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4" name="Oval 101"/>
            <p:cNvSpPr>
              <a:spLocks noChangeArrowheads="1"/>
            </p:cNvSpPr>
            <p:nvPr/>
          </p:nvSpPr>
          <p:spPr bwMode="auto">
            <a:xfrm>
              <a:off x="6783458"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5" name="Oval 102"/>
            <p:cNvSpPr>
              <a:spLocks noChangeArrowheads="1"/>
            </p:cNvSpPr>
            <p:nvPr/>
          </p:nvSpPr>
          <p:spPr bwMode="auto">
            <a:xfrm>
              <a:off x="6864973"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6" name="Oval 103"/>
            <p:cNvSpPr>
              <a:spLocks noChangeArrowheads="1"/>
            </p:cNvSpPr>
            <p:nvPr/>
          </p:nvSpPr>
          <p:spPr bwMode="auto">
            <a:xfrm>
              <a:off x="6946487"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7" name="Oval 104"/>
            <p:cNvSpPr>
              <a:spLocks noChangeArrowheads="1"/>
            </p:cNvSpPr>
            <p:nvPr/>
          </p:nvSpPr>
          <p:spPr bwMode="auto">
            <a:xfrm>
              <a:off x="7014901" y="3002184"/>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8" name="Oval 105"/>
            <p:cNvSpPr>
              <a:spLocks noChangeArrowheads="1"/>
            </p:cNvSpPr>
            <p:nvPr/>
          </p:nvSpPr>
          <p:spPr bwMode="auto">
            <a:xfrm>
              <a:off x="7094960" y="3015695"/>
              <a:ext cx="69870"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9" name="Oval 106"/>
            <p:cNvSpPr>
              <a:spLocks noChangeArrowheads="1"/>
            </p:cNvSpPr>
            <p:nvPr/>
          </p:nvSpPr>
          <p:spPr bwMode="auto">
            <a:xfrm>
              <a:off x="7176475"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0" name="Oval 107"/>
            <p:cNvSpPr>
              <a:spLocks noChangeArrowheads="1"/>
            </p:cNvSpPr>
            <p:nvPr/>
          </p:nvSpPr>
          <p:spPr bwMode="auto">
            <a:xfrm>
              <a:off x="7243433"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1" name="Oval 108"/>
            <p:cNvSpPr>
              <a:spLocks noChangeArrowheads="1"/>
            </p:cNvSpPr>
            <p:nvPr/>
          </p:nvSpPr>
          <p:spPr bwMode="auto">
            <a:xfrm>
              <a:off x="7324948" y="3056228"/>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2" name="Oval 109"/>
            <p:cNvSpPr>
              <a:spLocks noChangeArrowheads="1"/>
            </p:cNvSpPr>
            <p:nvPr/>
          </p:nvSpPr>
          <p:spPr bwMode="auto">
            <a:xfrm>
              <a:off x="7405006"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3" name="Oval 110"/>
            <p:cNvSpPr>
              <a:spLocks noChangeArrowheads="1"/>
            </p:cNvSpPr>
            <p:nvPr/>
          </p:nvSpPr>
          <p:spPr bwMode="auto">
            <a:xfrm>
              <a:off x="7486521"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4" name="Oval 111"/>
            <p:cNvSpPr>
              <a:spLocks noChangeArrowheads="1"/>
            </p:cNvSpPr>
            <p:nvPr/>
          </p:nvSpPr>
          <p:spPr bwMode="auto">
            <a:xfrm>
              <a:off x="7568035" y="3015695"/>
              <a:ext cx="68414"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5" name="Oval 112"/>
            <p:cNvSpPr>
              <a:spLocks noChangeArrowheads="1"/>
            </p:cNvSpPr>
            <p:nvPr/>
          </p:nvSpPr>
          <p:spPr bwMode="auto">
            <a:xfrm>
              <a:off x="7633538"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6" name="Oval 113"/>
            <p:cNvSpPr>
              <a:spLocks noChangeArrowheads="1"/>
            </p:cNvSpPr>
            <p:nvPr/>
          </p:nvSpPr>
          <p:spPr bwMode="auto">
            <a:xfrm>
              <a:off x="7701952" y="2930575"/>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7" name="Oval 114"/>
            <p:cNvSpPr>
              <a:spLocks noChangeArrowheads="1"/>
            </p:cNvSpPr>
            <p:nvPr/>
          </p:nvSpPr>
          <p:spPr bwMode="auto">
            <a:xfrm>
              <a:off x="7755810" y="287382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8" name="Oval 115"/>
            <p:cNvSpPr>
              <a:spLocks noChangeArrowheads="1"/>
            </p:cNvSpPr>
            <p:nvPr/>
          </p:nvSpPr>
          <p:spPr bwMode="auto">
            <a:xfrm>
              <a:off x="7811124" y="280357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9" name="Oval 116"/>
            <p:cNvSpPr>
              <a:spLocks noChangeArrowheads="1"/>
            </p:cNvSpPr>
            <p:nvPr/>
          </p:nvSpPr>
          <p:spPr bwMode="auto">
            <a:xfrm>
              <a:off x="7864981" y="2746825"/>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0" name="Oval 117"/>
            <p:cNvSpPr>
              <a:spLocks noChangeArrowheads="1"/>
            </p:cNvSpPr>
            <p:nvPr/>
          </p:nvSpPr>
          <p:spPr bwMode="auto">
            <a:xfrm>
              <a:off x="7917383"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1" name="Oval 118"/>
            <p:cNvSpPr>
              <a:spLocks noChangeArrowheads="1"/>
            </p:cNvSpPr>
            <p:nvPr/>
          </p:nvSpPr>
          <p:spPr bwMode="auto">
            <a:xfrm>
              <a:off x="7958140"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2" name="Oval 119"/>
            <p:cNvSpPr>
              <a:spLocks noChangeArrowheads="1"/>
            </p:cNvSpPr>
            <p:nvPr/>
          </p:nvSpPr>
          <p:spPr bwMode="auto">
            <a:xfrm>
              <a:off x="8011999"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3" name="Oval 120"/>
            <p:cNvSpPr>
              <a:spLocks noChangeArrowheads="1"/>
            </p:cNvSpPr>
            <p:nvPr/>
          </p:nvSpPr>
          <p:spPr bwMode="auto">
            <a:xfrm>
              <a:off x="8080412"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4" name="Oval 121"/>
            <p:cNvSpPr>
              <a:spLocks noChangeArrowheads="1"/>
            </p:cNvSpPr>
            <p:nvPr/>
          </p:nvSpPr>
          <p:spPr bwMode="auto">
            <a:xfrm>
              <a:off x="8161927" y="3084601"/>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5" name="Oval 122"/>
            <p:cNvSpPr>
              <a:spLocks noChangeArrowheads="1"/>
            </p:cNvSpPr>
            <p:nvPr/>
          </p:nvSpPr>
          <p:spPr bwMode="auto">
            <a:xfrm>
              <a:off x="8241986"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6" name="Oval 123"/>
            <p:cNvSpPr>
              <a:spLocks noChangeArrowheads="1"/>
            </p:cNvSpPr>
            <p:nvPr/>
          </p:nvSpPr>
          <p:spPr bwMode="auto">
            <a:xfrm>
              <a:off x="8308944"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7" name="Oval 124"/>
            <p:cNvSpPr>
              <a:spLocks noChangeArrowheads="1"/>
            </p:cNvSpPr>
            <p:nvPr/>
          </p:nvSpPr>
          <p:spPr bwMode="auto">
            <a:xfrm>
              <a:off x="8390459"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8" name="Oval 125"/>
            <p:cNvSpPr>
              <a:spLocks noChangeArrowheads="1"/>
            </p:cNvSpPr>
            <p:nvPr/>
          </p:nvSpPr>
          <p:spPr bwMode="auto">
            <a:xfrm>
              <a:off x="8458872" y="3002184"/>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39" name="Oval 126"/>
            <p:cNvSpPr>
              <a:spLocks noChangeArrowheads="1"/>
            </p:cNvSpPr>
            <p:nvPr/>
          </p:nvSpPr>
          <p:spPr bwMode="auto">
            <a:xfrm>
              <a:off x="8538932"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0" name="Oval 127"/>
            <p:cNvSpPr>
              <a:spLocks noChangeArrowheads="1"/>
            </p:cNvSpPr>
            <p:nvPr/>
          </p:nvSpPr>
          <p:spPr bwMode="auto">
            <a:xfrm>
              <a:off x="8605890" y="2930575"/>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1" name="Oval 128"/>
            <p:cNvSpPr>
              <a:spLocks noChangeArrowheads="1"/>
            </p:cNvSpPr>
            <p:nvPr/>
          </p:nvSpPr>
          <p:spPr bwMode="auto">
            <a:xfrm>
              <a:off x="8674304"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2" name="Oval 129"/>
            <p:cNvSpPr>
              <a:spLocks noChangeArrowheads="1"/>
            </p:cNvSpPr>
            <p:nvPr/>
          </p:nvSpPr>
          <p:spPr bwMode="auto">
            <a:xfrm>
              <a:off x="8742718" y="2873829"/>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3" name="Oval 130"/>
            <p:cNvSpPr>
              <a:spLocks noChangeArrowheads="1"/>
            </p:cNvSpPr>
            <p:nvPr/>
          </p:nvSpPr>
          <p:spPr bwMode="auto">
            <a:xfrm>
              <a:off x="4827110"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4" name="Oval 131"/>
            <p:cNvSpPr>
              <a:spLocks noChangeArrowheads="1"/>
            </p:cNvSpPr>
            <p:nvPr/>
          </p:nvSpPr>
          <p:spPr bwMode="auto">
            <a:xfrm>
              <a:off x="4895523" y="3056228"/>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5" name="Oval 132"/>
            <p:cNvSpPr>
              <a:spLocks noChangeArrowheads="1"/>
            </p:cNvSpPr>
            <p:nvPr/>
          </p:nvSpPr>
          <p:spPr bwMode="auto">
            <a:xfrm>
              <a:off x="4745595"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6" name="Oval 133"/>
            <p:cNvSpPr>
              <a:spLocks noChangeArrowheads="1"/>
            </p:cNvSpPr>
            <p:nvPr/>
          </p:nvSpPr>
          <p:spPr bwMode="auto">
            <a:xfrm>
              <a:off x="4666992" y="3056228"/>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7" name="Oval 134"/>
            <p:cNvSpPr>
              <a:spLocks noChangeArrowheads="1"/>
            </p:cNvSpPr>
            <p:nvPr/>
          </p:nvSpPr>
          <p:spPr bwMode="auto">
            <a:xfrm>
              <a:off x="4598578" y="3056228"/>
              <a:ext cx="56769"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8" name="Oval 135"/>
            <p:cNvSpPr>
              <a:spLocks noChangeArrowheads="1"/>
            </p:cNvSpPr>
            <p:nvPr/>
          </p:nvSpPr>
          <p:spPr bwMode="auto">
            <a:xfrm>
              <a:off x="4963938" y="3071090"/>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9" name="Oval 136"/>
            <p:cNvSpPr>
              <a:spLocks noChangeArrowheads="1"/>
            </p:cNvSpPr>
            <p:nvPr/>
          </p:nvSpPr>
          <p:spPr bwMode="auto">
            <a:xfrm>
              <a:off x="5016340"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0" name="Oval 137"/>
            <p:cNvSpPr>
              <a:spLocks noChangeArrowheads="1"/>
            </p:cNvSpPr>
            <p:nvPr/>
          </p:nvSpPr>
          <p:spPr bwMode="auto">
            <a:xfrm>
              <a:off x="5070197" y="316972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1" name="Oval 138"/>
            <p:cNvSpPr>
              <a:spLocks noChangeArrowheads="1"/>
            </p:cNvSpPr>
            <p:nvPr/>
          </p:nvSpPr>
          <p:spPr bwMode="auto">
            <a:xfrm>
              <a:off x="5110955" y="3226467"/>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2" name="Oval 139"/>
            <p:cNvSpPr>
              <a:spLocks noChangeArrowheads="1"/>
            </p:cNvSpPr>
            <p:nvPr/>
          </p:nvSpPr>
          <p:spPr bwMode="auto">
            <a:xfrm>
              <a:off x="5179369" y="325484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 name="Oval 140"/>
            <p:cNvSpPr>
              <a:spLocks noChangeArrowheads="1"/>
            </p:cNvSpPr>
            <p:nvPr/>
          </p:nvSpPr>
          <p:spPr bwMode="auto">
            <a:xfrm>
              <a:off x="5260884" y="3254840"/>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4" name="Oval 141"/>
            <p:cNvSpPr>
              <a:spLocks noChangeArrowheads="1"/>
            </p:cNvSpPr>
            <p:nvPr/>
          </p:nvSpPr>
          <p:spPr bwMode="auto">
            <a:xfrm>
              <a:off x="5313286" y="319809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5" name="Oval 142"/>
            <p:cNvSpPr>
              <a:spLocks noChangeArrowheads="1"/>
            </p:cNvSpPr>
            <p:nvPr/>
          </p:nvSpPr>
          <p:spPr bwMode="auto">
            <a:xfrm>
              <a:off x="5313286"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6" name="Oval 143"/>
            <p:cNvSpPr>
              <a:spLocks noChangeArrowheads="1"/>
            </p:cNvSpPr>
            <p:nvPr/>
          </p:nvSpPr>
          <p:spPr bwMode="auto">
            <a:xfrm>
              <a:off x="5326386"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7" name="Oval 144"/>
            <p:cNvSpPr>
              <a:spLocks noChangeArrowheads="1"/>
            </p:cNvSpPr>
            <p:nvPr/>
          </p:nvSpPr>
          <p:spPr bwMode="auto">
            <a:xfrm>
              <a:off x="5407900" y="3002184"/>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8" name="Oval 145"/>
            <p:cNvSpPr>
              <a:spLocks noChangeArrowheads="1"/>
            </p:cNvSpPr>
            <p:nvPr/>
          </p:nvSpPr>
          <p:spPr bwMode="auto">
            <a:xfrm>
              <a:off x="5489415" y="3030557"/>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9" name="Oval 146"/>
            <p:cNvSpPr>
              <a:spLocks noChangeArrowheads="1"/>
            </p:cNvSpPr>
            <p:nvPr/>
          </p:nvSpPr>
          <p:spPr bwMode="auto">
            <a:xfrm>
              <a:off x="5557829" y="3044068"/>
              <a:ext cx="66958"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0" name="Oval 147"/>
            <p:cNvSpPr>
              <a:spLocks noChangeArrowheads="1"/>
            </p:cNvSpPr>
            <p:nvPr/>
          </p:nvSpPr>
          <p:spPr bwMode="auto">
            <a:xfrm>
              <a:off x="5636433"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1" name="Oval 148"/>
            <p:cNvSpPr>
              <a:spLocks noChangeArrowheads="1"/>
            </p:cNvSpPr>
            <p:nvPr/>
          </p:nvSpPr>
          <p:spPr bwMode="auto">
            <a:xfrm>
              <a:off x="5717947" y="3030557"/>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2" name="Oval 149"/>
            <p:cNvSpPr>
              <a:spLocks noChangeArrowheads="1"/>
            </p:cNvSpPr>
            <p:nvPr/>
          </p:nvSpPr>
          <p:spPr bwMode="auto">
            <a:xfrm>
              <a:off x="5786361" y="3002184"/>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3" name="Oval 150"/>
            <p:cNvSpPr>
              <a:spLocks noChangeArrowheads="1"/>
            </p:cNvSpPr>
            <p:nvPr/>
          </p:nvSpPr>
          <p:spPr bwMode="auto">
            <a:xfrm>
              <a:off x="5866420"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4" name="Oval 151"/>
            <p:cNvSpPr>
              <a:spLocks noChangeArrowheads="1"/>
            </p:cNvSpPr>
            <p:nvPr/>
          </p:nvSpPr>
          <p:spPr bwMode="auto">
            <a:xfrm>
              <a:off x="5933378"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5" name="Oval 152"/>
            <p:cNvSpPr>
              <a:spLocks noChangeArrowheads="1"/>
            </p:cNvSpPr>
            <p:nvPr/>
          </p:nvSpPr>
          <p:spPr bwMode="auto">
            <a:xfrm>
              <a:off x="6014893"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6" name="Oval 153"/>
            <p:cNvSpPr>
              <a:spLocks noChangeArrowheads="1"/>
            </p:cNvSpPr>
            <p:nvPr/>
          </p:nvSpPr>
          <p:spPr bwMode="auto">
            <a:xfrm>
              <a:off x="6083306" y="3002184"/>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7" name="Oval 154"/>
            <p:cNvSpPr>
              <a:spLocks noChangeArrowheads="1"/>
            </p:cNvSpPr>
            <p:nvPr/>
          </p:nvSpPr>
          <p:spPr bwMode="auto">
            <a:xfrm>
              <a:off x="6163366"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8" name="Oval 155"/>
            <p:cNvSpPr>
              <a:spLocks noChangeArrowheads="1"/>
            </p:cNvSpPr>
            <p:nvPr/>
          </p:nvSpPr>
          <p:spPr bwMode="auto">
            <a:xfrm>
              <a:off x="6230324"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69" name="Oval 156"/>
            <p:cNvSpPr>
              <a:spLocks noChangeArrowheads="1"/>
            </p:cNvSpPr>
            <p:nvPr/>
          </p:nvSpPr>
          <p:spPr bwMode="auto">
            <a:xfrm>
              <a:off x="6311839"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0" name="Oval 157"/>
            <p:cNvSpPr>
              <a:spLocks noChangeArrowheads="1"/>
            </p:cNvSpPr>
            <p:nvPr/>
          </p:nvSpPr>
          <p:spPr bwMode="auto">
            <a:xfrm>
              <a:off x="6393353" y="3112974"/>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1" name="Oval 158"/>
            <p:cNvSpPr>
              <a:spLocks noChangeArrowheads="1"/>
            </p:cNvSpPr>
            <p:nvPr/>
          </p:nvSpPr>
          <p:spPr bwMode="auto">
            <a:xfrm>
              <a:off x="6460312"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2" name="Oval 159"/>
            <p:cNvSpPr>
              <a:spLocks noChangeArrowheads="1"/>
            </p:cNvSpPr>
            <p:nvPr/>
          </p:nvSpPr>
          <p:spPr bwMode="auto">
            <a:xfrm>
              <a:off x="6541826" y="3127836"/>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3" name="Oval 160"/>
            <p:cNvSpPr>
              <a:spLocks noChangeArrowheads="1"/>
            </p:cNvSpPr>
            <p:nvPr/>
          </p:nvSpPr>
          <p:spPr bwMode="auto">
            <a:xfrm>
              <a:off x="6623341" y="3112974"/>
              <a:ext cx="69870" cy="87821"/>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4" name="Oval 161"/>
            <p:cNvSpPr>
              <a:spLocks noChangeArrowheads="1"/>
            </p:cNvSpPr>
            <p:nvPr/>
          </p:nvSpPr>
          <p:spPr bwMode="auto">
            <a:xfrm>
              <a:off x="6704855" y="3099463"/>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5" name="Oval 162"/>
            <p:cNvSpPr>
              <a:spLocks noChangeArrowheads="1"/>
            </p:cNvSpPr>
            <p:nvPr/>
          </p:nvSpPr>
          <p:spPr bwMode="auto">
            <a:xfrm>
              <a:off x="6783458"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6" name="Oval 163"/>
            <p:cNvSpPr>
              <a:spLocks noChangeArrowheads="1"/>
            </p:cNvSpPr>
            <p:nvPr/>
          </p:nvSpPr>
          <p:spPr bwMode="auto">
            <a:xfrm>
              <a:off x="6864973"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7" name="Oval 164"/>
            <p:cNvSpPr>
              <a:spLocks noChangeArrowheads="1"/>
            </p:cNvSpPr>
            <p:nvPr/>
          </p:nvSpPr>
          <p:spPr bwMode="auto">
            <a:xfrm>
              <a:off x="6946487" y="307109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8" name="Oval 165"/>
            <p:cNvSpPr>
              <a:spLocks noChangeArrowheads="1"/>
            </p:cNvSpPr>
            <p:nvPr/>
          </p:nvSpPr>
          <p:spPr bwMode="auto">
            <a:xfrm>
              <a:off x="7014901" y="3084601"/>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79" name="Oval 166"/>
            <p:cNvSpPr>
              <a:spLocks noChangeArrowheads="1"/>
            </p:cNvSpPr>
            <p:nvPr/>
          </p:nvSpPr>
          <p:spPr bwMode="auto">
            <a:xfrm>
              <a:off x="7094960" y="3099463"/>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0" name="Oval 167"/>
            <p:cNvSpPr>
              <a:spLocks noChangeArrowheads="1"/>
            </p:cNvSpPr>
            <p:nvPr/>
          </p:nvSpPr>
          <p:spPr bwMode="auto">
            <a:xfrm>
              <a:off x="7176475" y="3127836"/>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1" name="Oval 168"/>
            <p:cNvSpPr>
              <a:spLocks noChangeArrowheads="1"/>
            </p:cNvSpPr>
            <p:nvPr/>
          </p:nvSpPr>
          <p:spPr bwMode="auto">
            <a:xfrm>
              <a:off x="7257989" y="3141347"/>
              <a:ext cx="66958"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2" name="Oval 169"/>
            <p:cNvSpPr>
              <a:spLocks noChangeArrowheads="1"/>
            </p:cNvSpPr>
            <p:nvPr/>
          </p:nvSpPr>
          <p:spPr bwMode="auto">
            <a:xfrm>
              <a:off x="7336593" y="3141347"/>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3" name="Oval 170"/>
            <p:cNvSpPr>
              <a:spLocks noChangeArrowheads="1"/>
            </p:cNvSpPr>
            <p:nvPr/>
          </p:nvSpPr>
          <p:spPr bwMode="auto">
            <a:xfrm>
              <a:off x="7418107" y="3141347"/>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4" name="Oval 171"/>
            <p:cNvSpPr>
              <a:spLocks noChangeArrowheads="1"/>
            </p:cNvSpPr>
            <p:nvPr/>
          </p:nvSpPr>
          <p:spPr bwMode="auto">
            <a:xfrm>
              <a:off x="7486521" y="3127836"/>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5" name="Oval 172"/>
            <p:cNvSpPr>
              <a:spLocks noChangeArrowheads="1"/>
            </p:cNvSpPr>
            <p:nvPr/>
          </p:nvSpPr>
          <p:spPr bwMode="auto">
            <a:xfrm>
              <a:off x="7568035" y="3099463"/>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6" name="Oval 173"/>
            <p:cNvSpPr>
              <a:spLocks noChangeArrowheads="1"/>
            </p:cNvSpPr>
            <p:nvPr/>
          </p:nvSpPr>
          <p:spPr bwMode="auto">
            <a:xfrm>
              <a:off x="7633538"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7" name="Oval 174"/>
            <p:cNvSpPr>
              <a:spLocks noChangeArrowheads="1"/>
            </p:cNvSpPr>
            <p:nvPr/>
          </p:nvSpPr>
          <p:spPr bwMode="auto">
            <a:xfrm>
              <a:off x="7715053" y="3015695"/>
              <a:ext cx="69870"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8" name="Oval 175"/>
            <p:cNvSpPr>
              <a:spLocks noChangeArrowheads="1"/>
            </p:cNvSpPr>
            <p:nvPr/>
          </p:nvSpPr>
          <p:spPr bwMode="auto">
            <a:xfrm>
              <a:off x="7755810"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89" name="Oval 176"/>
            <p:cNvSpPr>
              <a:spLocks noChangeArrowheads="1"/>
            </p:cNvSpPr>
            <p:nvPr/>
          </p:nvSpPr>
          <p:spPr bwMode="auto">
            <a:xfrm>
              <a:off x="7811124"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0" name="Oval 177"/>
            <p:cNvSpPr>
              <a:spLocks noChangeArrowheads="1"/>
            </p:cNvSpPr>
            <p:nvPr/>
          </p:nvSpPr>
          <p:spPr bwMode="auto">
            <a:xfrm>
              <a:off x="7864981" y="2831945"/>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1" name="Oval 178"/>
            <p:cNvSpPr>
              <a:spLocks noChangeArrowheads="1"/>
            </p:cNvSpPr>
            <p:nvPr/>
          </p:nvSpPr>
          <p:spPr bwMode="auto">
            <a:xfrm>
              <a:off x="7917383" y="2973810"/>
              <a:ext cx="69870"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2" name="Oval 179"/>
            <p:cNvSpPr>
              <a:spLocks noChangeArrowheads="1"/>
            </p:cNvSpPr>
            <p:nvPr/>
          </p:nvSpPr>
          <p:spPr bwMode="auto">
            <a:xfrm>
              <a:off x="7971241" y="3044068"/>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3" name="Oval 180"/>
            <p:cNvSpPr>
              <a:spLocks noChangeArrowheads="1"/>
            </p:cNvSpPr>
            <p:nvPr/>
          </p:nvSpPr>
          <p:spPr bwMode="auto">
            <a:xfrm>
              <a:off x="8011999"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4" name="Oval 181"/>
            <p:cNvSpPr>
              <a:spLocks noChangeArrowheads="1"/>
            </p:cNvSpPr>
            <p:nvPr/>
          </p:nvSpPr>
          <p:spPr bwMode="auto">
            <a:xfrm>
              <a:off x="8080412" y="315621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5" name="Oval 182"/>
            <p:cNvSpPr>
              <a:spLocks noChangeArrowheads="1"/>
            </p:cNvSpPr>
            <p:nvPr/>
          </p:nvSpPr>
          <p:spPr bwMode="auto">
            <a:xfrm>
              <a:off x="8161927" y="3169721"/>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6" name="Oval 183"/>
            <p:cNvSpPr>
              <a:spLocks noChangeArrowheads="1"/>
            </p:cNvSpPr>
            <p:nvPr/>
          </p:nvSpPr>
          <p:spPr bwMode="auto">
            <a:xfrm>
              <a:off x="8241986" y="3156210"/>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7" name="Oval 184"/>
            <p:cNvSpPr>
              <a:spLocks noChangeArrowheads="1"/>
            </p:cNvSpPr>
            <p:nvPr/>
          </p:nvSpPr>
          <p:spPr bwMode="auto">
            <a:xfrm>
              <a:off x="8323501" y="3141347"/>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8" name="Oval 185"/>
            <p:cNvSpPr>
              <a:spLocks noChangeArrowheads="1"/>
            </p:cNvSpPr>
            <p:nvPr/>
          </p:nvSpPr>
          <p:spPr bwMode="auto">
            <a:xfrm>
              <a:off x="8390459" y="3112974"/>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9" name="Oval 186"/>
            <p:cNvSpPr>
              <a:spLocks noChangeArrowheads="1"/>
            </p:cNvSpPr>
            <p:nvPr/>
          </p:nvSpPr>
          <p:spPr bwMode="auto">
            <a:xfrm>
              <a:off x="8471973" y="3084601"/>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0" name="Oval 187"/>
            <p:cNvSpPr>
              <a:spLocks noChangeArrowheads="1"/>
            </p:cNvSpPr>
            <p:nvPr/>
          </p:nvSpPr>
          <p:spPr bwMode="auto">
            <a:xfrm>
              <a:off x="8538932" y="305622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1" name="Oval 188"/>
            <p:cNvSpPr>
              <a:spLocks noChangeArrowheads="1"/>
            </p:cNvSpPr>
            <p:nvPr/>
          </p:nvSpPr>
          <p:spPr bwMode="auto">
            <a:xfrm>
              <a:off x="8605890" y="3015695"/>
              <a:ext cx="69870"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2" name="Oval 189"/>
            <p:cNvSpPr>
              <a:spLocks noChangeArrowheads="1"/>
            </p:cNvSpPr>
            <p:nvPr/>
          </p:nvSpPr>
          <p:spPr bwMode="auto">
            <a:xfrm>
              <a:off x="8674304" y="2987321"/>
              <a:ext cx="69870"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3" name="Oval 190"/>
            <p:cNvSpPr>
              <a:spLocks noChangeArrowheads="1"/>
            </p:cNvSpPr>
            <p:nvPr/>
          </p:nvSpPr>
          <p:spPr bwMode="auto">
            <a:xfrm>
              <a:off x="8755818" y="2958949"/>
              <a:ext cx="68414"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4" name="Oval 191"/>
            <p:cNvSpPr>
              <a:spLocks noChangeArrowheads="1"/>
            </p:cNvSpPr>
            <p:nvPr/>
          </p:nvSpPr>
          <p:spPr bwMode="auto">
            <a:xfrm>
              <a:off x="5164813" y="2831945"/>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5" name="Oval 192"/>
            <p:cNvSpPr>
              <a:spLocks noChangeArrowheads="1"/>
            </p:cNvSpPr>
            <p:nvPr/>
          </p:nvSpPr>
          <p:spPr bwMode="auto">
            <a:xfrm>
              <a:off x="5138612" y="2888691"/>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6" name="Oval 193"/>
            <p:cNvSpPr>
              <a:spLocks noChangeArrowheads="1"/>
            </p:cNvSpPr>
            <p:nvPr/>
          </p:nvSpPr>
          <p:spPr bwMode="auto">
            <a:xfrm>
              <a:off x="5179369" y="2945438"/>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7" name="Oval 194"/>
            <p:cNvSpPr>
              <a:spLocks noChangeArrowheads="1"/>
            </p:cNvSpPr>
            <p:nvPr/>
          </p:nvSpPr>
          <p:spPr bwMode="auto">
            <a:xfrm>
              <a:off x="5246327" y="2973810"/>
              <a:ext cx="68414" cy="70257"/>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8" name="Oval 195"/>
            <p:cNvSpPr>
              <a:spLocks noChangeArrowheads="1"/>
            </p:cNvSpPr>
            <p:nvPr/>
          </p:nvSpPr>
          <p:spPr bwMode="auto">
            <a:xfrm>
              <a:off x="5233226" y="3044068"/>
              <a:ext cx="68414" cy="71609"/>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09" name="Oval 196"/>
            <p:cNvSpPr>
              <a:spLocks noChangeArrowheads="1"/>
            </p:cNvSpPr>
            <p:nvPr/>
          </p:nvSpPr>
          <p:spPr bwMode="auto">
            <a:xfrm>
              <a:off x="5164813" y="3015695"/>
              <a:ext cx="69870" cy="71608"/>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10" name="Oval 197"/>
            <p:cNvSpPr>
              <a:spLocks noChangeArrowheads="1"/>
            </p:cNvSpPr>
            <p:nvPr/>
          </p:nvSpPr>
          <p:spPr bwMode="auto">
            <a:xfrm>
              <a:off x="5110955" y="2958949"/>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11" name="Oval 198"/>
            <p:cNvSpPr>
              <a:spLocks noChangeArrowheads="1"/>
            </p:cNvSpPr>
            <p:nvPr/>
          </p:nvSpPr>
          <p:spPr bwMode="auto">
            <a:xfrm>
              <a:off x="5042541" y="2902202"/>
              <a:ext cx="69870" cy="72960"/>
            </a:xfrm>
            <a:prstGeom prst="ellipse">
              <a:avLst/>
            </a:prstGeom>
            <a:noFill/>
            <a:ln w="11113">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12" name="Rectangle 225"/>
            <p:cNvSpPr>
              <a:spLocks noChangeArrowheads="1"/>
            </p:cNvSpPr>
            <p:nvPr/>
          </p:nvSpPr>
          <p:spPr bwMode="auto">
            <a:xfrm>
              <a:off x="7800934" y="2995428"/>
              <a:ext cx="684140"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13" name="Rectangle 226"/>
            <p:cNvSpPr>
              <a:spLocks noChangeArrowheads="1"/>
            </p:cNvSpPr>
            <p:nvPr/>
          </p:nvSpPr>
          <p:spPr bwMode="auto">
            <a:xfrm>
              <a:off x="8359890" y="3060281"/>
              <a:ext cx="682685"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14" name="Rectangle 227"/>
            <p:cNvSpPr>
              <a:spLocks noChangeArrowheads="1"/>
            </p:cNvSpPr>
            <p:nvPr/>
          </p:nvSpPr>
          <p:spPr bwMode="auto">
            <a:xfrm>
              <a:off x="6892629" y="2995428"/>
              <a:ext cx="682685"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15" name="Rectangle 228"/>
            <p:cNvSpPr>
              <a:spLocks noChangeArrowheads="1"/>
            </p:cNvSpPr>
            <p:nvPr/>
          </p:nvSpPr>
          <p:spPr bwMode="auto">
            <a:xfrm>
              <a:off x="6333672" y="3189987"/>
              <a:ext cx="684140"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16" name="Rectangle 229"/>
            <p:cNvSpPr>
              <a:spLocks noChangeArrowheads="1"/>
            </p:cNvSpPr>
            <p:nvPr/>
          </p:nvSpPr>
          <p:spPr bwMode="auto">
            <a:xfrm>
              <a:off x="5215759" y="3254840"/>
              <a:ext cx="684140"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17" name="Rectangle 230"/>
            <p:cNvSpPr>
              <a:spLocks noChangeArrowheads="1"/>
            </p:cNvSpPr>
            <p:nvPr/>
          </p:nvSpPr>
          <p:spPr bwMode="auto">
            <a:xfrm>
              <a:off x="5565107" y="2930575"/>
              <a:ext cx="682685" cy="50261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grpSp>
      <p:sp>
        <p:nvSpPr>
          <p:cNvPr id="218" name="Rectangle 232"/>
          <p:cNvSpPr>
            <a:spLocks noChangeArrowheads="1"/>
          </p:cNvSpPr>
          <p:nvPr/>
        </p:nvSpPr>
        <p:spPr bwMode="auto">
          <a:xfrm>
            <a:off x="5420699" y="5007584"/>
            <a:ext cx="3257439" cy="189119"/>
          </a:xfrm>
          <a:prstGeom prst="rect">
            <a:avLst/>
          </a:prstGeom>
          <a:noFill/>
          <a:ln w="9525">
            <a:noFill/>
            <a:miter lim="800000"/>
            <a:headEnd/>
            <a:tailEnd/>
          </a:ln>
        </p:spPr>
        <p:txBody>
          <a:bodyPr wrap="none" lIns="26670" tIns="37783" rIns="26670" bIns="37783"/>
          <a:lstStyle/>
          <a:p>
            <a:pPr marL="0" marR="0" lvl="0" indent="0" algn="ctr" defTabSz="1279525" rtl="0" eaLnBrk="0" fontAlgn="base" latinLnBrk="0" hangingPunct="0">
              <a:lnSpc>
                <a:spcPts val="2238"/>
              </a:lnSpc>
              <a:spcBef>
                <a:spcPct val="0"/>
              </a:spcBef>
              <a:spcAft>
                <a:spcPct val="0"/>
              </a:spcAft>
              <a:buClrTx/>
              <a:buSzTx/>
              <a:buFontTx/>
              <a:buNone/>
              <a:tabLst>
                <a:tab pos="639763" algn="l"/>
                <a:tab pos="1279525" algn="l"/>
                <a:tab pos="1920875" algn="l"/>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grpSp>
        <p:nvGrpSpPr>
          <p:cNvPr id="221" name="Group 220"/>
          <p:cNvGrpSpPr/>
          <p:nvPr/>
        </p:nvGrpSpPr>
        <p:grpSpPr>
          <a:xfrm>
            <a:off x="5410200" y="2078715"/>
            <a:ext cx="3439085" cy="1176490"/>
            <a:chOff x="566738" y="1681163"/>
            <a:chExt cx="5043487" cy="1600200"/>
          </a:xfrm>
        </p:grpSpPr>
        <p:grpSp>
          <p:nvGrpSpPr>
            <p:cNvPr id="222" name="Group 10"/>
            <p:cNvGrpSpPr>
              <a:grpSpLocks/>
            </p:cNvGrpSpPr>
            <p:nvPr/>
          </p:nvGrpSpPr>
          <p:grpSpPr bwMode="auto">
            <a:xfrm>
              <a:off x="2422525" y="2005013"/>
              <a:ext cx="2874963" cy="666750"/>
              <a:chOff x="1056" y="860"/>
              <a:chExt cx="1358" cy="280"/>
            </a:xfrm>
          </p:grpSpPr>
          <p:grpSp>
            <p:nvGrpSpPr>
              <p:cNvPr id="237" name="Group 11"/>
              <p:cNvGrpSpPr>
                <a:grpSpLocks/>
              </p:cNvGrpSpPr>
              <p:nvPr/>
            </p:nvGrpSpPr>
            <p:grpSpPr bwMode="auto">
              <a:xfrm>
                <a:off x="1093" y="860"/>
                <a:ext cx="1321" cy="216"/>
                <a:chOff x="1081" y="1025"/>
                <a:chExt cx="1321" cy="216"/>
              </a:xfrm>
            </p:grpSpPr>
            <p:sp>
              <p:nvSpPr>
                <p:cNvPr id="239" name="Freeform 12"/>
                <p:cNvSpPr>
                  <a:spLocks/>
                </p:cNvSpPr>
                <p:nvPr/>
              </p:nvSpPr>
              <p:spPr bwMode="auto">
                <a:xfrm>
                  <a:off x="1144" y="1025"/>
                  <a:ext cx="1258" cy="195"/>
                </a:xfrm>
                <a:custGeom>
                  <a:avLst/>
                  <a:gdLst>
                    <a:gd name="T0" fmla="*/ 0 w 1258"/>
                    <a:gd name="T1" fmla="*/ 167 h 195"/>
                    <a:gd name="T2" fmla="*/ 160 w 1258"/>
                    <a:gd name="T3" fmla="*/ 167 h 195"/>
                    <a:gd name="T4" fmla="*/ 187 w 1258"/>
                    <a:gd name="T5" fmla="*/ 153 h 195"/>
                    <a:gd name="T6" fmla="*/ 229 w 1258"/>
                    <a:gd name="T7" fmla="*/ 146 h 195"/>
                    <a:gd name="T8" fmla="*/ 313 w 1258"/>
                    <a:gd name="T9" fmla="*/ 146 h 195"/>
                    <a:gd name="T10" fmla="*/ 403 w 1258"/>
                    <a:gd name="T11" fmla="*/ 167 h 195"/>
                    <a:gd name="T12" fmla="*/ 507 w 1258"/>
                    <a:gd name="T13" fmla="*/ 181 h 195"/>
                    <a:gd name="T14" fmla="*/ 598 w 1258"/>
                    <a:gd name="T15" fmla="*/ 167 h 195"/>
                    <a:gd name="T16" fmla="*/ 639 w 1258"/>
                    <a:gd name="T17" fmla="*/ 146 h 195"/>
                    <a:gd name="T18" fmla="*/ 674 w 1258"/>
                    <a:gd name="T19" fmla="*/ 125 h 195"/>
                    <a:gd name="T20" fmla="*/ 737 w 1258"/>
                    <a:gd name="T21" fmla="*/ 70 h 195"/>
                    <a:gd name="T22" fmla="*/ 772 w 1258"/>
                    <a:gd name="T23" fmla="*/ 0 h 195"/>
                    <a:gd name="T24" fmla="*/ 785 w 1258"/>
                    <a:gd name="T25" fmla="*/ 14 h 195"/>
                    <a:gd name="T26" fmla="*/ 799 w 1258"/>
                    <a:gd name="T27" fmla="*/ 28 h 195"/>
                    <a:gd name="T28" fmla="*/ 813 w 1258"/>
                    <a:gd name="T29" fmla="*/ 56 h 195"/>
                    <a:gd name="T30" fmla="*/ 820 w 1258"/>
                    <a:gd name="T31" fmla="*/ 91 h 195"/>
                    <a:gd name="T32" fmla="*/ 848 w 1258"/>
                    <a:gd name="T33" fmla="*/ 139 h 195"/>
                    <a:gd name="T34" fmla="*/ 890 w 1258"/>
                    <a:gd name="T35" fmla="*/ 181 h 195"/>
                    <a:gd name="T36" fmla="*/ 932 w 1258"/>
                    <a:gd name="T37" fmla="*/ 195 h 195"/>
                    <a:gd name="T38" fmla="*/ 1008 w 1258"/>
                    <a:gd name="T39" fmla="*/ 181 h 195"/>
                    <a:gd name="T40" fmla="*/ 1098 w 1258"/>
                    <a:gd name="T41" fmla="*/ 153 h 195"/>
                    <a:gd name="T42" fmla="*/ 1251 w 1258"/>
                    <a:gd name="T43" fmla="*/ 77 h 195"/>
                    <a:gd name="T44" fmla="*/ 1258 w 1258"/>
                    <a:gd name="T45" fmla="*/ 77 h 1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8"/>
                    <a:gd name="T70" fmla="*/ 0 h 195"/>
                    <a:gd name="T71" fmla="*/ 1258 w 1258"/>
                    <a:gd name="T72" fmla="*/ 195 h 1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8" h="195">
                      <a:moveTo>
                        <a:pt x="0" y="167"/>
                      </a:moveTo>
                      <a:lnTo>
                        <a:pt x="160" y="167"/>
                      </a:lnTo>
                      <a:lnTo>
                        <a:pt x="187" y="153"/>
                      </a:lnTo>
                      <a:lnTo>
                        <a:pt x="229" y="146"/>
                      </a:lnTo>
                      <a:lnTo>
                        <a:pt x="313" y="146"/>
                      </a:lnTo>
                      <a:lnTo>
                        <a:pt x="403" y="167"/>
                      </a:lnTo>
                      <a:lnTo>
                        <a:pt x="507" y="181"/>
                      </a:lnTo>
                      <a:lnTo>
                        <a:pt x="598" y="167"/>
                      </a:lnTo>
                      <a:lnTo>
                        <a:pt x="639" y="146"/>
                      </a:lnTo>
                      <a:lnTo>
                        <a:pt x="674" y="125"/>
                      </a:lnTo>
                      <a:lnTo>
                        <a:pt x="737" y="70"/>
                      </a:lnTo>
                      <a:lnTo>
                        <a:pt x="772" y="0"/>
                      </a:lnTo>
                      <a:lnTo>
                        <a:pt x="785" y="14"/>
                      </a:lnTo>
                      <a:lnTo>
                        <a:pt x="799" y="28"/>
                      </a:lnTo>
                      <a:lnTo>
                        <a:pt x="813" y="56"/>
                      </a:lnTo>
                      <a:lnTo>
                        <a:pt x="820" y="91"/>
                      </a:lnTo>
                      <a:lnTo>
                        <a:pt x="848" y="139"/>
                      </a:lnTo>
                      <a:lnTo>
                        <a:pt x="890" y="181"/>
                      </a:lnTo>
                      <a:lnTo>
                        <a:pt x="932" y="195"/>
                      </a:lnTo>
                      <a:lnTo>
                        <a:pt x="1008" y="181"/>
                      </a:lnTo>
                      <a:lnTo>
                        <a:pt x="1098" y="153"/>
                      </a:lnTo>
                      <a:lnTo>
                        <a:pt x="1251" y="77"/>
                      </a:lnTo>
                      <a:lnTo>
                        <a:pt x="1258" y="77"/>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40" name="Freeform 13"/>
                <p:cNvSpPr>
                  <a:spLocks/>
                </p:cNvSpPr>
                <p:nvPr/>
              </p:nvSpPr>
              <p:spPr bwMode="auto">
                <a:xfrm>
                  <a:off x="1123" y="1192"/>
                  <a:ext cx="104" cy="28"/>
                </a:xfrm>
                <a:custGeom>
                  <a:avLst/>
                  <a:gdLst>
                    <a:gd name="T0" fmla="*/ 0 w 104"/>
                    <a:gd name="T1" fmla="*/ 0 h 28"/>
                    <a:gd name="T2" fmla="*/ 28 w 104"/>
                    <a:gd name="T3" fmla="*/ 21 h 28"/>
                    <a:gd name="T4" fmla="*/ 62 w 104"/>
                    <a:gd name="T5" fmla="*/ 28 h 28"/>
                    <a:gd name="T6" fmla="*/ 104 w 104"/>
                    <a:gd name="T7" fmla="*/ 0 h 28"/>
                    <a:gd name="T8" fmla="*/ 0 60000 65536"/>
                    <a:gd name="T9" fmla="*/ 0 60000 65536"/>
                    <a:gd name="T10" fmla="*/ 0 60000 65536"/>
                    <a:gd name="T11" fmla="*/ 0 60000 65536"/>
                    <a:gd name="T12" fmla="*/ 0 w 104"/>
                    <a:gd name="T13" fmla="*/ 0 h 28"/>
                    <a:gd name="T14" fmla="*/ 104 w 104"/>
                    <a:gd name="T15" fmla="*/ 28 h 28"/>
                  </a:gdLst>
                  <a:ahLst/>
                  <a:cxnLst>
                    <a:cxn ang="T8">
                      <a:pos x="T0" y="T1"/>
                    </a:cxn>
                    <a:cxn ang="T9">
                      <a:pos x="T2" y="T3"/>
                    </a:cxn>
                    <a:cxn ang="T10">
                      <a:pos x="T4" y="T5"/>
                    </a:cxn>
                    <a:cxn ang="T11">
                      <a:pos x="T6" y="T7"/>
                    </a:cxn>
                  </a:cxnLst>
                  <a:rect l="T12" t="T13" r="T14" b="T15"/>
                  <a:pathLst>
                    <a:path w="104" h="28">
                      <a:moveTo>
                        <a:pt x="0" y="0"/>
                      </a:moveTo>
                      <a:lnTo>
                        <a:pt x="28" y="21"/>
                      </a:lnTo>
                      <a:lnTo>
                        <a:pt x="62" y="28"/>
                      </a:lnTo>
                      <a:lnTo>
                        <a:pt x="104" y="0"/>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41" name="Freeform 14"/>
                <p:cNvSpPr>
                  <a:spLocks/>
                </p:cNvSpPr>
                <p:nvPr/>
              </p:nvSpPr>
              <p:spPr bwMode="auto">
                <a:xfrm>
                  <a:off x="1081" y="1178"/>
                  <a:ext cx="188" cy="63"/>
                </a:xfrm>
                <a:custGeom>
                  <a:avLst/>
                  <a:gdLst>
                    <a:gd name="T0" fmla="*/ 0 w 188"/>
                    <a:gd name="T1" fmla="*/ 0 h 63"/>
                    <a:gd name="T2" fmla="*/ 7 w 188"/>
                    <a:gd name="T3" fmla="*/ 21 h 63"/>
                    <a:gd name="T4" fmla="*/ 42 w 188"/>
                    <a:gd name="T5" fmla="*/ 56 h 63"/>
                    <a:gd name="T6" fmla="*/ 70 w 188"/>
                    <a:gd name="T7" fmla="*/ 63 h 63"/>
                    <a:gd name="T8" fmla="*/ 104 w 188"/>
                    <a:gd name="T9" fmla="*/ 63 h 63"/>
                    <a:gd name="T10" fmla="*/ 139 w 188"/>
                    <a:gd name="T11" fmla="*/ 49 h 63"/>
                    <a:gd name="T12" fmla="*/ 188 w 188"/>
                    <a:gd name="T13" fmla="*/ 14 h 63"/>
                    <a:gd name="T14" fmla="*/ 0 60000 65536"/>
                    <a:gd name="T15" fmla="*/ 0 60000 65536"/>
                    <a:gd name="T16" fmla="*/ 0 60000 65536"/>
                    <a:gd name="T17" fmla="*/ 0 60000 65536"/>
                    <a:gd name="T18" fmla="*/ 0 60000 65536"/>
                    <a:gd name="T19" fmla="*/ 0 60000 65536"/>
                    <a:gd name="T20" fmla="*/ 0 60000 65536"/>
                    <a:gd name="T21" fmla="*/ 0 w 188"/>
                    <a:gd name="T22" fmla="*/ 0 h 63"/>
                    <a:gd name="T23" fmla="*/ 188 w 18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63">
                      <a:moveTo>
                        <a:pt x="0" y="0"/>
                      </a:moveTo>
                      <a:lnTo>
                        <a:pt x="7" y="21"/>
                      </a:lnTo>
                      <a:lnTo>
                        <a:pt x="42" y="56"/>
                      </a:lnTo>
                      <a:lnTo>
                        <a:pt x="70" y="63"/>
                      </a:lnTo>
                      <a:lnTo>
                        <a:pt x="104" y="63"/>
                      </a:lnTo>
                      <a:lnTo>
                        <a:pt x="139" y="49"/>
                      </a:lnTo>
                      <a:lnTo>
                        <a:pt x="188" y="14"/>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grpSp>
          <p:sp>
            <p:nvSpPr>
              <p:cNvPr id="238" name="Freeform 15"/>
              <p:cNvSpPr>
                <a:spLocks/>
              </p:cNvSpPr>
              <p:nvPr/>
            </p:nvSpPr>
            <p:spPr bwMode="auto">
              <a:xfrm>
                <a:off x="1056" y="1008"/>
                <a:ext cx="244" cy="132"/>
              </a:xfrm>
              <a:custGeom>
                <a:avLst/>
                <a:gdLst>
                  <a:gd name="T0" fmla="*/ 244 w 244"/>
                  <a:gd name="T1" fmla="*/ 64 h 91"/>
                  <a:gd name="T2" fmla="*/ 216 w 244"/>
                  <a:gd name="T3" fmla="*/ 128 h 91"/>
                  <a:gd name="T4" fmla="*/ 160 w 244"/>
                  <a:gd name="T5" fmla="*/ 257 h 91"/>
                  <a:gd name="T6" fmla="*/ 118 w 244"/>
                  <a:gd name="T7" fmla="*/ 277 h 91"/>
                  <a:gd name="T8" fmla="*/ 77 w 244"/>
                  <a:gd name="T9" fmla="*/ 257 h 91"/>
                  <a:gd name="T10" fmla="*/ 35 w 244"/>
                  <a:gd name="T11" fmla="*/ 170 h 91"/>
                  <a:gd name="T12" fmla="*/ 0 w 244"/>
                  <a:gd name="T13" fmla="*/ 0 h 91"/>
                  <a:gd name="T14" fmla="*/ 0 60000 65536"/>
                  <a:gd name="T15" fmla="*/ 0 60000 65536"/>
                  <a:gd name="T16" fmla="*/ 0 60000 65536"/>
                  <a:gd name="T17" fmla="*/ 0 60000 65536"/>
                  <a:gd name="T18" fmla="*/ 0 60000 65536"/>
                  <a:gd name="T19" fmla="*/ 0 60000 65536"/>
                  <a:gd name="T20" fmla="*/ 0 60000 65536"/>
                  <a:gd name="T21" fmla="*/ 0 w 244"/>
                  <a:gd name="T22" fmla="*/ 0 h 91"/>
                  <a:gd name="T23" fmla="*/ 244 w 244"/>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91">
                    <a:moveTo>
                      <a:pt x="244" y="21"/>
                    </a:moveTo>
                    <a:lnTo>
                      <a:pt x="216" y="42"/>
                    </a:lnTo>
                    <a:lnTo>
                      <a:pt x="160" y="84"/>
                    </a:lnTo>
                    <a:lnTo>
                      <a:pt x="118" y="91"/>
                    </a:lnTo>
                    <a:lnTo>
                      <a:pt x="77" y="84"/>
                    </a:lnTo>
                    <a:lnTo>
                      <a:pt x="35" y="56"/>
                    </a:lnTo>
                    <a:lnTo>
                      <a:pt x="0" y="0"/>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grpSp>
        <p:sp>
          <p:nvSpPr>
            <p:cNvPr id="223" name="Freeform 16"/>
            <p:cNvSpPr>
              <a:spLocks/>
            </p:cNvSpPr>
            <p:nvPr/>
          </p:nvSpPr>
          <p:spPr bwMode="auto">
            <a:xfrm>
              <a:off x="676275" y="2251075"/>
              <a:ext cx="1943100" cy="363538"/>
            </a:xfrm>
            <a:custGeom>
              <a:avLst/>
              <a:gdLst>
                <a:gd name="T0" fmla="*/ 0 w 918"/>
                <a:gd name="T1" fmla="*/ 2147483647 h 153"/>
                <a:gd name="T2" fmla="*/ 2147483647 w 918"/>
                <a:gd name="T3" fmla="*/ 2147483647 h 153"/>
                <a:gd name="T4" fmla="*/ 2147483647 w 918"/>
                <a:gd name="T5" fmla="*/ 2147483647 h 153"/>
                <a:gd name="T6" fmla="*/ 2147483647 w 918"/>
                <a:gd name="T7" fmla="*/ 2147483647 h 153"/>
                <a:gd name="T8" fmla="*/ 2147483647 w 918"/>
                <a:gd name="T9" fmla="*/ 2147483647 h 153"/>
                <a:gd name="T10" fmla="*/ 2147483647 w 918"/>
                <a:gd name="T11" fmla="*/ 2147483647 h 153"/>
                <a:gd name="T12" fmla="*/ 2147483647 w 918"/>
                <a:gd name="T13" fmla="*/ 2147483647 h 153"/>
                <a:gd name="T14" fmla="*/ 2147483647 w 918"/>
                <a:gd name="T15" fmla="*/ 2147483647 h 153"/>
                <a:gd name="T16" fmla="*/ 2147483647 w 918"/>
                <a:gd name="T17" fmla="*/ 2147483647 h 153"/>
                <a:gd name="T18" fmla="*/ 2147483647 w 918"/>
                <a:gd name="T19" fmla="*/ 2147483647 h 153"/>
                <a:gd name="T20" fmla="*/ 2147483647 w 918"/>
                <a:gd name="T21" fmla="*/ 2147483647 h 153"/>
                <a:gd name="T22" fmla="*/ 2147483647 w 918"/>
                <a:gd name="T23" fmla="*/ 0 h 153"/>
                <a:gd name="T24" fmla="*/ 2147483647 w 918"/>
                <a:gd name="T25" fmla="*/ 2147483647 h 153"/>
                <a:gd name="T26" fmla="*/ 2147483647 w 918"/>
                <a:gd name="T27" fmla="*/ 2147483647 h 153"/>
                <a:gd name="T28" fmla="*/ 2147483647 w 918"/>
                <a:gd name="T29" fmla="*/ 2147483647 h 153"/>
                <a:gd name="T30" fmla="*/ 2147483647 w 918"/>
                <a:gd name="T31" fmla="*/ 2147483647 h 153"/>
                <a:gd name="T32" fmla="*/ 2147483647 w 918"/>
                <a:gd name="T33" fmla="*/ 2147483647 h 153"/>
                <a:gd name="T34" fmla="*/ 2147483647 w 918"/>
                <a:gd name="T35" fmla="*/ 2147483647 h 153"/>
                <a:gd name="T36" fmla="*/ 2147483647 w 918"/>
                <a:gd name="T37" fmla="*/ 0 h 153"/>
                <a:gd name="T38" fmla="*/ 2147483647 w 918"/>
                <a:gd name="T39" fmla="*/ 2147483647 h 153"/>
                <a:gd name="T40" fmla="*/ 2147483647 w 918"/>
                <a:gd name="T41" fmla="*/ 2147483647 h 153"/>
                <a:gd name="T42" fmla="*/ 2147483647 w 918"/>
                <a:gd name="T43" fmla="*/ 2147483647 h 1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18"/>
                <a:gd name="T67" fmla="*/ 0 h 153"/>
                <a:gd name="T68" fmla="*/ 918 w 918"/>
                <a:gd name="T69" fmla="*/ 153 h 1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18" h="153">
                  <a:moveTo>
                    <a:pt x="0" y="48"/>
                  </a:moveTo>
                  <a:lnTo>
                    <a:pt x="194" y="48"/>
                  </a:lnTo>
                  <a:lnTo>
                    <a:pt x="250" y="83"/>
                  </a:lnTo>
                  <a:lnTo>
                    <a:pt x="292" y="139"/>
                  </a:lnTo>
                  <a:lnTo>
                    <a:pt x="334" y="153"/>
                  </a:lnTo>
                  <a:lnTo>
                    <a:pt x="368" y="139"/>
                  </a:lnTo>
                  <a:lnTo>
                    <a:pt x="368" y="83"/>
                  </a:lnTo>
                  <a:lnTo>
                    <a:pt x="313" y="69"/>
                  </a:lnTo>
                  <a:lnTo>
                    <a:pt x="299" y="55"/>
                  </a:lnTo>
                  <a:lnTo>
                    <a:pt x="292" y="34"/>
                  </a:lnTo>
                  <a:lnTo>
                    <a:pt x="313" y="7"/>
                  </a:lnTo>
                  <a:lnTo>
                    <a:pt x="347" y="0"/>
                  </a:lnTo>
                  <a:lnTo>
                    <a:pt x="396" y="7"/>
                  </a:lnTo>
                  <a:lnTo>
                    <a:pt x="438" y="20"/>
                  </a:lnTo>
                  <a:lnTo>
                    <a:pt x="480" y="34"/>
                  </a:lnTo>
                  <a:lnTo>
                    <a:pt x="535" y="41"/>
                  </a:lnTo>
                  <a:lnTo>
                    <a:pt x="584" y="34"/>
                  </a:lnTo>
                  <a:lnTo>
                    <a:pt x="626" y="20"/>
                  </a:lnTo>
                  <a:lnTo>
                    <a:pt x="709" y="0"/>
                  </a:lnTo>
                  <a:lnTo>
                    <a:pt x="765" y="14"/>
                  </a:lnTo>
                  <a:lnTo>
                    <a:pt x="813" y="34"/>
                  </a:lnTo>
                  <a:lnTo>
                    <a:pt x="918" y="76"/>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24" name="Rectangle 17"/>
            <p:cNvSpPr>
              <a:spLocks noChangeArrowheads="1"/>
            </p:cNvSpPr>
            <p:nvPr/>
          </p:nvSpPr>
          <p:spPr bwMode="auto">
            <a:xfrm>
              <a:off x="3268663" y="2163763"/>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25" name="Rectangle 18"/>
            <p:cNvSpPr>
              <a:spLocks noChangeArrowheads="1"/>
            </p:cNvSpPr>
            <p:nvPr/>
          </p:nvSpPr>
          <p:spPr bwMode="auto">
            <a:xfrm>
              <a:off x="566738" y="1681163"/>
              <a:ext cx="4978400" cy="1600200"/>
            </a:xfrm>
            <a:prstGeom prst="rect">
              <a:avLst/>
            </a:prstGeom>
            <a:noFill/>
            <a:ln w="222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26" name="Rectangle 19"/>
            <p:cNvSpPr>
              <a:spLocks noChangeArrowheads="1"/>
            </p:cNvSpPr>
            <p:nvPr/>
          </p:nvSpPr>
          <p:spPr bwMode="auto">
            <a:xfrm>
              <a:off x="1411288" y="1924050"/>
              <a:ext cx="1084262"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227" name="Rectangle 20"/>
            <p:cNvSpPr>
              <a:spLocks noChangeArrowheads="1"/>
            </p:cNvSpPr>
            <p:nvPr/>
          </p:nvSpPr>
          <p:spPr bwMode="auto">
            <a:xfrm>
              <a:off x="2968625" y="2076450"/>
              <a:ext cx="982663"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228" name="Rectangle 21"/>
            <p:cNvSpPr>
              <a:spLocks noChangeArrowheads="1"/>
            </p:cNvSpPr>
            <p:nvPr/>
          </p:nvSpPr>
          <p:spPr bwMode="auto">
            <a:xfrm>
              <a:off x="4578350" y="1924050"/>
              <a:ext cx="930275"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229" name="Rectangle 22"/>
            <p:cNvSpPr>
              <a:spLocks noChangeArrowheads="1"/>
            </p:cNvSpPr>
            <p:nvPr/>
          </p:nvSpPr>
          <p:spPr bwMode="auto">
            <a:xfrm>
              <a:off x="3968750" y="1752600"/>
              <a:ext cx="642938"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Anode</a:t>
              </a:r>
            </a:p>
          </p:txBody>
        </p:sp>
        <p:sp>
          <p:nvSpPr>
            <p:cNvPr id="230" name="Rectangle 23"/>
            <p:cNvSpPr>
              <a:spLocks noChangeArrowheads="1"/>
            </p:cNvSpPr>
            <p:nvPr/>
          </p:nvSpPr>
          <p:spPr bwMode="auto">
            <a:xfrm>
              <a:off x="2076450" y="2670175"/>
              <a:ext cx="1203325"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Stress Anode</a:t>
              </a:r>
            </a:p>
          </p:txBody>
        </p:sp>
        <p:sp>
          <p:nvSpPr>
            <p:cNvPr id="231" name="Rectangle 24"/>
            <p:cNvSpPr>
              <a:spLocks noChangeArrowheads="1"/>
            </p:cNvSpPr>
            <p:nvPr/>
          </p:nvSpPr>
          <p:spPr bwMode="auto">
            <a:xfrm>
              <a:off x="666750" y="2209800"/>
              <a:ext cx="744538"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32" name="Rectangle 25"/>
            <p:cNvSpPr>
              <a:spLocks noChangeArrowheads="1"/>
            </p:cNvSpPr>
            <p:nvPr/>
          </p:nvSpPr>
          <p:spPr bwMode="auto">
            <a:xfrm>
              <a:off x="2546350" y="1962150"/>
              <a:ext cx="744538"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33" name="Rectangle 26"/>
            <p:cNvSpPr>
              <a:spLocks noChangeArrowheads="1"/>
            </p:cNvSpPr>
            <p:nvPr/>
          </p:nvSpPr>
          <p:spPr bwMode="auto">
            <a:xfrm>
              <a:off x="1665288" y="2209800"/>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34" name="Rectangle 27"/>
            <p:cNvSpPr>
              <a:spLocks noChangeArrowheads="1"/>
            </p:cNvSpPr>
            <p:nvPr/>
          </p:nvSpPr>
          <p:spPr bwMode="auto">
            <a:xfrm>
              <a:off x="4184650" y="2028825"/>
              <a:ext cx="746125"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35" name="Rectangle 28"/>
            <p:cNvSpPr>
              <a:spLocks noChangeArrowheads="1"/>
            </p:cNvSpPr>
            <p:nvPr/>
          </p:nvSpPr>
          <p:spPr bwMode="auto">
            <a:xfrm>
              <a:off x="4865688" y="2228850"/>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236" name="Rectangle 29"/>
            <p:cNvSpPr>
              <a:spLocks noChangeArrowheads="1"/>
            </p:cNvSpPr>
            <p:nvPr/>
          </p:nvSpPr>
          <p:spPr bwMode="auto">
            <a:xfrm>
              <a:off x="1330325" y="2486025"/>
              <a:ext cx="746125"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grpSp>
      <p:sp>
        <p:nvSpPr>
          <p:cNvPr id="242" name="Rectangle 2"/>
          <p:cNvSpPr>
            <a:spLocks noGrp="1" noChangeArrowheads="1"/>
          </p:cNvSpPr>
          <p:nvPr>
            <p:ph type="title"/>
          </p:nvPr>
        </p:nvSpPr>
        <p:spPr>
          <a:xfrm>
            <a:off x="686472" y="7271"/>
            <a:ext cx="7772400" cy="838200"/>
          </a:xfrm>
          <a:noFill/>
        </p:spPr>
        <p:txBody>
          <a:bodyPr/>
          <a:lstStyle/>
          <a:p>
            <a:pPr>
              <a:buClr>
                <a:srgbClr val="000000"/>
              </a:buClr>
            </a:pPr>
            <a:r>
              <a:rPr lang="en-US" sz="4000" dirty="0">
                <a:solidFill>
                  <a:srgbClr val="0000FF"/>
                </a:solidFill>
                <a:effectLst>
                  <a:outerShdw blurRad="38100" dist="38100" dir="2700000" algn="tl">
                    <a:srgbClr val="000000">
                      <a:alpha val="43137"/>
                    </a:srgbClr>
                  </a:outerShdw>
                </a:effectLst>
              </a:rPr>
              <a:t>Barrier Coatings-Phosphates</a:t>
            </a:r>
          </a:p>
        </p:txBody>
      </p:sp>
      <p:sp>
        <p:nvSpPr>
          <p:cNvPr id="243" name="Text Box 6"/>
          <p:cNvSpPr txBox="1">
            <a:spLocks noChangeArrowheads="1"/>
          </p:cNvSpPr>
          <p:nvPr/>
        </p:nvSpPr>
        <p:spPr bwMode="auto">
          <a:xfrm>
            <a:off x="263476" y="1487985"/>
            <a:ext cx="5061184" cy="5146024"/>
          </a:xfrm>
          <a:prstGeom prst="rect">
            <a:avLst/>
          </a:prstGeom>
          <a:noFill/>
          <a:ln w="12700">
            <a:noFill/>
            <a:miter lim="800000"/>
            <a:headEnd type="none" w="sm" len="sm"/>
            <a:tailEnd type="none" w="sm" len="sm"/>
          </a:ln>
          <a:effectLst/>
        </p:spPr>
        <p:txBody>
          <a:bodyPr wrap="square" lIns="128016" tIns="64008" rIns="128016" bIns="64008">
            <a:spAutoFit/>
          </a:bodyPr>
          <a:lstStyle/>
          <a:p>
            <a:pPr marL="0" marR="0" lvl="0" indent="0" algn="l" defTabSz="1279525" rtl="0" eaLnBrk="0" fontAlgn="base" latinLnBrk="0" hangingPunct="0">
              <a:lnSpc>
                <a:spcPct val="100000"/>
              </a:lnSpc>
              <a:spcBef>
                <a:spcPct val="0"/>
              </a:spcBef>
              <a:spcAft>
                <a:spcPct val="0"/>
              </a:spcAft>
              <a:buClr>
                <a:srgbClr val="000000"/>
              </a:buClr>
              <a:buSzTx/>
              <a:buFont typeface="Symbol" pitchFamily="18" charset="2"/>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Iron Phosphate</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Inexpensive minimal protection</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Coating weight =~35mg/ft</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Always painted</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4-8 hrs. salt spray (bare)</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endParaRPr kumimoji="0" lang="en-US" sz="9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279525" rtl="0" eaLnBrk="0" fontAlgn="base" latinLnBrk="0" hangingPunct="0">
              <a:lnSpc>
                <a:spcPct val="100000"/>
              </a:lnSpc>
              <a:spcBef>
                <a:spcPct val="0"/>
              </a:spcBef>
              <a:spcAft>
                <a:spcPct val="0"/>
              </a:spcAft>
              <a:buClr>
                <a:srgbClr val="000000"/>
              </a:buClr>
              <a:buSzTx/>
              <a:buFont typeface="Symbol" pitchFamily="18" charset="2"/>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Zinc Phosphate</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Excellent Corrosion Resistance</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Stand-alone or painted</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Light (150-500mg/ft</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Medium (500-1100 mg/ft</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&amp; Heavy (1,000-3,000 mg/ft</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coatings</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24-500 hrs. salt spray (bare)</a:t>
            </a:r>
          </a:p>
          <a:p>
            <a:pPr marL="685800" marR="0" lvl="1" indent="-406400" algn="l" defTabSz="1279525" rtl="0" eaLnBrk="0" fontAlgn="base" latinLnBrk="0" hangingPunct="0">
              <a:lnSpc>
                <a:spcPct val="100000"/>
              </a:lnSpc>
              <a:spcBef>
                <a:spcPct val="0"/>
              </a:spcBef>
              <a:spcAft>
                <a:spcPct val="0"/>
              </a:spcAft>
              <a:buClr>
                <a:srgbClr val="000000"/>
              </a:buClr>
              <a:buSzTx/>
              <a:buFont typeface="Symbol" pitchFamily="18" charset="2"/>
              <a:buChar char="·"/>
              <a:tabLst/>
              <a:defRPr/>
            </a:pPr>
            <a:endParaRPr kumimoji="0" lang="en-US" sz="9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279525" rtl="0" eaLnBrk="0" fontAlgn="base" latinLnBrk="0" hangingPunct="0">
              <a:lnSpc>
                <a:spcPct val="100000"/>
              </a:lnSpc>
              <a:spcBef>
                <a:spcPct val="0"/>
              </a:spcBef>
              <a:spcAft>
                <a:spcPct val="0"/>
              </a:spcAft>
              <a:buClr>
                <a:srgbClr val="000000"/>
              </a:buClr>
              <a:buSzTx/>
              <a:tabLst/>
              <a:defRPr/>
            </a:pPr>
            <a:endParaRPr kumimoji="0" lang="en-US" sz="3400" b="1"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410200" y="4821148"/>
            <a:ext cx="3281613"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Phosphate crystals isolate anodes from cathodes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EAEAEA"/>
              </a:solidFill>
              <a:effectLst/>
              <a:uLnTx/>
              <a:uFillTx/>
              <a:latin typeface="Univers" pitchFamily="34" charset="0"/>
              <a:ea typeface="+mn-ea"/>
              <a:cs typeface="+mn-cs"/>
            </a:endParaRPr>
          </a:p>
        </p:txBody>
      </p:sp>
    </p:spTree>
    <p:extLst>
      <p:ext uri="{BB962C8B-B14F-4D97-AF65-F5344CB8AC3E}">
        <p14:creationId xmlns:p14="http://schemas.microsoft.com/office/powerpoint/2010/main" val="2736799341"/>
      </p:ext>
    </p:extLst>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Text Box 5"/>
          <p:cNvSpPr txBox="1">
            <a:spLocks noChangeArrowheads="1"/>
          </p:cNvSpPr>
          <p:nvPr/>
        </p:nvSpPr>
        <p:spPr bwMode="auto">
          <a:xfrm>
            <a:off x="381000" y="1114885"/>
            <a:ext cx="6172200" cy="5786199"/>
          </a:xfrm>
          <a:prstGeom prst="rect">
            <a:avLst/>
          </a:prstGeom>
          <a:noFill/>
          <a:ln w="12699">
            <a:noFill/>
            <a:miter lim="800000"/>
            <a:headEnd type="none" w="sm" len="sm"/>
            <a:tailEnd type="none" w="sm" len="sm"/>
          </a:ln>
          <a:effectLst/>
        </p:spPr>
        <p:txBody>
          <a:bodyPr wrap="square">
            <a:spAutoFit/>
          </a:bodyPr>
          <a:lstStyle/>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Favorable galvanic couple with some aluminum alloys</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Poor galvanic couple with titanium </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Anodic to steel in a sea water (chloride) environment</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Cathodic to steel in an acid rain (sulfate) environment</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Excellent lubricity</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Excellent solderability</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Cadmium is toxic (not subject to bacterial-fungi growth)</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Can grow “whiskers”</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Do not apply to parts serving at temperatures &gt; 450°F</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Excellent corrosion resistance:</a:t>
            </a:r>
          </a:p>
          <a:p>
            <a:pPr marL="284163" marR="0" lvl="0" indent="-284163" algn="l" defTabSz="914400" rtl="0" eaLnBrk="0" fontAlgn="base" latinLnBrk="0" hangingPunct="0">
              <a:lnSpc>
                <a:spcPct val="100000"/>
              </a:lnSpc>
              <a:spcBef>
                <a:spcPts val="0"/>
              </a:spcBef>
              <a:spcAft>
                <a:spcPts val="60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30724" name="TextBox 25"/>
          <p:cNvSpPr txBox="1">
            <a:spLocks noChangeArrowheads="1"/>
          </p:cNvSpPr>
          <p:nvPr/>
        </p:nvSpPr>
        <p:spPr bwMode="auto">
          <a:xfrm>
            <a:off x="6725545" y="4724400"/>
            <a:ext cx="2336840" cy="58420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Cadmium Plated Aerospace Parts</a:t>
            </a:r>
          </a:p>
        </p:txBody>
      </p:sp>
      <p:pic>
        <p:nvPicPr>
          <p:cNvPr id="30725" name="Picture 7" descr="IMG_2574.JPG"/>
          <p:cNvPicPr>
            <a:picLocks noChangeAspect="1"/>
          </p:cNvPicPr>
          <p:nvPr/>
        </p:nvPicPr>
        <p:blipFill rotWithShape="1">
          <a:blip r:embed="rId3" cstate="print"/>
          <a:srcRect r="33861" b="15517"/>
          <a:stretch/>
        </p:blipFill>
        <p:spPr bwMode="auto">
          <a:xfrm>
            <a:off x="6858000" y="2385670"/>
            <a:ext cx="2071930" cy="1984933"/>
          </a:xfrm>
          <a:prstGeom prst="rect">
            <a:avLst/>
          </a:prstGeom>
          <a:noFill/>
          <a:ln w="9525">
            <a:noFill/>
            <a:miter lim="800000"/>
            <a:headEnd/>
            <a:tailEnd/>
          </a:ln>
        </p:spPr>
      </p:pic>
      <p:sp>
        <p:nvSpPr>
          <p:cNvPr id="6" name="TextBox 5"/>
          <p:cNvSpPr txBox="1"/>
          <p:nvPr/>
        </p:nvSpPr>
        <p:spPr>
          <a:xfrm>
            <a:off x="7594640" y="6654863"/>
            <a:ext cx="1727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 by: F. Altmayer</a:t>
            </a:r>
          </a:p>
        </p:txBody>
      </p:sp>
      <p:sp>
        <p:nvSpPr>
          <p:cNvPr id="8" name="Rectangle 2"/>
          <p:cNvSpPr txBox="1">
            <a:spLocks noChangeArrowheads="1"/>
          </p:cNvSpPr>
          <p:nvPr/>
        </p:nvSpPr>
        <p:spPr bwMode="auto">
          <a:xfrm>
            <a:off x="457199" y="129526"/>
            <a:ext cx="8557191" cy="733425"/>
          </a:xfrm>
          <a:prstGeom prst="rect">
            <a:avLst/>
          </a:prstGeom>
          <a:noFill/>
          <a:ln w="9525">
            <a:noFill/>
            <a:miter lim="800000"/>
            <a:headEnd/>
            <a:tailEnd/>
          </a:ln>
          <a:effectLst/>
        </p:spPr>
        <p:txBody>
          <a:bodyPr vert="horz" wrap="square" lIns="86677" tIns="42227" rIns="86677" bIns="4222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285750" marR="0" lvl="0" indent="-285750" algn="ct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mj-ea"/>
                <a:cs typeface="+mj-cs"/>
              </a:rPr>
              <a:t>Anodic Deposits-Cadmium</a:t>
            </a:r>
          </a:p>
        </p:txBody>
      </p:sp>
    </p:spTree>
    <p:extLst>
      <p:ext uri="{BB962C8B-B14F-4D97-AF65-F5344CB8AC3E}">
        <p14:creationId xmlns:p14="http://schemas.microsoft.com/office/powerpoint/2010/main" val="371722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407311" y="117425"/>
            <a:ext cx="8557191" cy="733425"/>
          </a:xfrm>
        </p:spPr>
        <p:txBody>
          <a:bodyPr lIns="86677" tIns="42227" rIns="86677" bIns="42227"/>
          <a:lstStyle/>
          <a:p>
            <a:pPr marL="285750" indent="-285750">
              <a:spcAft>
                <a:spcPts val="1200"/>
              </a:spcAft>
              <a:defRPr/>
            </a:pPr>
            <a:r>
              <a:rPr lang="en-US" sz="4000" dirty="0">
                <a:solidFill>
                  <a:srgbClr val="0000FF"/>
                </a:solidFill>
              </a:rPr>
              <a:t>Anodic Deposits-Zinc/Zinc Alloys</a:t>
            </a:r>
          </a:p>
        </p:txBody>
      </p:sp>
      <p:sp>
        <p:nvSpPr>
          <p:cNvPr id="4099" name="Rectangle 3"/>
          <p:cNvSpPr>
            <a:spLocks noGrp="1" noChangeArrowheads="1"/>
          </p:cNvSpPr>
          <p:nvPr>
            <p:ph type="subTitle" idx="1"/>
          </p:nvPr>
        </p:nvSpPr>
        <p:spPr>
          <a:xfrm>
            <a:off x="125590" y="861012"/>
            <a:ext cx="4746046" cy="4114800"/>
          </a:xfrm>
        </p:spPr>
        <p:txBody>
          <a:bodyPr lIns="86677" tIns="42227" rIns="86677" bIns="42227"/>
          <a:lstStyle/>
          <a:p>
            <a:pPr marL="346075" lvl="1" indent="-346075">
              <a:spcBef>
                <a:spcPts val="0"/>
              </a:spcBef>
              <a:spcAft>
                <a:spcPts val="300"/>
              </a:spcAft>
              <a:buClr>
                <a:srgbClr val="000000"/>
              </a:buClr>
              <a:buNone/>
              <a:defRPr/>
            </a:pPr>
            <a:r>
              <a:rPr lang="en-US" sz="2400" b="1" dirty="0">
                <a:solidFill>
                  <a:srgbClr val="0000FF"/>
                </a:solidFill>
                <a:effectLst>
                  <a:outerShdw blurRad="38100" dist="38100" dir="2700000" algn="tl">
                    <a:srgbClr val="000000">
                      <a:alpha val="43137"/>
                    </a:srgbClr>
                  </a:outerShdw>
                </a:effectLst>
              </a:rPr>
              <a:t>Zinc:</a:t>
            </a:r>
          </a:p>
          <a:p>
            <a:pPr marL="346075" lvl="1" indent="-346075">
              <a:spcBef>
                <a:spcPts val="0"/>
              </a:spcBef>
              <a:spcAft>
                <a:spcPts val="300"/>
              </a:spcAft>
              <a:buClr>
                <a:srgbClr val="000000"/>
              </a:buClr>
              <a:defRPr/>
            </a:pPr>
            <a:r>
              <a:rPr lang="en-US" sz="2000" b="1" dirty="0">
                <a:solidFill>
                  <a:srgbClr val="000000"/>
                </a:solidFill>
                <a:effectLst>
                  <a:outerShdw blurRad="38100" dist="38100" dir="2700000" algn="tl">
                    <a:srgbClr val="000000">
                      <a:alpha val="43137"/>
                    </a:srgbClr>
                  </a:outerShdw>
                </a:effectLst>
              </a:rPr>
              <a:t>Lowest cost galvanic corrosion protection</a:t>
            </a:r>
          </a:p>
          <a:p>
            <a:pPr marL="346075" lvl="1" indent="-346075">
              <a:spcBef>
                <a:spcPts val="0"/>
              </a:spcBef>
              <a:spcAft>
                <a:spcPts val="300"/>
              </a:spcAft>
              <a:buClr>
                <a:srgbClr val="000000"/>
              </a:buClr>
              <a:defRPr/>
            </a:pPr>
            <a:r>
              <a:rPr lang="en-US" sz="2000" b="1" dirty="0">
                <a:solidFill>
                  <a:srgbClr val="000000"/>
                </a:solidFill>
                <a:effectLst>
                  <a:outerShdw blurRad="38100" dist="38100" dir="2700000" algn="tl">
                    <a:srgbClr val="000000">
                      <a:alpha val="43137"/>
                    </a:srgbClr>
                  </a:outerShdw>
                </a:effectLst>
              </a:rPr>
              <a:t>Corrosion products are not aesthetically pleasing</a:t>
            </a:r>
          </a:p>
          <a:p>
            <a:pPr marL="346075" lvl="1" indent="-346075">
              <a:spcBef>
                <a:spcPts val="0"/>
              </a:spcBef>
              <a:spcAft>
                <a:spcPts val="300"/>
              </a:spcAft>
              <a:buClr>
                <a:srgbClr val="000000"/>
              </a:buClr>
              <a:buNone/>
              <a:defRPr/>
            </a:pPr>
            <a:r>
              <a:rPr lang="en-US" sz="2400" b="1" dirty="0">
                <a:solidFill>
                  <a:srgbClr val="0000FF"/>
                </a:solidFill>
                <a:effectLst>
                  <a:outerShdw blurRad="38100" dist="38100" dir="2700000" algn="tl">
                    <a:srgbClr val="000000">
                      <a:alpha val="43137"/>
                    </a:srgbClr>
                  </a:outerShdw>
                </a:effectLst>
              </a:rPr>
              <a:t>Zinc Alloys:</a:t>
            </a:r>
          </a:p>
          <a:p>
            <a:pPr marL="630238" lvl="2" indent="-284163">
              <a:spcBef>
                <a:spcPts val="0"/>
              </a:spcBef>
              <a:spcAft>
                <a:spcPts val="300"/>
              </a:spcAft>
              <a:buClr>
                <a:srgbClr val="000000"/>
              </a:buClr>
              <a:buFont typeface="Arial" pitchFamily="34" charset="0"/>
              <a:buChar char="−"/>
              <a:defRPr/>
            </a:pPr>
            <a:r>
              <a:rPr lang="en-US" sz="1800" b="1" dirty="0">
                <a:solidFill>
                  <a:srgbClr val="000000"/>
                </a:solidFill>
                <a:effectLst>
                  <a:outerShdw blurRad="38100" dist="38100" dir="2700000" algn="tl">
                    <a:srgbClr val="000000">
                      <a:alpha val="43137"/>
                    </a:srgbClr>
                  </a:outerShdw>
                </a:effectLst>
              </a:rPr>
              <a:t>Zinc- (5-14%) Nickel  </a:t>
            </a:r>
          </a:p>
          <a:p>
            <a:pPr marL="630238" lvl="2" indent="-284163">
              <a:spcBef>
                <a:spcPts val="0"/>
              </a:spcBef>
              <a:spcAft>
                <a:spcPts val="300"/>
              </a:spcAft>
              <a:buClr>
                <a:srgbClr val="000000"/>
              </a:buClr>
              <a:buFont typeface="Arial" pitchFamily="34" charset="0"/>
              <a:buChar char="−"/>
              <a:defRPr/>
            </a:pPr>
            <a:r>
              <a:rPr lang="en-US" sz="1800" b="1" dirty="0">
                <a:solidFill>
                  <a:srgbClr val="000000"/>
                </a:solidFill>
                <a:effectLst>
                  <a:outerShdw blurRad="38100" dist="38100" dir="2700000" algn="tl">
                    <a:srgbClr val="000000">
                      <a:alpha val="43137"/>
                    </a:srgbClr>
                  </a:outerShdw>
                </a:effectLst>
              </a:rPr>
              <a:t>Zinc- (0.5-1%) Cobalt  </a:t>
            </a:r>
          </a:p>
          <a:p>
            <a:pPr marL="630238" lvl="2" indent="-284163">
              <a:spcBef>
                <a:spcPts val="0"/>
              </a:spcBef>
              <a:spcAft>
                <a:spcPts val="300"/>
              </a:spcAft>
              <a:buClr>
                <a:srgbClr val="000000"/>
              </a:buClr>
              <a:buFont typeface="Arial" pitchFamily="34" charset="0"/>
              <a:buChar char="−"/>
              <a:defRPr/>
            </a:pPr>
            <a:r>
              <a:rPr lang="en-US" sz="1800" b="1" dirty="0">
                <a:solidFill>
                  <a:srgbClr val="000000"/>
                </a:solidFill>
                <a:effectLst>
                  <a:outerShdw blurRad="38100" dist="38100" dir="2700000" algn="tl">
                    <a:srgbClr val="000000">
                      <a:alpha val="43137"/>
                    </a:srgbClr>
                  </a:outerShdw>
                </a:effectLst>
              </a:rPr>
              <a:t>Zinc- (1-25%) Iron  </a:t>
            </a:r>
          </a:p>
          <a:p>
            <a:pPr marL="630238" lvl="2" indent="-284163">
              <a:spcBef>
                <a:spcPts val="0"/>
              </a:spcBef>
              <a:spcAft>
                <a:spcPts val="300"/>
              </a:spcAft>
              <a:buClr>
                <a:srgbClr val="000000"/>
              </a:buClr>
              <a:buFont typeface="Arial" pitchFamily="34" charset="0"/>
              <a:buChar char="−"/>
              <a:defRPr/>
            </a:pPr>
            <a:r>
              <a:rPr lang="en-US" sz="1800" b="1" dirty="0">
                <a:solidFill>
                  <a:srgbClr val="000000"/>
                </a:solidFill>
                <a:effectLst>
                  <a:outerShdw blurRad="38100" dist="38100" dir="2700000" algn="tl">
                    <a:srgbClr val="000000">
                      <a:alpha val="43137"/>
                    </a:srgbClr>
                  </a:outerShdw>
                </a:effectLst>
              </a:rPr>
              <a:t>Tin- (25-30%) Zinc  </a:t>
            </a:r>
          </a:p>
          <a:p>
            <a:pPr marL="346075" lvl="1" indent="-346075">
              <a:spcBef>
                <a:spcPts val="0"/>
              </a:spcBef>
              <a:spcAft>
                <a:spcPts val="300"/>
              </a:spcAft>
              <a:buClr>
                <a:srgbClr val="000000"/>
              </a:buClr>
              <a:defRPr/>
            </a:pPr>
            <a:r>
              <a:rPr lang="en-US" sz="2000" b="1" dirty="0">
                <a:solidFill>
                  <a:srgbClr val="000000"/>
                </a:solidFill>
                <a:effectLst>
                  <a:outerShdw blurRad="38100" dist="38100" dir="2700000" algn="tl">
                    <a:srgbClr val="000000">
                      <a:alpha val="43137"/>
                    </a:srgbClr>
                  </a:outerShdw>
                </a:effectLst>
              </a:rPr>
              <a:t>Higher level of corrosion resistance in salt spray vs. zinc or cadmium</a:t>
            </a:r>
          </a:p>
          <a:p>
            <a:pPr marL="346075" lvl="1" indent="-346075">
              <a:spcBef>
                <a:spcPts val="0"/>
              </a:spcBef>
              <a:spcAft>
                <a:spcPts val="300"/>
              </a:spcAft>
              <a:buClr>
                <a:srgbClr val="000000"/>
              </a:buClr>
              <a:defRPr/>
            </a:pPr>
            <a:r>
              <a:rPr lang="en-US" sz="2000" b="1" dirty="0">
                <a:solidFill>
                  <a:srgbClr val="000000"/>
                </a:solidFill>
                <a:effectLst>
                  <a:outerShdw blurRad="38100" dist="38100" dir="2700000" algn="tl">
                    <a:srgbClr val="000000">
                      <a:alpha val="43137"/>
                    </a:srgbClr>
                  </a:outerShdw>
                </a:effectLst>
              </a:rPr>
              <a:t>May not offer other properties such as low impact on fatigue, ease of hydrogen embrittlement relief, anti-galling</a:t>
            </a:r>
          </a:p>
          <a:p>
            <a:pPr marL="346075" lvl="1" indent="-346075">
              <a:spcBef>
                <a:spcPts val="0"/>
              </a:spcBef>
              <a:spcAft>
                <a:spcPts val="300"/>
              </a:spcAft>
              <a:buClr>
                <a:srgbClr val="000000"/>
              </a:buClr>
              <a:defRPr/>
            </a:pPr>
            <a:r>
              <a:rPr lang="en-US" sz="2000" b="1" dirty="0">
                <a:solidFill>
                  <a:srgbClr val="000000"/>
                </a:solidFill>
                <a:effectLst>
                  <a:outerShdw blurRad="38100" dist="38100" dir="2700000" algn="tl">
                    <a:srgbClr val="000000">
                      <a:alpha val="43137"/>
                    </a:srgbClr>
                  </a:outerShdw>
                </a:effectLst>
              </a:rPr>
              <a:t>May not be aesthetically pleasing</a:t>
            </a:r>
          </a:p>
          <a:p>
            <a:pPr marL="684213" lvl="1" indent="-287338">
              <a:spcBef>
                <a:spcPts val="0"/>
              </a:spcBef>
              <a:spcAft>
                <a:spcPts val="300"/>
              </a:spcAft>
              <a:buClr>
                <a:srgbClr val="000000"/>
              </a:buClr>
              <a:buFont typeface="Arial" pitchFamily="34" charset="0"/>
              <a:buChar char="−"/>
              <a:defRPr/>
            </a:pPr>
            <a:endParaRPr lang="en-US" b="1" dirty="0">
              <a:solidFill>
                <a:srgbClr val="000000"/>
              </a:solidFill>
              <a:effectLst>
                <a:outerShdw blurRad="38100" dist="38100" dir="2700000" algn="tl">
                  <a:srgbClr val="000000">
                    <a:alpha val="43137"/>
                  </a:srgbClr>
                </a:outerShdw>
              </a:effectLst>
            </a:endParaRPr>
          </a:p>
          <a:p>
            <a:pPr algn="l">
              <a:spcBef>
                <a:spcPts val="0"/>
              </a:spcBef>
              <a:spcAft>
                <a:spcPts val="300"/>
              </a:spcAft>
              <a:defRPr/>
            </a:pPr>
            <a:endParaRPr lang="en-US" sz="2000" dirty="0">
              <a:effectLst>
                <a:outerShdw blurRad="38100" dist="38100" dir="2700000" algn="tl">
                  <a:srgbClr val="000000">
                    <a:alpha val="43137"/>
                  </a:srgbClr>
                </a:outerShdw>
              </a:effectLst>
            </a:endParaRPr>
          </a:p>
        </p:txBody>
      </p:sp>
      <p:sp>
        <p:nvSpPr>
          <p:cNvPr id="2" name="TextBox 1"/>
          <p:cNvSpPr txBox="1"/>
          <p:nvPr/>
        </p:nvSpPr>
        <p:spPr>
          <a:xfrm>
            <a:off x="2509631" y="759557"/>
            <a:ext cx="39624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nivers" pitchFamily="34" charset="0"/>
                <a:ea typeface="+mn-ea"/>
                <a:cs typeface="+mn-cs"/>
              </a:rPr>
              <a:t> </a:t>
            </a:r>
          </a:p>
        </p:txBody>
      </p:sp>
      <p:sp>
        <p:nvSpPr>
          <p:cNvPr id="19" name="TextBox 18"/>
          <p:cNvSpPr txBox="1"/>
          <p:nvPr/>
        </p:nvSpPr>
        <p:spPr>
          <a:xfrm>
            <a:off x="7594640" y="6654863"/>
            <a:ext cx="1727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 by: F. Altmayer</a:t>
            </a:r>
          </a:p>
        </p:txBody>
      </p:sp>
      <p:pic>
        <p:nvPicPr>
          <p:cNvPr id="11" name="Picture 10"/>
          <p:cNvPicPr>
            <a:picLocks noChangeAspect="1"/>
          </p:cNvPicPr>
          <p:nvPr/>
        </p:nvPicPr>
        <p:blipFill rotWithShape="1">
          <a:blip r:embed="rId3">
            <a:clrChange>
              <a:clrFrom>
                <a:srgbClr val="33FFFE"/>
              </a:clrFrom>
              <a:clrTo>
                <a:srgbClr val="33FFFE">
                  <a:alpha val="0"/>
                </a:srgbClr>
              </a:clrTo>
            </a:clrChange>
            <a:extLst>
              <a:ext uri="{28A0092B-C50C-407E-A947-70E740481C1C}">
                <a14:useLocalDpi xmlns:a14="http://schemas.microsoft.com/office/drawing/2010/main" val="0"/>
              </a:ext>
            </a:extLst>
          </a:blip>
          <a:srcRect l="-897" r="54954"/>
          <a:stretch/>
        </p:blipFill>
        <p:spPr>
          <a:xfrm>
            <a:off x="7341500" y="806499"/>
            <a:ext cx="1601486" cy="1457050"/>
          </a:xfrm>
          <a:prstGeom prst="rect">
            <a:avLst/>
          </a:prstGeom>
        </p:spPr>
      </p:pic>
      <p:sp>
        <p:nvSpPr>
          <p:cNvPr id="13" name="Text Box 10"/>
          <p:cNvSpPr txBox="1">
            <a:spLocks noChangeArrowheads="1"/>
          </p:cNvSpPr>
          <p:nvPr/>
        </p:nvSpPr>
        <p:spPr bwMode="auto">
          <a:xfrm>
            <a:off x="7582598" y="2241782"/>
            <a:ext cx="1176925" cy="523220"/>
          </a:xfrm>
          <a:prstGeom prst="rect">
            <a:avLst/>
          </a:prstGeom>
          <a:noFill/>
          <a:ln w="12700">
            <a:noFill/>
            <a:miter lim="800000"/>
            <a:headEnd type="none" w="sm" len="sm"/>
            <a:tailEnd type="none" w="sm" len="sm"/>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Zinc-Nickel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deposit</a:t>
            </a:r>
          </a:p>
        </p:txBody>
      </p:sp>
      <p:grpSp>
        <p:nvGrpSpPr>
          <p:cNvPr id="3" name="Group 2"/>
          <p:cNvGrpSpPr/>
          <p:nvPr/>
        </p:nvGrpSpPr>
        <p:grpSpPr>
          <a:xfrm>
            <a:off x="4863879" y="2918412"/>
            <a:ext cx="4181267" cy="2469736"/>
            <a:chOff x="4863878" y="2918412"/>
            <a:chExt cx="4019204" cy="2469736"/>
          </a:xfrm>
        </p:grpSpPr>
        <p:sp>
          <p:nvSpPr>
            <p:cNvPr id="16" name="Rectangle 6"/>
            <p:cNvSpPr>
              <a:spLocks noChangeArrowheads="1"/>
            </p:cNvSpPr>
            <p:nvPr/>
          </p:nvSpPr>
          <p:spPr bwMode="auto">
            <a:xfrm>
              <a:off x="4945414" y="2918412"/>
              <a:ext cx="3860150" cy="2469736"/>
            </a:xfrm>
            <a:prstGeom prst="rect">
              <a:avLst/>
            </a:prstGeom>
            <a:noFill/>
            <a:ln w="38100" algn="ctr">
              <a:solidFill>
                <a:schemeClr val="bg2"/>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Cube 24"/>
            <p:cNvSpPr>
              <a:spLocks noChangeArrowheads="1"/>
            </p:cNvSpPr>
            <p:nvPr/>
          </p:nvSpPr>
          <p:spPr bwMode="auto">
            <a:xfrm>
              <a:off x="5407116" y="4868329"/>
              <a:ext cx="234235" cy="55779"/>
            </a:xfrm>
            <a:prstGeom prst="cube">
              <a:avLst>
                <a:gd name="adj" fmla="val 25000"/>
              </a:avLst>
            </a:prstGeom>
            <a:solidFill>
              <a:srgbClr val="92D050"/>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0" name="Cube 25"/>
            <p:cNvSpPr>
              <a:spLocks noChangeArrowheads="1"/>
            </p:cNvSpPr>
            <p:nvPr/>
          </p:nvSpPr>
          <p:spPr bwMode="auto">
            <a:xfrm>
              <a:off x="6071912" y="4874262"/>
              <a:ext cx="234236" cy="55780"/>
            </a:xfrm>
            <a:prstGeom prst="cube">
              <a:avLst>
                <a:gd name="adj" fmla="val 25000"/>
              </a:avLst>
            </a:prstGeom>
            <a:solidFill>
              <a:srgbClr val="92D050"/>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1" name="Cube 26"/>
            <p:cNvSpPr>
              <a:spLocks noChangeArrowheads="1"/>
            </p:cNvSpPr>
            <p:nvPr/>
          </p:nvSpPr>
          <p:spPr bwMode="auto">
            <a:xfrm>
              <a:off x="6736708" y="4703363"/>
              <a:ext cx="234235" cy="217185"/>
            </a:xfrm>
            <a:prstGeom prst="cube">
              <a:avLst>
                <a:gd name="adj" fmla="val 25000"/>
              </a:avLst>
            </a:prstGeom>
            <a:solidFill>
              <a:srgbClr val="92D050"/>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2" name="Cube 21"/>
            <p:cNvSpPr>
              <a:spLocks noChangeArrowheads="1"/>
            </p:cNvSpPr>
            <p:nvPr/>
          </p:nvSpPr>
          <p:spPr bwMode="auto">
            <a:xfrm>
              <a:off x="6910016" y="4321212"/>
              <a:ext cx="293810" cy="619511"/>
            </a:xfrm>
            <a:prstGeom prst="cube">
              <a:avLst>
                <a:gd name="adj" fmla="val 25000"/>
              </a:avLst>
            </a:prstGeom>
            <a:solidFill>
              <a:schemeClr val="bg1"/>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3" name="Cube 27"/>
            <p:cNvSpPr>
              <a:spLocks noChangeArrowheads="1"/>
            </p:cNvSpPr>
            <p:nvPr/>
          </p:nvSpPr>
          <p:spPr bwMode="auto">
            <a:xfrm>
              <a:off x="7381195" y="4544331"/>
              <a:ext cx="234235" cy="391645"/>
            </a:xfrm>
            <a:prstGeom prst="cube">
              <a:avLst>
                <a:gd name="adj" fmla="val 25000"/>
              </a:avLst>
            </a:prstGeom>
            <a:solidFill>
              <a:srgbClr val="92D050"/>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4" name="Cube 20"/>
            <p:cNvSpPr>
              <a:spLocks noChangeArrowheads="1"/>
            </p:cNvSpPr>
            <p:nvPr/>
          </p:nvSpPr>
          <p:spPr bwMode="auto">
            <a:xfrm>
              <a:off x="7573458" y="3746800"/>
              <a:ext cx="293810" cy="1205791"/>
            </a:xfrm>
            <a:prstGeom prst="cube">
              <a:avLst>
                <a:gd name="adj" fmla="val 25000"/>
              </a:avLst>
            </a:prstGeom>
            <a:solidFill>
              <a:schemeClr val="bg1"/>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5" name="Cube 28"/>
            <p:cNvSpPr>
              <a:spLocks noChangeArrowheads="1"/>
            </p:cNvSpPr>
            <p:nvPr/>
          </p:nvSpPr>
          <p:spPr bwMode="auto">
            <a:xfrm>
              <a:off x="8009434" y="4000776"/>
              <a:ext cx="234235" cy="939947"/>
            </a:xfrm>
            <a:prstGeom prst="cube">
              <a:avLst>
                <a:gd name="adj" fmla="val 25000"/>
              </a:avLst>
            </a:prstGeom>
            <a:solidFill>
              <a:srgbClr val="92D050"/>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6" name="Cube 19"/>
            <p:cNvSpPr>
              <a:spLocks noChangeArrowheads="1"/>
            </p:cNvSpPr>
            <p:nvPr/>
          </p:nvSpPr>
          <p:spPr bwMode="auto">
            <a:xfrm>
              <a:off x="8197635" y="3440605"/>
              <a:ext cx="292456" cy="1492997"/>
            </a:xfrm>
            <a:prstGeom prst="cube">
              <a:avLst>
                <a:gd name="adj" fmla="val 25000"/>
              </a:avLst>
            </a:prstGeom>
            <a:solidFill>
              <a:schemeClr val="bg1"/>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7" name="Cube 23"/>
            <p:cNvSpPr>
              <a:spLocks noChangeArrowheads="1"/>
            </p:cNvSpPr>
            <p:nvPr/>
          </p:nvSpPr>
          <p:spPr bwMode="auto">
            <a:xfrm>
              <a:off x="5637290" y="4767450"/>
              <a:ext cx="293810" cy="167340"/>
            </a:xfrm>
            <a:prstGeom prst="cube">
              <a:avLst>
                <a:gd name="adj" fmla="val 25000"/>
              </a:avLst>
            </a:prstGeom>
            <a:solidFill>
              <a:schemeClr val="bg1"/>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8" name="Cube 22"/>
            <p:cNvSpPr>
              <a:spLocks noChangeArrowheads="1"/>
            </p:cNvSpPr>
            <p:nvPr/>
          </p:nvSpPr>
          <p:spPr bwMode="auto">
            <a:xfrm>
              <a:off x="6277714" y="4654704"/>
              <a:ext cx="293811" cy="287206"/>
            </a:xfrm>
            <a:prstGeom prst="cube">
              <a:avLst>
                <a:gd name="adj" fmla="val 25000"/>
              </a:avLst>
            </a:prstGeom>
            <a:solidFill>
              <a:schemeClr val="bg1"/>
            </a:solidFill>
            <a:ln w="12700" algn="ctr">
              <a:solidFill>
                <a:schemeClr val="tx1"/>
              </a:solidFill>
              <a:round/>
              <a:headEnd type="none" w="sm" len="sm"/>
              <a:tailEnd type="none" w="sm" len="sm"/>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cxnSp>
          <p:nvCxnSpPr>
            <p:cNvPr id="29" name="Straight Connector 30"/>
            <p:cNvCxnSpPr>
              <a:cxnSpLocks noChangeShapeType="1"/>
            </p:cNvCxnSpPr>
            <p:nvPr/>
          </p:nvCxnSpPr>
          <p:spPr bwMode="auto">
            <a:xfrm rot="5400000">
              <a:off x="4572609" y="4221522"/>
              <a:ext cx="1492997" cy="0"/>
            </a:xfrm>
            <a:prstGeom prst="line">
              <a:avLst/>
            </a:prstGeom>
            <a:noFill/>
            <a:ln w="38100" algn="ctr">
              <a:solidFill>
                <a:schemeClr val="bg2"/>
              </a:solidFill>
              <a:round/>
              <a:headEnd type="none" w="sm" len="sm"/>
              <a:tailEnd type="none" w="sm" len="sm"/>
            </a:ln>
          </p:spPr>
        </p:cxnSp>
        <p:cxnSp>
          <p:nvCxnSpPr>
            <p:cNvPr id="30" name="Straight Connector 31"/>
            <p:cNvCxnSpPr>
              <a:cxnSpLocks noChangeShapeType="1"/>
            </p:cNvCxnSpPr>
            <p:nvPr/>
          </p:nvCxnSpPr>
          <p:spPr bwMode="auto">
            <a:xfrm rot="10800000">
              <a:off x="5306923" y="4941910"/>
              <a:ext cx="3263052" cy="5934"/>
            </a:xfrm>
            <a:prstGeom prst="line">
              <a:avLst/>
            </a:prstGeom>
            <a:noFill/>
            <a:ln w="38100" algn="ctr">
              <a:solidFill>
                <a:schemeClr val="bg2"/>
              </a:solidFill>
              <a:round/>
              <a:headEnd type="none" w="sm" len="sm"/>
              <a:tailEnd type="none" w="sm" len="sm"/>
            </a:ln>
          </p:spPr>
        </p:cxnSp>
        <p:sp>
          <p:nvSpPr>
            <p:cNvPr id="31" name="TextBox 37"/>
            <p:cNvSpPr txBox="1">
              <a:spLocks noChangeArrowheads="1"/>
            </p:cNvSpPr>
            <p:nvPr/>
          </p:nvSpPr>
          <p:spPr bwMode="auto">
            <a:xfrm>
              <a:off x="4889603" y="3397880"/>
              <a:ext cx="498856"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2500</a:t>
              </a:r>
            </a:p>
          </p:txBody>
        </p:sp>
        <p:sp>
          <p:nvSpPr>
            <p:cNvPr id="32" name="TextBox 38"/>
            <p:cNvSpPr txBox="1">
              <a:spLocks noChangeArrowheads="1"/>
            </p:cNvSpPr>
            <p:nvPr/>
          </p:nvSpPr>
          <p:spPr bwMode="auto">
            <a:xfrm>
              <a:off x="4863878" y="3674405"/>
              <a:ext cx="498856"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2000</a:t>
              </a:r>
            </a:p>
          </p:txBody>
        </p:sp>
        <p:sp>
          <p:nvSpPr>
            <p:cNvPr id="33" name="TextBox 39"/>
            <p:cNvSpPr txBox="1">
              <a:spLocks noChangeArrowheads="1"/>
            </p:cNvSpPr>
            <p:nvPr/>
          </p:nvSpPr>
          <p:spPr bwMode="auto">
            <a:xfrm>
              <a:off x="4865910" y="3955677"/>
              <a:ext cx="498855"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1500</a:t>
              </a:r>
            </a:p>
          </p:txBody>
        </p:sp>
        <p:sp>
          <p:nvSpPr>
            <p:cNvPr id="34" name="TextBox 40"/>
            <p:cNvSpPr txBox="1">
              <a:spLocks noChangeArrowheads="1"/>
            </p:cNvSpPr>
            <p:nvPr/>
          </p:nvSpPr>
          <p:spPr bwMode="auto">
            <a:xfrm>
              <a:off x="4867940" y="4238136"/>
              <a:ext cx="498856"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1000</a:t>
              </a:r>
            </a:p>
          </p:txBody>
        </p:sp>
        <p:sp>
          <p:nvSpPr>
            <p:cNvPr id="35" name="TextBox 41"/>
            <p:cNvSpPr txBox="1">
              <a:spLocks noChangeArrowheads="1"/>
            </p:cNvSpPr>
            <p:nvPr/>
          </p:nvSpPr>
          <p:spPr bwMode="auto">
            <a:xfrm>
              <a:off x="4926847" y="4519409"/>
              <a:ext cx="420308"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500</a:t>
              </a:r>
            </a:p>
          </p:txBody>
        </p:sp>
        <p:sp>
          <p:nvSpPr>
            <p:cNvPr id="36" name="TextBox 42"/>
            <p:cNvSpPr txBox="1">
              <a:spLocks noChangeArrowheads="1"/>
            </p:cNvSpPr>
            <p:nvPr/>
          </p:nvSpPr>
          <p:spPr bwMode="auto">
            <a:xfrm>
              <a:off x="5486151" y="4968020"/>
              <a:ext cx="357791"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a:t>
              </a:r>
            </a:p>
          </p:txBody>
        </p:sp>
        <p:sp>
          <p:nvSpPr>
            <p:cNvPr id="37" name="TextBox 43"/>
            <p:cNvSpPr txBox="1">
              <a:spLocks noChangeArrowheads="1"/>
            </p:cNvSpPr>
            <p:nvPr/>
          </p:nvSpPr>
          <p:spPr bwMode="auto">
            <a:xfrm>
              <a:off x="5929548" y="4968020"/>
              <a:ext cx="593432"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Zn-Co</a:t>
              </a:r>
            </a:p>
          </p:txBody>
        </p:sp>
        <p:sp>
          <p:nvSpPr>
            <p:cNvPr id="38" name="TextBox 44"/>
            <p:cNvSpPr txBox="1">
              <a:spLocks noChangeArrowheads="1"/>
            </p:cNvSpPr>
            <p:nvPr/>
          </p:nvSpPr>
          <p:spPr bwMode="auto">
            <a:xfrm>
              <a:off x="6652402" y="4950218"/>
              <a:ext cx="569387"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Zn-Fe</a:t>
              </a:r>
            </a:p>
          </p:txBody>
        </p:sp>
        <p:sp>
          <p:nvSpPr>
            <p:cNvPr id="39" name="TextBox 45"/>
            <p:cNvSpPr txBox="1">
              <a:spLocks noChangeArrowheads="1"/>
            </p:cNvSpPr>
            <p:nvPr/>
          </p:nvSpPr>
          <p:spPr bwMode="auto">
            <a:xfrm>
              <a:off x="7141894" y="4956152"/>
              <a:ext cx="873958"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Zn-5-7%Ni</a:t>
              </a:r>
            </a:p>
          </p:txBody>
        </p:sp>
        <p:sp>
          <p:nvSpPr>
            <p:cNvPr id="40" name="TextBox 46"/>
            <p:cNvSpPr txBox="1">
              <a:spLocks noChangeArrowheads="1"/>
            </p:cNvSpPr>
            <p:nvPr/>
          </p:nvSpPr>
          <p:spPr bwMode="auto">
            <a:xfrm>
              <a:off x="7852030" y="4949031"/>
              <a:ext cx="1031052"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Zn-10-12%Ni</a:t>
              </a:r>
            </a:p>
          </p:txBody>
        </p:sp>
        <p:sp>
          <p:nvSpPr>
            <p:cNvPr id="41" name="TextBox 47"/>
            <p:cNvSpPr txBox="1">
              <a:spLocks noChangeArrowheads="1"/>
            </p:cNvSpPr>
            <p:nvPr/>
          </p:nvSpPr>
          <p:spPr bwMode="auto">
            <a:xfrm>
              <a:off x="7245469" y="3089985"/>
              <a:ext cx="805029"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Red Rust</a:t>
              </a:r>
            </a:p>
          </p:txBody>
        </p:sp>
        <p:sp>
          <p:nvSpPr>
            <p:cNvPr id="42" name="TextBox 48"/>
            <p:cNvSpPr txBox="1">
              <a:spLocks noChangeArrowheads="1"/>
            </p:cNvSpPr>
            <p:nvPr/>
          </p:nvSpPr>
          <p:spPr bwMode="auto">
            <a:xfrm>
              <a:off x="7032732" y="3289368"/>
              <a:ext cx="920445" cy="26161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White Rust</a:t>
              </a:r>
            </a:p>
          </p:txBody>
        </p:sp>
        <p:cxnSp>
          <p:nvCxnSpPr>
            <p:cNvPr id="43" name="Straight Arrow Connector 50"/>
            <p:cNvCxnSpPr>
              <a:cxnSpLocks noChangeShapeType="1"/>
            </p:cNvCxnSpPr>
            <p:nvPr/>
          </p:nvCxnSpPr>
          <p:spPr bwMode="auto">
            <a:xfrm rot="16200000" flipH="1">
              <a:off x="7880883" y="3311870"/>
              <a:ext cx="299074" cy="326306"/>
            </a:xfrm>
            <a:prstGeom prst="straightConnector1">
              <a:avLst/>
            </a:prstGeom>
            <a:noFill/>
            <a:ln w="38100" algn="ctr">
              <a:solidFill>
                <a:srgbClr val="000000"/>
              </a:solidFill>
              <a:round/>
              <a:headEnd/>
              <a:tailEnd type="triangle" w="med" len="med"/>
            </a:ln>
          </p:spPr>
        </p:cxnSp>
        <p:cxnSp>
          <p:nvCxnSpPr>
            <p:cNvPr id="44" name="Straight Arrow Connector 52"/>
            <p:cNvCxnSpPr>
              <a:cxnSpLocks noChangeShapeType="1"/>
            </p:cNvCxnSpPr>
            <p:nvPr/>
          </p:nvCxnSpPr>
          <p:spPr bwMode="auto">
            <a:xfrm rot="16200000" flipH="1">
              <a:off x="7661959" y="3582060"/>
              <a:ext cx="497271" cy="352031"/>
            </a:xfrm>
            <a:prstGeom prst="straightConnector1">
              <a:avLst/>
            </a:prstGeom>
            <a:noFill/>
            <a:ln w="38100" algn="ctr">
              <a:solidFill>
                <a:srgbClr val="000000"/>
              </a:solidFill>
              <a:round/>
              <a:headEnd/>
              <a:tailEnd type="triangle" w="med" len="med"/>
            </a:ln>
          </p:spPr>
        </p:cxnSp>
      </p:grpSp>
      <p:sp>
        <p:nvSpPr>
          <p:cNvPr id="45" name="TextBox 54"/>
          <p:cNvSpPr txBox="1">
            <a:spLocks noChangeArrowheads="1"/>
          </p:cNvSpPr>
          <p:nvPr/>
        </p:nvSpPr>
        <p:spPr bwMode="auto">
          <a:xfrm>
            <a:off x="4759588" y="5458155"/>
            <a:ext cx="4231802" cy="83099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Hours of Salt Spray Exposure per ASTM B117, 8 microns plus iridescent chromate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(data from Boeing)</a:t>
            </a:r>
          </a:p>
        </p:txBody>
      </p:sp>
      <p:pic>
        <p:nvPicPr>
          <p:cNvPr id="5" name="Picture 4"/>
          <p:cNvPicPr>
            <a:picLocks noChangeAspect="1"/>
          </p:cNvPicPr>
          <p:nvPr/>
        </p:nvPicPr>
        <p:blipFill>
          <a:blip r:embed="rId4" cstate="print">
            <a:clrChange>
              <a:clrFrom>
                <a:srgbClr val="33FFFE"/>
              </a:clrFrom>
              <a:clrTo>
                <a:srgbClr val="33FFFE">
                  <a:alpha val="0"/>
                </a:srgbClr>
              </a:clrTo>
            </a:clrChange>
            <a:extLst>
              <a:ext uri="{28A0092B-C50C-407E-A947-70E740481C1C}">
                <a14:useLocalDpi xmlns:a14="http://schemas.microsoft.com/office/drawing/2010/main" val="0"/>
              </a:ext>
            </a:extLst>
          </a:blip>
          <a:stretch>
            <a:fillRect/>
          </a:stretch>
        </p:blipFill>
        <p:spPr>
          <a:xfrm>
            <a:off x="5253461" y="951729"/>
            <a:ext cx="830029" cy="1964567"/>
          </a:xfrm>
          <a:prstGeom prst="rect">
            <a:avLst/>
          </a:prstGeom>
        </p:spPr>
      </p:pic>
      <p:sp>
        <p:nvSpPr>
          <p:cNvPr id="46" name="Text Box 10"/>
          <p:cNvSpPr txBox="1">
            <a:spLocks noChangeArrowheads="1"/>
          </p:cNvSpPr>
          <p:nvPr/>
        </p:nvSpPr>
        <p:spPr bwMode="auto">
          <a:xfrm>
            <a:off x="5888313" y="1799735"/>
            <a:ext cx="1167592" cy="738664"/>
          </a:xfrm>
          <a:prstGeom prst="rect">
            <a:avLst/>
          </a:prstGeom>
          <a:noFill/>
          <a:ln w="12700">
            <a:noFill/>
            <a:miter lim="800000"/>
            <a:headEnd type="none" w="sm" len="sm"/>
            <a:tailEnd type="none" w="sm" len="sm"/>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Corroded Zinc Plated Tube</a:t>
            </a:r>
          </a:p>
        </p:txBody>
      </p:sp>
    </p:spTree>
    <p:extLst>
      <p:ext uri="{BB962C8B-B14F-4D97-AF65-F5344CB8AC3E}">
        <p14:creationId xmlns:p14="http://schemas.microsoft.com/office/powerpoint/2010/main" val="29218079"/>
      </p:ext>
    </p:extLst>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RACNIKL"/>
          <p:cNvPicPr>
            <a:picLocks noChangeAspect="1" noChangeArrowheads="1"/>
          </p:cNvPicPr>
          <p:nvPr/>
        </p:nvPicPr>
        <p:blipFill>
          <a:blip r:embed="rId3" cstate="print"/>
          <a:srcRect/>
          <a:stretch>
            <a:fillRect/>
          </a:stretch>
        </p:blipFill>
        <p:spPr bwMode="auto">
          <a:xfrm>
            <a:off x="5527476" y="1295400"/>
            <a:ext cx="3324382" cy="2205716"/>
          </a:xfrm>
          <a:prstGeom prst="rect">
            <a:avLst/>
          </a:prstGeom>
          <a:noFill/>
          <a:ln w="9525">
            <a:noFill/>
            <a:miter lim="800000"/>
            <a:headEnd/>
            <a:tailEnd/>
          </a:ln>
        </p:spPr>
      </p:pic>
      <p:sp>
        <p:nvSpPr>
          <p:cNvPr id="220164" name="Text Box 4"/>
          <p:cNvSpPr txBox="1">
            <a:spLocks noChangeArrowheads="1"/>
          </p:cNvSpPr>
          <p:nvPr/>
        </p:nvSpPr>
        <p:spPr bwMode="auto">
          <a:xfrm>
            <a:off x="112233" y="909352"/>
            <a:ext cx="5207928" cy="6124754"/>
          </a:xfrm>
          <a:prstGeom prst="rect">
            <a:avLst/>
          </a:prstGeom>
          <a:noFill/>
          <a:ln w="12699">
            <a:noFill/>
            <a:miter lim="800000"/>
            <a:headEnd type="none" w="sm" len="sm"/>
            <a:tailEnd type="none" w="sm" len="sm"/>
          </a:ln>
          <a:effectLst/>
        </p:spPr>
        <p:txBody>
          <a:bodyPr wrap="square">
            <a:spAutoFit/>
          </a:bodyPr>
          <a:lstStyle/>
          <a:p>
            <a:pPr marL="344488" marR="0" lvl="0" indent="-344488" algn="l" defTabSz="914400" rtl="0" eaLnBrk="0" fontAlgn="base" latinLnBrk="0" hangingPunct="0">
              <a:lnSpc>
                <a:spcPct val="100000"/>
              </a:lnSpc>
              <a:spcBef>
                <a:spcPct val="0"/>
              </a:spcBef>
              <a:spcAft>
                <a:spcPts val="3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Deposits tarnish, especially in sulfur bearing environments</a:t>
            </a:r>
          </a:p>
          <a:p>
            <a:pPr marL="344488" marR="0" lvl="0" indent="-344488" algn="l" defTabSz="914400" rtl="0" eaLnBrk="0" fontAlgn="base" latinLnBrk="0" hangingPunct="0">
              <a:lnSpc>
                <a:spcPct val="100000"/>
              </a:lnSpc>
              <a:spcBef>
                <a:spcPct val="0"/>
              </a:spcBef>
              <a:spcAft>
                <a:spcPts val="3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Often plated over steel, zinc and aluminum base metals (less noble than nickel)</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itchFamily="34" charset="0"/>
                <a:ea typeface="+mn-ea"/>
                <a:cs typeface="+mn-cs"/>
              </a:rPr>
              <a:t>Watts Solution</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a:p>
            <a:pPr marL="342900" marR="0" lvl="0" indent="-342900"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Most commonly used in</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decorative applications</a:t>
            </a:r>
          </a:p>
          <a:p>
            <a:pPr marL="342900" marR="0" lvl="0" indent="-342900"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Deposits are porous, impure (contain hydrogen, oxygen, sulfur, carbon, and chloride) and exhibit a tensile stress</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Sulfamate Solution</a:t>
            </a:r>
          </a:p>
          <a:p>
            <a:pPr marL="342900" marR="0" lvl="0" indent="-342900"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Most commonly used in industrial, aerospace and electroforming industries </a:t>
            </a:r>
          </a:p>
          <a:p>
            <a:pPr marL="344488" marR="0" lvl="0" indent="-344488" algn="l" defTabSz="914400" rtl="0" eaLnBrk="0" fontAlgn="base" latinLnBrk="0" hangingPunct="0">
              <a:lnSpc>
                <a:spcPct val="100000"/>
              </a:lnSpc>
              <a:spcBef>
                <a:spcPct val="0"/>
              </a:spcBef>
              <a:spcAft>
                <a:spcPts val="30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Deposits are more pure, less porous and internal stress can be controlled</a:t>
            </a:r>
          </a:p>
          <a:p>
            <a:pPr marL="0" marR="0" lvl="0" indent="0" algn="l" defTabSz="914400" rtl="0" eaLnBrk="0" fontAlgn="base" latinLnBrk="0" hangingPunct="0">
              <a:lnSpc>
                <a:spcPct val="100000"/>
              </a:lnSpc>
              <a:spcBef>
                <a:spcPct val="0"/>
              </a:spcBef>
              <a:spcAft>
                <a:spcPts val="30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220168" name="Text Box 8"/>
          <p:cNvSpPr txBox="1">
            <a:spLocks noChangeArrowheads="1"/>
          </p:cNvSpPr>
          <p:nvPr/>
        </p:nvSpPr>
        <p:spPr bwMode="auto">
          <a:xfrm>
            <a:off x="6576006" y="5906059"/>
            <a:ext cx="1713931" cy="338554"/>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Thickness, mils</a:t>
            </a:r>
          </a:p>
        </p:txBody>
      </p:sp>
      <p:sp>
        <p:nvSpPr>
          <p:cNvPr id="27654" name="Rectangle 6"/>
          <p:cNvSpPr>
            <a:spLocks noChangeArrowheads="1"/>
          </p:cNvSpPr>
          <p:nvPr/>
        </p:nvSpPr>
        <p:spPr bwMode="auto">
          <a:xfrm>
            <a:off x="6016130" y="3848659"/>
            <a:ext cx="2841307" cy="1894807"/>
          </a:xfrm>
          <a:prstGeom prst="rect">
            <a:avLst/>
          </a:prstGeom>
          <a:noFill/>
          <a:ln w="38100">
            <a:solidFill>
              <a:srgbClr val="000000"/>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7655" name="Freeform 7" descr="Small grid"/>
          <p:cNvSpPr>
            <a:spLocks/>
          </p:cNvSpPr>
          <p:nvPr/>
        </p:nvSpPr>
        <p:spPr bwMode="auto">
          <a:xfrm>
            <a:off x="6074488" y="3971729"/>
            <a:ext cx="2764712" cy="1765932"/>
          </a:xfrm>
          <a:custGeom>
            <a:avLst/>
            <a:gdLst>
              <a:gd name="T0" fmla="*/ 2147483647 w 2274"/>
              <a:gd name="T1" fmla="*/ 0 h 1521"/>
              <a:gd name="T2" fmla="*/ 0 w 2274"/>
              <a:gd name="T3" fmla="*/ 2147483647 h 1521"/>
              <a:gd name="T4" fmla="*/ 2147483647 w 2274"/>
              <a:gd name="T5" fmla="*/ 2147483647 h 1521"/>
              <a:gd name="T6" fmla="*/ 2147483647 w 2274"/>
              <a:gd name="T7" fmla="*/ 2147483647 h 1521"/>
              <a:gd name="T8" fmla="*/ 2147483647 w 2274"/>
              <a:gd name="T9" fmla="*/ 2147483647 h 1521"/>
              <a:gd name="T10" fmla="*/ 2147483647 w 2274"/>
              <a:gd name="T11" fmla="*/ 2147483647 h 1521"/>
              <a:gd name="T12" fmla="*/ 2147483647 w 2274"/>
              <a:gd name="T13" fmla="*/ 2147483647 h 1521"/>
              <a:gd name="T14" fmla="*/ 2147483647 w 2274"/>
              <a:gd name="T15" fmla="*/ 2147483647 h 1521"/>
              <a:gd name="T16" fmla="*/ 2147483647 w 2274"/>
              <a:gd name="T17" fmla="*/ 2147483647 h 1521"/>
              <a:gd name="T18" fmla="*/ 2147483647 w 2274"/>
              <a:gd name="T19" fmla="*/ 2147483647 h 1521"/>
              <a:gd name="T20" fmla="*/ 2147483647 w 2274"/>
              <a:gd name="T21" fmla="*/ 2147483647 h 1521"/>
              <a:gd name="T22" fmla="*/ 2147483647 w 2274"/>
              <a:gd name="T23" fmla="*/ 2147483647 h 1521"/>
              <a:gd name="T24" fmla="*/ 2147483647 w 2274"/>
              <a:gd name="T25" fmla="*/ 2147483647 h 1521"/>
              <a:gd name="T26" fmla="*/ 2147483647 w 2274"/>
              <a:gd name="T27" fmla="*/ 2147483647 h 1521"/>
              <a:gd name="T28" fmla="*/ 2147483647 w 2274"/>
              <a:gd name="T29" fmla="*/ 2147483647 h 1521"/>
              <a:gd name="T30" fmla="*/ 2147483647 w 2274"/>
              <a:gd name="T31" fmla="*/ 2147483647 h 1521"/>
              <a:gd name="T32" fmla="*/ 2147483647 w 2274"/>
              <a:gd name="T33" fmla="*/ 2147483647 h 1521"/>
              <a:gd name="T34" fmla="*/ 2147483647 w 2274"/>
              <a:gd name="T35" fmla="*/ 2147483647 h 1521"/>
              <a:gd name="T36" fmla="*/ 2147483647 w 2274"/>
              <a:gd name="T37" fmla="*/ 2147483647 h 1521"/>
              <a:gd name="T38" fmla="*/ 2147483647 w 2274"/>
              <a:gd name="T39" fmla="*/ 2147483647 h 1521"/>
              <a:gd name="T40" fmla="*/ 2147483647 w 2274"/>
              <a:gd name="T41" fmla="*/ 2147483647 h 1521"/>
              <a:gd name="T42" fmla="*/ 2147483647 w 2274"/>
              <a:gd name="T43" fmla="*/ 2147483647 h 1521"/>
              <a:gd name="T44" fmla="*/ 2147483647 w 2274"/>
              <a:gd name="T45" fmla="*/ 2147483647 h 1521"/>
              <a:gd name="T46" fmla="*/ 2147483647 w 2274"/>
              <a:gd name="T47" fmla="*/ 2147483647 h 1521"/>
              <a:gd name="T48" fmla="*/ 2147483647 w 2274"/>
              <a:gd name="T49" fmla="*/ 2147483647 h 1521"/>
              <a:gd name="T50" fmla="*/ 2147483647 w 2274"/>
              <a:gd name="T51" fmla="*/ 2147483647 h 1521"/>
              <a:gd name="T52" fmla="*/ 2147483647 w 2274"/>
              <a:gd name="T53" fmla="*/ 2147483647 h 1521"/>
              <a:gd name="T54" fmla="*/ 2147483647 w 2274"/>
              <a:gd name="T55" fmla="*/ 2147483647 h 1521"/>
              <a:gd name="T56" fmla="*/ 2147483647 w 2274"/>
              <a:gd name="T57" fmla="*/ 2147483647 h 1521"/>
              <a:gd name="T58" fmla="*/ 2147483647 w 2274"/>
              <a:gd name="T59" fmla="*/ 2147483647 h 1521"/>
              <a:gd name="T60" fmla="*/ 2147483647 w 2274"/>
              <a:gd name="T61" fmla="*/ 2147483647 h 1521"/>
              <a:gd name="T62" fmla="*/ 2147483647 w 2274"/>
              <a:gd name="T63" fmla="*/ 2147483647 h 1521"/>
              <a:gd name="T64" fmla="*/ 2147483647 w 2274"/>
              <a:gd name="T65" fmla="*/ 0 h 15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4"/>
              <a:gd name="T100" fmla="*/ 0 h 1521"/>
              <a:gd name="T101" fmla="*/ 2274 w 2274"/>
              <a:gd name="T102" fmla="*/ 1521 h 15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4" h="1521">
                <a:moveTo>
                  <a:pt x="23" y="0"/>
                </a:moveTo>
                <a:lnTo>
                  <a:pt x="0" y="920"/>
                </a:lnTo>
                <a:lnTo>
                  <a:pt x="15" y="975"/>
                </a:lnTo>
                <a:lnTo>
                  <a:pt x="41" y="1041"/>
                </a:lnTo>
                <a:lnTo>
                  <a:pt x="76" y="1107"/>
                </a:lnTo>
                <a:lnTo>
                  <a:pt x="116" y="1167"/>
                </a:lnTo>
                <a:lnTo>
                  <a:pt x="192" y="1238"/>
                </a:lnTo>
                <a:lnTo>
                  <a:pt x="228" y="1293"/>
                </a:lnTo>
                <a:lnTo>
                  <a:pt x="288" y="1354"/>
                </a:lnTo>
                <a:lnTo>
                  <a:pt x="354" y="1395"/>
                </a:lnTo>
                <a:lnTo>
                  <a:pt x="425" y="1455"/>
                </a:lnTo>
                <a:lnTo>
                  <a:pt x="500" y="1511"/>
                </a:lnTo>
                <a:lnTo>
                  <a:pt x="2274" y="1521"/>
                </a:lnTo>
                <a:lnTo>
                  <a:pt x="2228" y="1511"/>
                </a:lnTo>
                <a:lnTo>
                  <a:pt x="2112" y="1511"/>
                </a:lnTo>
                <a:lnTo>
                  <a:pt x="1940" y="1506"/>
                </a:lnTo>
                <a:lnTo>
                  <a:pt x="1809" y="1501"/>
                </a:lnTo>
                <a:lnTo>
                  <a:pt x="1708" y="1485"/>
                </a:lnTo>
                <a:lnTo>
                  <a:pt x="1592" y="1475"/>
                </a:lnTo>
                <a:lnTo>
                  <a:pt x="1471" y="1460"/>
                </a:lnTo>
                <a:lnTo>
                  <a:pt x="1309" y="1410"/>
                </a:lnTo>
                <a:lnTo>
                  <a:pt x="1188" y="1364"/>
                </a:lnTo>
                <a:lnTo>
                  <a:pt x="1097" y="1304"/>
                </a:lnTo>
                <a:lnTo>
                  <a:pt x="980" y="1218"/>
                </a:lnTo>
                <a:lnTo>
                  <a:pt x="884" y="1081"/>
                </a:lnTo>
                <a:lnTo>
                  <a:pt x="809" y="980"/>
                </a:lnTo>
                <a:lnTo>
                  <a:pt x="753" y="864"/>
                </a:lnTo>
                <a:lnTo>
                  <a:pt x="692" y="717"/>
                </a:lnTo>
                <a:lnTo>
                  <a:pt x="642" y="551"/>
                </a:lnTo>
                <a:lnTo>
                  <a:pt x="617" y="424"/>
                </a:lnTo>
                <a:lnTo>
                  <a:pt x="586" y="268"/>
                </a:lnTo>
                <a:lnTo>
                  <a:pt x="536" y="15"/>
                </a:lnTo>
                <a:lnTo>
                  <a:pt x="23" y="0"/>
                </a:lnTo>
                <a:close/>
              </a:path>
            </a:pathLst>
          </a:custGeom>
          <a:pattFill prst="smGrid">
            <a:fgClr>
              <a:schemeClr val="accent1"/>
            </a:fgClr>
            <a:bgClr>
              <a:schemeClr val="bg1"/>
            </a:bgClr>
          </a:pattFill>
          <a:ln w="12699" cap="flat" cmpd="sng">
            <a:solidFill>
              <a:schemeClr val="tx1"/>
            </a:solidFill>
            <a:prstDash val="solid"/>
            <a:round/>
            <a:headEnd type="none" w="sm" len="sm"/>
            <a:tailEnd type="non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20169" name="Text Box 9"/>
          <p:cNvSpPr txBox="1">
            <a:spLocks noChangeArrowheads="1"/>
          </p:cNvSpPr>
          <p:nvPr/>
        </p:nvSpPr>
        <p:spPr bwMode="auto">
          <a:xfrm>
            <a:off x="5899414" y="5720245"/>
            <a:ext cx="3143809"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0    .2   .4    .6   .8   1.0  1.2  1.4  1.6 1.8 2.0</a:t>
            </a:r>
          </a:p>
        </p:txBody>
      </p:sp>
      <p:sp>
        <p:nvSpPr>
          <p:cNvPr id="220170" name="Text Box 10"/>
          <p:cNvSpPr txBox="1">
            <a:spLocks noChangeArrowheads="1"/>
          </p:cNvSpPr>
          <p:nvPr/>
        </p:nvSpPr>
        <p:spPr bwMode="auto">
          <a:xfrm>
            <a:off x="4983041" y="4529138"/>
            <a:ext cx="942887"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Pores/dm</a:t>
            </a:r>
            <a:r>
              <a:rPr kumimoji="0" lang="en-US" sz="12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220171" name="Text Box 11"/>
          <p:cNvSpPr txBox="1">
            <a:spLocks noChangeArrowheads="1"/>
          </p:cNvSpPr>
          <p:nvPr/>
        </p:nvSpPr>
        <p:spPr bwMode="auto">
          <a:xfrm>
            <a:off x="5640056" y="5395878"/>
            <a:ext cx="354584"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20</a:t>
            </a:r>
          </a:p>
        </p:txBody>
      </p:sp>
      <p:sp>
        <p:nvSpPr>
          <p:cNvPr id="220172" name="Text Box 12"/>
          <p:cNvSpPr txBox="1">
            <a:spLocks noChangeArrowheads="1"/>
          </p:cNvSpPr>
          <p:nvPr/>
        </p:nvSpPr>
        <p:spPr bwMode="auto">
          <a:xfrm>
            <a:off x="5631546" y="5162511"/>
            <a:ext cx="354584"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50</a:t>
            </a:r>
          </a:p>
        </p:txBody>
      </p:sp>
      <p:sp>
        <p:nvSpPr>
          <p:cNvPr id="220173" name="Text Box 13"/>
          <p:cNvSpPr txBox="1">
            <a:spLocks noChangeArrowheads="1"/>
          </p:cNvSpPr>
          <p:nvPr/>
        </p:nvSpPr>
        <p:spPr bwMode="auto">
          <a:xfrm>
            <a:off x="5592641" y="4833938"/>
            <a:ext cx="439544"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100</a:t>
            </a:r>
          </a:p>
        </p:txBody>
      </p:sp>
      <p:sp>
        <p:nvSpPr>
          <p:cNvPr id="220174" name="Text Box 14"/>
          <p:cNvSpPr txBox="1">
            <a:spLocks noChangeArrowheads="1"/>
          </p:cNvSpPr>
          <p:nvPr/>
        </p:nvSpPr>
        <p:spPr bwMode="auto">
          <a:xfrm>
            <a:off x="5576835" y="4200014"/>
            <a:ext cx="439544" cy="276999"/>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200</a:t>
            </a:r>
          </a:p>
        </p:txBody>
      </p:sp>
      <p:sp>
        <p:nvSpPr>
          <p:cNvPr id="220175" name="Text Box 15"/>
          <p:cNvSpPr txBox="1">
            <a:spLocks noChangeArrowheads="1"/>
          </p:cNvSpPr>
          <p:nvPr/>
        </p:nvSpPr>
        <p:spPr bwMode="auto">
          <a:xfrm>
            <a:off x="7010400" y="838200"/>
            <a:ext cx="1255713" cy="336550"/>
          </a:xfrm>
          <a:prstGeom prst="rect">
            <a:avLst/>
          </a:prstGeom>
          <a:no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Pore/Crack</a:t>
            </a:r>
            <a:endParaRPr kumimoji="0" lang="en-US" sz="16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220176" name="Text Box 16"/>
          <p:cNvSpPr txBox="1">
            <a:spLocks noChangeArrowheads="1"/>
          </p:cNvSpPr>
          <p:nvPr/>
        </p:nvSpPr>
        <p:spPr bwMode="auto">
          <a:xfrm>
            <a:off x="6172200" y="2514600"/>
            <a:ext cx="1584325" cy="336550"/>
          </a:xfrm>
          <a:prstGeom prst="rect">
            <a:avLst/>
          </a:prstGeom>
          <a:solidFill>
            <a:schemeClr val="tx1"/>
          </a:solid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Corrosion Site</a:t>
            </a:r>
            <a:endParaRPr kumimoji="0" lang="en-US" sz="16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27665" name="Line 17"/>
          <p:cNvSpPr>
            <a:spLocks noChangeShapeType="1"/>
          </p:cNvSpPr>
          <p:nvPr/>
        </p:nvSpPr>
        <p:spPr bwMode="auto">
          <a:xfrm flipV="1">
            <a:off x="7538567" y="2186991"/>
            <a:ext cx="228600" cy="304800"/>
          </a:xfrm>
          <a:prstGeom prst="line">
            <a:avLst/>
          </a:prstGeom>
          <a:noFill/>
          <a:ln w="63500">
            <a:solidFill>
              <a:srgbClr val="FFFF00"/>
            </a:solidFill>
            <a:round/>
            <a:headEnd type="none" w="sm" len="sm"/>
            <a:tailEnd type="triangl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7666" name="Line 18"/>
          <p:cNvSpPr>
            <a:spLocks noChangeShapeType="1"/>
          </p:cNvSpPr>
          <p:nvPr/>
        </p:nvSpPr>
        <p:spPr bwMode="auto">
          <a:xfrm>
            <a:off x="7620000" y="1143000"/>
            <a:ext cx="152400" cy="609600"/>
          </a:xfrm>
          <a:prstGeom prst="line">
            <a:avLst/>
          </a:prstGeom>
          <a:noFill/>
          <a:ln w="63500">
            <a:solidFill>
              <a:srgbClr val="FFFF00"/>
            </a:solidFill>
            <a:round/>
            <a:headEnd type="none" w="sm" len="sm"/>
            <a:tailEnd type="triangl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20179" name="Text Box 19"/>
          <p:cNvSpPr txBox="1">
            <a:spLocks noChangeArrowheads="1"/>
          </p:cNvSpPr>
          <p:nvPr/>
        </p:nvSpPr>
        <p:spPr bwMode="auto">
          <a:xfrm>
            <a:off x="5410200" y="1371600"/>
            <a:ext cx="782638" cy="336550"/>
          </a:xfrm>
          <a:prstGeom prst="rect">
            <a:avLst/>
          </a:prstGeom>
          <a:noFill/>
          <a:ln w="12699">
            <a:noFill/>
            <a:miter lim="800000"/>
            <a:headEnd type="none" w="sm" len="sm"/>
            <a:tailEnd type="none" w="sm" len="sm"/>
          </a:ln>
          <a:effectLst>
            <a:outerShdw dist="35921" dir="2700000" algn="ctr" rotWithShape="0">
              <a:srgbClr val="00000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Arial" charset="0"/>
                <a:ea typeface="+mn-ea"/>
                <a:cs typeface="+mn-cs"/>
              </a:rPr>
              <a:t>Nickel</a:t>
            </a:r>
            <a:endParaRPr kumimoji="0" lang="en-US" sz="1600" b="1" i="0" u="none" strike="noStrike" kern="1200" cap="none" spc="0" normalizeH="0" baseline="30000" noProof="0">
              <a:ln>
                <a:noFill/>
              </a:ln>
              <a:solidFill>
                <a:srgbClr val="F8F8F8"/>
              </a:solidFill>
              <a:effectLst>
                <a:outerShdw blurRad="38100" dist="38100" dir="2700000" algn="tl">
                  <a:srgbClr val="000000">
                    <a:alpha val="43137"/>
                  </a:srgbClr>
                </a:outerShdw>
              </a:effectLst>
              <a:uLnTx/>
              <a:uFillTx/>
              <a:latin typeface="Arial" charset="0"/>
              <a:ea typeface="+mn-ea"/>
              <a:cs typeface="+mn-cs"/>
            </a:endParaRPr>
          </a:p>
        </p:txBody>
      </p:sp>
      <p:sp>
        <p:nvSpPr>
          <p:cNvPr id="220180" name="Text Box 20"/>
          <p:cNvSpPr txBox="1">
            <a:spLocks noChangeArrowheads="1"/>
          </p:cNvSpPr>
          <p:nvPr/>
        </p:nvSpPr>
        <p:spPr bwMode="auto">
          <a:xfrm>
            <a:off x="5450598" y="2170061"/>
            <a:ext cx="669925" cy="336550"/>
          </a:xfrm>
          <a:prstGeom prst="rect">
            <a:avLst/>
          </a:prstGeom>
          <a:solidFill>
            <a:srgbClr val="FFFFFF"/>
          </a:solid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Steel</a:t>
            </a:r>
            <a:endParaRPr kumimoji="0" lang="en-US" sz="16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27669" name="Line 21"/>
          <p:cNvSpPr>
            <a:spLocks noChangeShapeType="1"/>
          </p:cNvSpPr>
          <p:nvPr/>
        </p:nvSpPr>
        <p:spPr bwMode="auto">
          <a:xfrm>
            <a:off x="6138863" y="1557338"/>
            <a:ext cx="558800" cy="390525"/>
          </a:xfrm>
          <a:prstGeom prst="line">
            <a:avLst/>
          </a:prstGeom>
          <a:noFill/>
          <a:ln w="63500">
            <a:solidFill>
              <a:srgbClr val="FFFF00"/>
            </a:solidFill>
            <a:round/>
            <a:headEnd type="none" w="sm" len="sm"/>
            <a:tailEnd type="triangl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20182" name="Line 22"/>
          <p:cNvSpPr>
            <a:spLocks noChangeShapeType="1"/>
          </p:cNvSpPr>
          <p:nvPr/>
        </p:nvSpPr>
        <p:spPr bwMode="auto">
          <a:xfrm>
            <a:off x="6087186" y="2338336"/>
            <a:ext cx="322262" cy="17463"/>
          </a:xfrm>
          <a:prstGeom prst="line">
            <a:avLst/>
          </a:prstGeom>
          <a:noFill/>
          <a:ln w="63500">
            <a:solidFill>
              <a:srgbClr val="FFFF00"/>
            </a:solidFill>
            <a:round/>
            <a:headEnd type="none" w="sm" len="sm"/>
            <a:tailEnd type="triangle" w="sm" len="sm"/>
          </a:ln>
          <a:effectLst>
            <a:outerShdw dist="35921" dir="2700000"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2" name="TextBox 21"/>
          <p:cNvSpPr txBox="1"/>
          <p:nvPr/>
        </p:nvSpPr>
        <p:spPr>
          <a:xfrm>
            <a:off x="7160391" y="6471160"/>
            <a:ext cx="24637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 by: F. Altmayer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Illustration based upon ref 4</a:t>
            </a:r>
          </a:p>
        </p:txBody>
      </p:sp>
      <p:sp>
        <p:nvSpPr>
          <p:cNvPr id="24" name="Rectangle 2"/>
          <p:cNvSpPr>
            <a:spLocks noGrp="1" noChangeArrowheads="1"/>
          </p:cNvSpPr>
          <p:nvPr>
            <p:ph type="title"/>
          </p:nvPr>
        </p:nvSpPr>
        <p:spPr>
          <a:xfrm>
            <a:off x="0" y="0"/>
            <a:ext cx="9220200" cy="909352"/>
          </a:xfrm>
        </p:spPr>
        <p:txBody>
          <a:bodyPr/>
          <a:lstStyle/>
          <a:p>
            <a:r>
              <a:rPr lang="en-US" sz="3600" b="1" dirty="0">
                <a:solidFill>
                  <a:srgbClr val="0000FF"/>
                </a:solidFill>
                <a:effectLst>
                  <a:outerShdw blurRad="38100" dist="38100" dir="2700000" algn="tl">
                    <a:srgbClr val="000000">
                      <a:alpha val="43137"/>
                    </a:srgbClr>
                  </a:outerShdw>
                </a:effectLst>
              </a:rPr>
              <a:t>Cathodic Deposits-Electroplated Nickel</a:t>
            </a:r>
          </a:p>
        </p:txBody>
      </p:sp>
      <p:sp>
        <p:nvSpPr>
          <p:cNvPr id="26" name="Text Box 8"/>
          <p:cNvSpPr txBox="1">
            <a:spLocks noChangeArrowheads="1"/>
          </p:cNvSpPr>
          <p:nvPr/>
        </p:nvSpPr>
        <p:spPr bwMode="auto">
          <a:xfrm>
            <a:off x="7101945" y="3975140"/>
            <a:ext cx="1623071" cy="830997"/>
          </a:xfrm>
          <a:prstGeom prst="rect">
            <a:avLst/>
          </a:prstGeom>
          <a:noFill/>
          <a:ln w="12699">
            <a:noFill/>
            <a:miter lim="800000"/>
            <a:headEnd type="none" w="sm" len="sm"/>
            <a:tailEnd type="none" w="sm" len="sm"/>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Porosity in a Watts Nickel Deposit</a:t>
            </a:r>
          </a:p>
        </p:txBody>
      </p:sp>
      <p:sp>
        <p:nvSpPr>
          <p:cNvPr id="27" name="Line 21"/>
          <p:cNvSpPr>
            <a:spLocks noChangeShapeType="1"/>
          </p:cNvSpPr>
          <p:nvPr/>
        </p:nvSpPr>
        <p:spPr bwMode="auto">
          <a:xfrm>
            <a:off x="6292761" y="5244248"/>
            <a:ext cx="809184" cy="2082"/>
          </a:xfrm>
          <a:prstGeom prst="line">
            <a:avLst/>
          </a:prstGeom>
          <a:noFill/>
          <a:ln w="38100">
            <a:solidFill>
              <a:srgbClr val="FFFF00"/>
            </a:solidFill>
            <a:round/>
            <a:headEnd type="triangle"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28" name="Text Box 8"/>
          <p:cNvSpPr txBox="1">
            <a:spLocks noChangeArrowheads="1"/>
          </p:cNvSpPr>
          <p:nvPr/>
        </p:nvSpPr>
        <p:spPr bwMode="auto">
          <a:xfrm>
            <a:off x="6172200" y="4863812"/>
            <a:ext cx="731290" cy="307777"/>
          </a:xfrm>
          <a:prstGeom prst="rect">
            <a:avLst/>
          </a:prstGeom>
          <a:solidFill>
            <a:srgbClr val="FFFFFF"/>
          </a:solidFill>
          <a:ln w="12699">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Range</a:t>
            </a:r>
          </a:p>
        </p:txBody>
      </p:sp>
    </p:spTree>
    <p:extLst>
      <p:ext uri="{BB962C8B-B14F-4D97-AF65-F5344CB8AC3E}">
        <p14:creationId xmlns:p14="http://schemas.microsoft.com/office/powerpoint/2010/main" val="33291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4879" y="862088"/>
            <a:ext cx="5551833" cy="3908762"/>
          </a:xfrm>
          <a:prstGeom prst="rect">
            <a:avLst/>
          </a:prstGeom>
          <a:noFill/>
          <a:ln w="9525">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itchFamily="34" charset="0"/>
                <a:ea typeface="+mn-ea"/>
                <a:cs typeface="+mn-cs"/>
              </a:rPr>
              <a:t>Corrosion Resistance Affected By:</a:t>
            </a:r>
          </a:p>
          <a:p>
            <a:pPr marL="288925" marR="0" lvl="0" indent="-288925"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%P in the deposit (higher %P = higher performance</a:t>
            </a:r>
          </a:p>
          <a:p>
            <a:pPr marL="288925" marR="0" lvl="0" indent="-288925"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Plating thickness</a:t>
            </a:r>
          </a:p>
          <a:p>
            <a:pPr marL="800100" marR="0" lvl="1" indent="-34290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ASTM B733 Thickness/Salt Spray Req.:</a:t>
            </a:r>
          </a:p>
          <a:p>
            <a:pPr marL="1257300" marR="0" lvl="2" indent="-34290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SC-2 = 13</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P Greek Century" pitchFamily="2" charset="2"/>
              </a:rPr>
              <a:t>µ</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m/24 hr. salt spray</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a:t>
            </a:r>
          </a:p>
          <a:p>
            <a:pPr marL="1257300" marR="0" lvl="2" indent="-34290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SC-3 = 30 </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P Greek Century" pitchFamily="2" charset="2"/>
              </a:rPr>
              <a:t>µ</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m/96 hr. salt spray</a:t>
            </a:r>
          </a:p>
          <a:p>
            <a:pPr marL="1257300" marR="0" lvl="2" indent="-34290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SC-4 = 60</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P Greek Century" pitchFamily="2" charset="2"/>
              </a:rPr>
              <a:t>µ</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m/240 hr. salt spray </a:t>
            </a:r>
          </a:p>
          <a:p>
            <a:pPr marL="288925" marR="0" lvl="0" indent="-288925"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Heat Treatment </a:t>
            </a:r>
          </a:p>
          <a:p>
            <a:pPr marL="746125" marR="0" lvl="1" indent="-288925"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SS performance = ~100X poorer</a:t>
            </a:r>
          </a:p>
          <a:p>
            <a:pPr marL="288925" marR="0" lvl="0" indent="-288925"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Surface finish of the base metal</a:t>
            </a:r>
          </a:p>
          <a:p>
            <a:pPr marL="288925" marR="0" lvl="0" indent="-288925"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PO</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3</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content (80g/L max )/age of solution</a:t>
            </a:r>
          </a:p>
          <a:p>
            <a:pPr marL="288925" marR="0" lvl="0" indent="-288925"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Purity of the deposit:</a:t>
            </a:r>
          </a:p>
        </p:txBody>
      </p:sp>
      <p:sp>
        <p:nvSpPr>
          <p:cNvPr id="6" name="Rectangle 2"/>
          <p:cNvSpPr>
            <a:spLocks noGrp="1" noChangeArrowheads="1"/>
          </p:cNvSpPr>
          <p:nvPr>
            <p:ph type="title"/>
          </p:nvPr>
        </p:nvSpPr>
        <p:spPr>
          <a:xfrm>
            <a:off x="0" y="0"/>
            <a:ext cx="9144000" cy="838200"/>
          </a:xfrm>
        </p:spPr>
        <p:txBody>
          <a:bodyPr/>
          <a:lstStyle/>
          <a:p>
            <a:pPr>
              <a:defRPr/>
            </a:pPr>
            <a:r>
              <a:rPr lang="en-US" sz="3600" b="1" dirty="0">
                <a:solidFill>
                  <a:srgbClr val="0000FF"/>
                </a:solidFill>
                <a:effectLst>
                  <a:outerShdw blurRad="38100" dist="38100" dir="2700000" algn="tl">
                    <a:srgbClr val="000000">
                      <a:alpha val="43137"/>
                    </a:srgbClr>
                  </a:outerShdw>
                </a:effectLst>
              </a:rPr>
              <a:t>Cathodic Deposits-Electroless Nickel</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091"/>
          <a:stretch/>
        </p:blipFill>
        <p:spPr>
          <a:xfrm>
            <a:off x="5851812" y="1123034"/>
            <a:ext cx="3048000" cy="2514600"/>
          </a:xfrm>
          <a:prstGeom prst="rect">
            <a:avLst/>
          </a:prstGeom>
        </p:spPr>
      </p:pic>
      <p:sp>
        <p:nvSpPr>
          <p:cNvPr id="11" name="Text Box 1027"/>
          <p:cNvSpPr txBox="1">
            <a:spLocks noChangeArrowheads="1"/>
          </p:cNvSpPr>
          <p:nvPr/>
        </p:nvSpPr>
        <p:spPr bwMode="auto">
          <a:xfrm>
            <a:off x="-234778" y="4520744"/>
            <a:ext cx="8991600" cy="2308324"/>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Corrosion Rate*</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a:t>
            </a:r>
            <a:r>
              <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%P</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a:t>
            </a:r>
            <a:r>
              <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Impurity </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a:t>
            </a:r>
            <a:r>
              <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P Greek Century" pitchFamily="2" charset="2"/>
              </a:rPr>
              <a:t>µ</a:t>
            </a:r>
            <a:r>
              <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m/</a:t>
            </a:r>
            <a:r>
              <a:rPr kumimoji="0" lang="en-US" sz="1600"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yr</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a:t>
            </a:r>
            <a:r>
              <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mils/</a:t>
            </a:r>
            <a:r>
              <a:rPr kumimoji="0" lang="en-US" sz="1600"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yr</a:t>
            </a:r>
            <a:endParaRPr kumimoji="0" lang="en-US"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10	nil	5	0.2</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11	0.04 Sn	7	0.3</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8	0.05 Cd	24	0.9</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10	0.12 </a:t>
            </a:r>
            <a:r>
              <a:rPr kumimoji="0" lang="en-US" sz="1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Pb</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15	0.6</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8	0.13 S	15	0.6</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10	0.05 </a:t>
            </a:r>
            <a:r>
              <a:rPr kumimoji="0" lang="en-US" sz="1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Pb</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&amp; 0.08 Cd	11	0.4</a:t>
            </a:r>
          </a:p>
          <a:p>
            <a:pPr marL="0" marR="0" lvl="0" indent="0" algn="l" defTabSz="914400" rtl="0" eaLnBrk="0" fontAlgn="base" latinLnBrk="0" hangingPunct="0">
              <a:lnSpc>
                <a:spcPct val="100000"/>
              </a:lnSpc>
              <a:spcBef>
                <a:spcPct val="0"/>
              </a:spcBef>
              <a:spcAft>
                <a:spcPct val="0"/>
              </a:spcAft>
              <a:buClrTx/>
              <a:buSzTx/>
              <a:buFontTx/>
              <a:buNone/>
              <a:tabLst>
                <a:tab pos="1817688" algn="l"/>
                <a:tab pos="3954463" algn="l"/>
                <a:tab pos="6350000" algn="l"/>
                <a:tab pos="7707313" algn="l"/>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sym typeface="WP Greek Century" pitchFamily="2" charset="2"/>
              </a:rPr>
              <a:t>  		</a:t>
            </a: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12" name="Text Box 1029"/>
          <p:cNvSpPr txBox="1">
            <a:spLocks noChangeArrowheads="1"/>
          </p:cNvSpPr>
          <p:nvPr/>
        </p:nvSpPr>
        <p:spPr bwMode="auto">
          <a:xfrm>
            <a:off x="15949" y="6581001"/>
            <a:ext cx="4245073" cy="276999"/>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In C0</a:t>
            </a:r>
            <a:r>
              <a:rPr kumimoji="0" lang="en-US" sz="12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2</a:t>
            </a: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 saturated, 3½ percent salt brine at 95</a:t>
            </a: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a:t>
            </a: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C (200</a:t>
            </a: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a:t>
            </a:r>
            <a:r>
              <a:rPr kumimoji="0" 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F).</a:t>
            </a:r>
          </a:p>
        </p:txBody>
      </p:sp>
      <p:sp>
        <p:nvSpPr>
          <p:cNvPr id="13" name="Text Box 1029"/>
          <p:cNvSpPr txBox="1">
            <a:spLocks noChangeArrowheads="1"/>
          </p:cNvSpPr>
          <p:nvPr/>
        </p:nvSpPr>
        <p:spPr bwMode="auto">
          <a:xfrm>
            <a:off x="5480553" y="3676990"/>
            <a:ext cx="3419260" cy="584775"/>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Rough, porous surfaces lead to early corrosion failures</a:t>
            </a:r>
          </a:p>
        </p:txBody>
      </p:sp>
      <p:sp>
        <p:nvSpPr>
          <p:cNvPr id="9" name="TextBox 8"/>
          <p:cNvSpPr txBox="1"/>
          <p:nvPr/>
        </p:nvSpPr>
        <p:spPr>
          <a:xfrm>
            <a:off x="6781800" y="1219200"/>
            <a:ext cx="1524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nivers" pitchFamily="34" charset="0"/>
                <a:ea typeface="+mn-ea"/>
                <a:cs typeface="+mn-cs"/>
              </a:rPr>
              <a:t>Porous weld</a:t>
            </a:r>
          </a:p>
        </p:txBody>
      </p:sp>
      <p:cxnSp>
        <p:nvCxnSpPr>
          <p:cNvPr id="14" name="Straight Connector 13"/>
          <p:cNvCxnSpPr/>
          <p:nvPr/>
        </p:nvCxnSpPr>
        <p:spPr bwMode="auto">
          <a:xfrm flipH="1">
            <a:off x="7010400" y="1557754"/>
            <a:ext cx="76200" cy="880646"/>
          </a:xfrm>
          <a:prstGeom prst="line">
            <a:avLst/>
          </a:prstGeom>
          <a:solidFill>
            <a:schemeClr val="accent1"/>
          </a:solidFill>
          <a:ln w="50800" cap="flat" cmpd="sng" algn="ctr">
            <a:solidFill>
              <a:srgbClr val="FFFF00"/>
            </a:solidFill>
            <a:prstDash val="solid"/>
            <a:round/>
            <a:headEnd type="none" w="med" len="med"/>
            <a:tailEnd type="triangle" w="med" len="med"/>
          </a:ln>
          <a:effectLst/>
        </p:spPr>
      </p:cxnSp>
      <p:sp>
        <p:nvSpPr>
          <p:cNvPr id="17" name="TextBox 16"/>
          <p:cNvSpPr txBox="1"/>
          <p:nvPr/>
        </p:nvSpPr>
        <p:spPr>
          <a:xfrm>
            <a:off x="7315200" y="3335088"/>
            <a:ext cx="19812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nivers" pitchFamily="34" charset="0"/>
                <a:ea typeface="+mn-ea"/>
                <a:cs typeface="+mn-cs"/>
              </a:rPr>
              <a:t>Rough Surface</a:t>
            </a:r>
          </a:p>
        </p:txBody>
      </p:sp>
    </p:spTree>
    <p:extLst>
      <p:ext uri="{BB962C8B-B14F-4D97-AF65-F5344CB8AC3E}">
        <p14:creationId xmlns:p14="http://schemas.microsoft.com/office/powerpoint/2010/main" val="36516932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3" name="Rectangle 9"/>
          <p:cNvSpPr>
            <a:spLocks noGrp="1" noChangeArrowheads="1"/>
          </p:cNvSpPr>
          <p:nvPr>
            <p:ph type="body" sz="half" idx="1"/>
          </p:nvPr>
        </p:nvSpPr>
        <p:spPr>
          <a:xfrm>
            <a:off x="216799" y="1044137"/>
            <a:ext cx="5930842" cy="5562600"/>
          </a:xfrm>
          <a:noFill/>
        </p:spPr>
        <p:txBody>
          <a:bodyPr/>
          <a:lstStyle/>
          <a:p>
            <a:pPr marL="0" indent="0">
              <a:lnSpc>
                <a:spcPct val="90000"/>
              </a:lnSpc>
              <a:spcBef>
                <a:spcPct val="40000"/>
              </a:spcBef>
              <a:buClr>
                <a:srgbClr val="000000"/>
              </a:buClr>
              <a:buSzTx/>
              <a:buNone/>
            </a:pPr>
            <a:r>
              <a:rPr lang="en-US" sz="2000" b="1" dirty="0">
                <a:solidFill>
                  <a:srgbClr val="0000FF"/>
                </a:solidFill>
                <a:effectLst>
                  <a:outerShdw blurRad="38100" dist="38100" dir="2700000" algn="tl">
                    <a:srgbClr val="000000">
                      <a:alpha val="43137"/>
                    </a:srgbClr>
                  </a:outerShdw>
                </a:effectLst>
                <a:latin typeface="Arial" charset="0"/>
              </a:rPr>
              <a:t>Decorative Applications:</a:t>
            </a: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Highly desirable bright blue tint (decorative applications)</a:t>
            </a: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Highly passive due to oxide formation</a:t>
            </a: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More noble than nickel under-plates </a:t>
            </a: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Micro-cracked/microporous structure enhances corrosion protection of the nickel </a:t>
            </a:r>
            <a:r>
              <a:rPr lang="en-US" sz="1600" b="1" dirty="0" err="1">
                <a:effectLst>
                  <a:outerShdw blurRad="38100" dist="38100" dir="2700000" algn="tl">
                    <a:srgbClr val="000000">
                      <a:alpha val="43137"/>
                    </a:srgbClr>
                  </a:outerShdw>
                </a:effectLst>
                <a:latin typeface="Arial" charset="0"/>
              </a:rPr>
              <a:t>underplate</a:t>
            </a:r>
            <a:endParaRPr lang="en-US" sz="1600" b="1" dirty="0">
              <a:effectLst>
                <a:outerShdw blurRad="38100" dist="38100" dir="2700000" algn="tl">
                  <a:srgbClr val="000000">
                    <a:alpha val="43137"/>
                  </a:srgbClr>
                </a:outerShdw>
              </a:effectLst>
              <a:latin typeface="Arial" charset="0"/>
            </a:endParaRP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Size and crack/pore density affects corrosion resistance</a:t>
            </a:r>
          </a:p>
          <a:p>
            <a:pPr marL="341313" lvl="1">
              <a:lnSpc>
                <a:spcPct val="90000"/>
              </a:lnSpc>
              <a:spcBef>
                <a:spcPct val="40000"/>
              </a:spcBef>
              <a:buClr>
                <a:srgbClr val="000000"/>
              </a:buClr>
              <a:buFont typeface="Symbol" pitchFamily="18" charset="2"/>
              <a:buChar char="·"/>
            </a:pPr>
            <a:r>
              <a:rPr lang="en-US" sz="1600" b="1" dirty="0">
                <a:effectLst>
                  <a:outerShdw blurRad="38100" dist="38100" dir="2700000" algn="tl">
                    <a:srgbClr val="000000">
                      <a:alpha val="43137"/>
                    </a:srgbClr>
                  </a:outerShdw>
                </a:effectLst>
                <a:latin typeface="Arial" charset="0"/>
              </a:rPr>
              <a:t>CASS performance is typically 96-120 hrs.</a:t>
            </a:r>
          </a:p>
          <a:p>
            <a:pPr marL="0" indent="0">
              <a:lnSpc>
                <a:spcPct val="90000"/>
              </a:lnSpc>
              <a:spcBef>
                <a:spcPct val="40000"/>
              </a:spcBef>
              <a:buClr>
                <a:srgbClr val="000000"/>
              </a:buClr>
              <a:buSzTx/>
              <a:buNone/>
            </a:pPr>
            <a:r>
              <a:rPr lang="en-US" sz="2000" b="1" dirty="0">
                <a:solidFill>
                  <a:srgbClr val="0000FF"/>
                </a:solidFill>
                <a:effectLst>
                  <a:outerShdw blurRad="38100" dist="38100" dir="2700000" algn="tl">
                    <a:srgbClr val="000000">
                      <a:alpha val="43137"/>
                    </a:srgbClr>
                  </a:outerShdw>
                </a:effectLst>
                <a:latin typeface="Arial" charset="0"/>
              </a:rPr>
              <a:t>Hard Chromium Applications:</a:t>
            </a:r>
          </a:p>
          <a:p>
            <a:pPr>
              <a:lnSpc>
                <a:spcPct val="90000"/>
              </a:lnSpc>
              <a:spcBef>
                <a:spcPct val="40000"/>
              </a:spcBef>
              <a:buClr>
                <a:srgbClr val="000000"/>
              </a:buClr>
              <a:buSzTx/>
              <a:buFont typeface="Symbol" pitchFamily="18" charset="2"/>
              <a:buChar char="·"/>
            </a:pPr>
            <a:r>
              <a:rPr lang="en-US" sz="1600" b="1" dirty="0">
                <a:effectLst>
                  <a:outerShdw blurRad="38100" dist="38100" dir="2700000" algn="tl">
                    <a:srgbClr val="000000">
                      <a:alpha val="43137"/>
                    </a:srgbClr>
                  </a:outerShdw>
                </a:effectLst>
                <a:latin typeface="Arial" charset="0"/>
              </a:rPr>
              <a:t>Brittle</a:t>
            </a:r>
          </a:p>
          <a:p>
            <a:pPr lvl="1">
              <a:spcBef>
                <a:spcPts val="0"/>
              </a:spcBef>
              <a:buClr>
                <a:srgbClr val="000000"/>
              </a:buClr>
            </a:pPr>
            <a:r>
              <a:rPr lang="en-US" sz="1400" b="1" dirty="0">
                <a:effectLst>
                  <a:outerShdw blurRad="38100" dist="38100" dir="2700000" algn="tl">
                    <a:srgbClr val="000000">
                      <a:alpha val="43137"/>
                    </a:srgbClr>
                  </a:outerShdw>
                </a:effectLst>
                <a:latin typeface="Arial" charset="0"/>
              </a:rPr>
              <a:t>Macro-cracking can lead to corrosion failure</a:t>
            </a:r>
          </a:p>
          <a:p>
            <a:pPr lvl="1">
              <a:spcBef>
                <a:spcPts val="0"/>
              </a:spcBef>
              <a:buClr>
                <a:srgbClr val="000000"/>
              </a:buClr>
            </a:pPr>
            <a:r>
              <a:rPr lang="en-US" sz="1400" b="1" dirty="0">
                <a:effectLst>
                  <a:outerShdw blurRad="38100" dist="38100" dir="2700000" algn="tl">
                    <a:srgbClr val="000000">
                      <a:alpha val="43137"/>
                    </a:srgbClr>
                  </a:outerShdw>
                </a:effectLst>
                <a:latin typeface="Arial" charset="0"/>
              </a:rPr>
              <a:t>Poor fatigue properties</a:t>
            </a:r>
          </a:p>
          <a:p>
            <a:pPr>
              <a:lnSpc>
                <a:spcPct val="90000"/>
              </a:lnSpc>
              <a:spcBef>
                <a:spcPct val="40000"/>
              </a:spcBef>
              <a:buClr>
                <a:srgbClr val="000000"/>
              </a:buClr>
              <a:buSzPct val="150000"/>
              <a:buFont typeface="Arial" panose="020B0604020202020204" pitchFamily="34" charset="0"/>
              <a:buChar char="•"/>
            </a:pPr>
            <a:r>
              <a:rPr lang="en-US" sz="1600" b="1" dirty="0">
                <a:effectLst>
                  <a:outerShdw blurRad="38100" dist="38100" dir="2700000" algn="tl">
                    <a:srgbClr val="000000">
                      <a:alpha val="43137"/>
                    </a:srgbClr>
                  </a:outerShdw>
                </a:effectLst>
                <a:latin typeface="Arial" charset="0"/>
              </a:rPr>
              <a:t>Microporous structure can hold lubricant for added wear resistance in hard chromium applications</a:t>
            </a:r>
          </a:p>
          <a:p>
            <a:pPr>
              <a:lnSpc>
                <a:spcPct val="90000"/>
              </a:lnSpc>
              <a:spcBef>
                <a:spcPct val="40000"/>
              </a:spcBef>
              <a:buClr>
                <a:srgbClr val="000000"/>
              </a:buClr>
              <a:buSzPct val="150000"/>
              <a:buFont typeface="Arial" panose="020B0604020202020204" pitchFamily="34" charset="0"/>
              <a:buChar char="•"/>
            </a:pPr>
            <a:r>
              <a:rPr lang="en-US" sz="1600" b="1" dirty="0">
                <a:effectLst>
                  <a:outerShdw blurRad="38100" dist="38100" dir="2700000" algn="tl">
                    <a:srgbClr val="000000">
                      <a:alpha val="43137"/>
                    </a:srgbClr>
                  </a:outerShdw>
                </a:effectLst>
                <a:latin typeface="Arial" charset="0"/>
              </a:rPr>
              <a:t>Salt spray resistance for 1-2 mils over steel = 32-72 hrs.</a:t>
            </a:r>
          </a:p>
          <a:p>
            <a:pPr>
              <a:lnSpc>
                <a:spcPct val="90000"/>
              </a:lnSpc>
              <a:spcBef>
                <a:spcPct val="40000"/>
              </a:spcBef>
              <a:buClr>
                <a:srgbClr val="000000"/>
              </a:buClr>
              <a:buSzPct val="150000"/>
              <a:buFont typeface="Arial" panose="020B0604020202020204" pitchFamily="34" charset="0"/>
              <a:buChar char="•"/>
            </a:pPr>
            <a:r>
              <a:rPr lang="en-US" sz="1600" b="1" dirty="0">
                <a:effectLst>
                  <a:outerShdw blurRad="38100" dist="38100" dir="2700000" algn="tl">
                    <a:srgbClr val="000000">
                      <a:alpha val="43137"/>
                    </a:srgbClr>
                  </a:outerShdw>
                </a:effectLst>
                <a:latin typeface="Arial" charset="0"/>
              </a:rPr>
              <a:t>A “thin-dense” deposit has 2-3X the salt spray performance of regular hard chromium</a:t>
            </a:r>
          </a:p>
        </p:txBody>
      </p:sp>
      <p:sp>
        <p:nvSpPr>
          <p:cNvPr id="14" name="TextBox 13"/>
          <p:cNvSpPr txBox="1"/>
          <p:nvPr/>
        </p:nvSpPr>
        <p:spPr>
          <a:xfrm>
            <a:off x="7594640" y="6654863"/>
            <a:ext cx="1727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Photos by: F. Altmayer</a:t>
            </a:r>
          </a:p>
        </p:txBody>
      </p:sp>
      <p:sp>
        <p:nvSpPr>
          <p:cNvPr id="16" name="Rectangle 2"/>
          <p:cNvSpPr>
            <a:spLocks noGrp="1" noChangeArrowheads="1"/>
          </p:cNvSpPr>
          <p:nvPr>
            <p:ph type="title"/>
          </p:nvPr>
        </p:nvSpPr>
        <p:spPr>
          <a:xfrm>
            <a:off x="685800" y="0"/>
            <a:ext cx="7772400" cy="914400"/>
          </a:xfrm>
        </p:spPr>
        <p:txBody>
          <a:bodyPr/>
          <a:lstStyle/>
          <a:p>
            <a:pPr>
              <a:defRPr/>
            </a:pPr>
            <a:r>
              <a:rPr lang="en-US" sz="4000" b="1" dirty="0">
                <a:solidFill>
                  <a:srgbClr val="0000FF"/>
                </a:solidFill>
                <a:effectLst>
                  <a:outerShdw blurRad="38100" dist="38100" dir="2700000" algn="tl">
                    <a:srgbClr val="000000">
                      <a:alpha val="43137"/>
                    </a:srgbClr>
                  </a:outerShdw>
                </a:effectLst>
              </a:rPr>
              <a:t>Cathodic Deposits-Chromium</a:t>
            </a:r>
          </a:p>
        </p:txBody>
      </p:sp>
      <p:sp>
        <p:nvSpPr>
          <p:cNvPr id="19" name="TextBox 25"/>
          <p:cNvSpPr txBox="1">
            <a:spLocks noChangeArrowheads="1"/>
          </p:cNvSpPr>
          <p:nvPr/>
        </p:nvSpPr>
        <p:spPr bwMode="auto">
          <a:xfrm>
            <a:off x="6247828" y="2386494"/>
            <a:ext cx="2693624"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Cross section of “normal” crack pattern</a:t>
            </a:r>
          </a:p>
        </p:txBody>
      </p:sp>
      <p:sp>
        <p:nvSpPr>
          <p:cNvPr id="20" name="TextBox 25"/>
          <p:cNvSpPr txBox="1">
            <a:spLocks noChangeArrowheads="1"/>
          </p:cNvSpPr>
          <p:nvPr/>
        </p:nvSpPr>
        <p:spPr bwMode="auto">
          <a:xfrm>
            <a:off x="6210747" y="4336093"/>
            <a:ext cx="2730705"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Cross section of an undesirable “macro-crack”</a:t>
            </a:r>
          </a:p>
        </p:txBody>
      </p:sp>
      <p:pic>
        <p:nvPicPr>
          <p:cNvPr id="18" name="Picture 24" descr="macro crack 600X.jpg"/>
          <p:cNvPicPr>
            <a:picLocks noChangeAspect="1"/>
          </p:cNvPicPr>
          <p:nvPr/>
        </p:nvPicPr>
        <p:blipFill rotWithShape="1">
          <a:blip r:embed="rId3" cstate="print"/>
          <a:srcRect t="6066"/>
          <a:stretch/>
        </p:blipFill>
        <p:spPr bwMode="auto">
          <a:xfrm>
            <a:off x="6316667" y="2916232"/>
            <a:ext cx="2525053" cy="1485260"/>
          </a:xfrm>
          <a:prstGeom prst="rect">
            <a:avLst/>
          </a:prstGeom>
          <a:noFill/>
          <a:ln w="9525">
            <a:noFill/>
            <a:miter lim="800000"/>
            <a:headEnd/>
            <a:tailEnd/>
          </a:ln>
        </p:spPr>
      </p:pic>
      <p:sp>
        <p:nvSpPr>
          <p:cNvPr id="21" name="TextBox 25"/>
          <p:cNvSpPr txBox="1">
            <a:spLocks noChangeArrowheads="1"/>
          </p:cNvSpPr>
          <p:nvPr/>
        </p:nvSpPr>
        <p:spPr bwMode="auto">
          <a:xfrm>
            <a:off x="5512983" y="4126133"/>
            <a:ext cx="3352800" cy="338554"/>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100X</a:t>
            </a:r>
          </a:p>
        </p:txBody>
      </p:sp>
      <p:grpSp>
        <p:nvGrpSpPr>
          <p:cNvPr id="3" name="Group 2"/>
          <p:cNvGrpSpPr/>
          <p:nvPr/>
        </p:nvGrpSpPr>
        <p:grpSpPr>
          <a:xfrm>
            <a:off x="6131599" y="819384"/>
            <a:ext cx="2762790" cy="1618760"/>
            <a:chOff x="5556875" y="815162"/>
            <a:chExt cx="3352800" cy="1980866"/>
          </a:xfrm>
        </p:grpSpPr>
        <p:pic>
          <p:nvPicPr>
            <p:cNvPr id="17" name="Picture 23" descr="crack-struc.jpg"/>
            <p:cNvPicPr>
              <a:picLocks noChangeAspect="1"/>
            </p:cNvPicPr>
            <p:nvPr/>
          </p:nvPicPr>
          <p:blipFill>
            <a:blip r:embed="rId4" cstate="print"/>
            <a:srcRect/>
            <a:stretch>
              <a:fillRect/>
            </a:stretch>
          </p:blipFill>
          <p:spPr bwMode="auto">
            <a:xfrm>
              <a:off x="5791200" y="815162"/>
              <a:ext cx="3044825" cy="1974850"/>
            </a:xfrm>
            <a:prstGeom prst="rect">
              <a:avLst/>
            </a:prstGeom>
            <a:noFill/>
            <a:ln w="9525">
              <a:noFill/>
              <a:miter lim="800000"/>
              <a:headEnd/>
              <a:tailEnd/>
            </a:ln>
          </p:spPr>
        </p:pic>
        <p:sp>
          <p:nvSpPr>
            <p:cNvPr id="22" name="TextBox 25"/>
            <p:cNvSpPr txBox="1">
              <a:spLocks noChangeArrowheads="1"/>
            </p:cNvSpPr>
            <p:nvPr/>
          </p:nvSpPr>
          <p:spPr bwMode="auto">
            <a:xfrm>
              <a:off x="5556875" y="2457474"/>
              <a:ext cx="3352800" cy="338554"/>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100X</a:t>
              </a:r>
            </a:p>
          </p:txBody>
        </p:sp>
      </p:grpSp>
      <p:pic>
        <p:nvPicPr>
          <p:cNvPr id="25" name="Picture 13" descr="thin 400X"/>
          <p:cNvPicPr>
            <a:picLocks noChangeAspect="1" noChangeArrowheads="1"/>
          </p:cNvPicPr>
          <p:nvPr/>
        </p:nvPicPr>
        <p:blipFill>
          <a:blip r:embed="rId5" cstate="print"/>
          <a:srcRect/>
          <a:stretch>
            <a:fillRect/>
          </a:stretch>
        </p:blipFill>
        <p:spPr bwMode="auto">
          <a:xfrm>
            <a:off x="6324689" y="4910789"/>
            <a:ext cx="2569701" cy="1605573"/>
          </a:xfrm>
          <a:prstGeom prst="rect">
            <a:avLst/>
          </a:prstGeom>
          <a:noFill/>
          <a:ln w="9525">
            <a:noFill/>
            <a:miter lim="800000"/>
            <a:headEnd/>
            <a:tailEnd/>
          </a:ln>
        </p:spPr>
      </p:pic>
      <p:sp>
        <p:nvSpPr>
          <p:cNvPr id="5" name="Right Arrow 4"/>
          <p:cNvSpPr/>
          <p:nvPr/>
        </p:nvSpPr>
        <p:spPr bwMode="auto">
          <a:xfrm>
            <a:off x="5512983" y="6152676"/>
            <a:ext cx="634658" cy="282137"/>
          </a:xfrm>
          <a:prstGeom prst="rightArrow">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Univers" pitchFamily="34" charset="0"/>
              <a:ea typeface="+mn-ea"/>
              <a:cs typeface="+mn-cs"/>
            </a:endParaRPr>
          </a:p>
        </p:txBody>
      </p:sp>
    </p:spTree>
    <p:extLst>
      <p:ext uri="{BB962C8B-B14F-4D97-AF65-F5344CB8AC3E}">
        <p14:creationId xmlns:p14="http://schemas.microsoft.com/office/powerpoint/2010/main" val="5378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5593">
                                            <p:txEl>
                                              <p:pRg st="0" end="0"/>
                                            </p:txEl>
                                          </p:spTgt>
                                        </p:tgtEl>
                                        <p:attrNameLst>
                                          <p:attrName>style.visibility</p:attrName>
                                        </p:attrNameLst>
                                      </p:cBhvr>
                                      <p:to>
                                        <p:strVal val="visible"/>
                                      </p:to>
                                    </p:set>
                                    <p:anim calcmode="lin" valueType="num">
                                      <p:cBhvr additive="base">
                                        <p:cTn id="7" dur="500" fill="hold"/>
                                        <p:tgtEl>
                                          <p:spTgt spid="19559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559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5593">
                                            <p:txEl>
                                              <p:pRg st="1" end="1"/>
                                            </p:txEl>
                                          </p:spTgt>
                                        </p:tgtEl>
                                        <p:attrNameLst>
                                          <p:attrName>style.visibility</p:attrName>
                                        </p:attrNameLst>
                                      </p:cBhvr>
                                      <p:to>
                                        <p:strVal val="visible"/>
                                      </p:to>
                                    </p:set>
                                    <p:anim calcmode="lin" valueType="num">
                                      <p:cBhvr additive="base">
                                        <p:cTn id="11" dur="500" fill="hold"/>
                                        <p:tgtEl>
                                          <p:spTgt spid="19559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9559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5593">
                                            <p:txEl>
                                              <p:pRg st="2" end="2"/>
                                            </p:txEl>
                                          </p:spTgt>
                                        </p:tgtEl>
                                        <p:attrNameLst>
                                          <p:attrName>style.visibility</p:attrName>
                                        </p:attrNameLst>
                                      </p:cBhvr>
                                      <p:to>
                                        <p:strVal val="visible"/>
                                      </p:to>
                                    </p:set>
                                    <p:anim calcmode="lin" valueType="num">
                                      <p:cBhvr additive="base">
                                        <p:cTn id="15" dur="500" fill="hold"/>
                                        <p:tgtEl>
                                          <p:spTgt spid="19559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559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95593">
                                            <p:txEl>
                                              <p:pRg st="3" end="3"/>
                                            </p:txEl>
                                          </p:spTgt>
                                        </p:tgtEl>
                                        <p:attrNameLst>
                                          <p:attrName>style.visibility</p:attrName>
                                        </p:attrNameLst>
                                      </p:cBhvr>
                                      <p:to>
                                        <p:strVal val="visible"/>
                                      </p:to>
                                    </p:set>
                                    <p:anim calcmode="lin" valueType="num">
                                      <p:cBhvr additive="base">
                                        <p:cTn id="19" dur="500" fill="hold"/>
                                        <p:tgtEl>
                                          <p:spTgt spid="19559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559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5593">
                                            <p:txEl>
                                              <p:pRg st="4" end="4"/>
                                            </p:txEl>
                                          </p:spTgt>
                                        </p:tgtEl>
                                        <p:attrNameLst>
                                          <p:attrName>style.visibility</p:attrName>
                                        </p:attrNameLst>
                                      </p:cBhvr>
                                      <p:to>
                                        <p:strVal val="visible"/>
                                      </p:to>
                                    </p:set>
                                    <p:anim calcmode="lin" valueType="num">
                                      <p:cBhvr additive="base">
                                        <p:cTn id="23" dur="500" fill="hold"/>
                                        <p:tgtEl>
                                          <p:spTgt spid="19559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9559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95593">
                                            <p:txEl>
                                              <p:pRg st="5" end="5"/>
                                            </p:txEl>
                                          </p:spTgt>
                                        </p:tgtEl>
                                        <p:attrNameLst>
                                          <p:attrName>style.visibility</p:attrName>
                                        </p:attrNameLst>
                                      </p:cBhvr>
                                      <p:to>
                                        <p:strVal val="visible"/>
                                      </p:to>
                                    </p:set>
                                    <p:anim calcmode="lin" valueType="num">
                                      <p:cBhvr additive="base">
                                        <p:cTn id="27" dur="500" fill="hold"/>
                                        <p:tgtEl>
                                          <p:spTgt spid="19559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9559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95593">
                                            <p:txEl>
                                              <p:pRg st="6" end="6"/>
                                            </p:txEl>
                                          </p:spTgt>
                                        </p:tgtEl>
                                        <p:attrNameLst>
                                          <p:attrName>style.visibility</p:attrName>
                                        </p:attrNameLst>
                                      </p:cBhvr>
                                      <p:to>
                                        <p:strVal val="visible"/>
                                      </p:to>
                                    </p:set>
                                    <p:anim calcmode="lin" valueType="num">
                                      <p:cBhvr additive="base">
                                        <p:cTn id="31" dur="500" fill="hold"/>
                                        <p:tgtEl>
                                          <p:spTgt spid="19559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55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5593">
                                            <p:txEl>
                                              <p:pRg st="7" end="7"/>
                                            </p:txEl>
                                          </p:spTgt>
                                        </p:tgtEl>
                                        <p:attrNameLst>
                                          <p:attrName>style.visibility</p:attrName>
                                        </p:attrNameLst>
                                      </p:cBhvr>
                                      <p:to>
                                        <p:strVal val="visible"/>
                                      </p:to>
                                    </p:set>
                                    <p:anim calcmode="lin" valueType="num">
                                      <p:cBhvr additive="base">
                                        <p:cTn id="37" dur="500" fill="hold"/>
                                        <p:tgtEl>
                                          <p:spTgt spid="19559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9559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95593">
                                            <p:txEl>
                                              <p:pRg st="8" end="8"/>
                                            </p:txEl>
                                          </p:spTgt>
                                        </p:tgtEl>
                                        <p:attrNameLst>
                                          <p:attrName>style.visibility</p:attrName>
                                        </p:attrNameLst>
                                      </p:cBhvr>
                                      <p:to>
                                        <p:strVal val="visible"/>
                                      </p:to>
                                    </p:set>
                                    <p:anim calcmode="lin" valueType="num">
                                      <p:cBhvr additive="base">
                                        <p:cTn id="43" dur="500" fill="hold"/>
                                        <p:tgtEl>
                                          <p:spTgt spid="19559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95593">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95593">
                                            <p:txEl>
                                              <p:pRg st="9" end="9"/>
                                            </p:txEl>
                                          </p:spTgt>
                                        </p:tgtEl>
                                        <p:attrNameLst>
                                          <p:attrName>style.visibility</p:attrName>
                                        </p:attrNameLst>
                                      </p:cBhvr>
                                      <p:to>
                                        <p:strVal val="visible"/>
                                      </p:to>
                                    </p:set>
                                    <p:anim calcmode="lin" valueType="num">
                                      <p:cBhvr additive="base">
                                        <p:cTn id="47" dur="500" fill="hold"/>
                                        <p:tgtEl>
                                          <p:spTgt spid="195593">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95593">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5593">
                                            <p:txEl>
                                              <p:pRg st="10" end="10"/>
                                            </p:txEl>
                                          </p:spTgt>
                                        </p:tgtEl>
                                        <p:attrNameLst>
                                          <p:attrName>style.visibility</p:attrName>
                                        </p:attrNameLst>
                                      </p:cBhvr>
                                      <p:to>
                                        <p:strVal val="visible"/>
                                      </p:to>
                                    </p:set>
                                    <p:anim calcmode="lin" valueType="num">
                                      <p:cBhvr additive="base">
                                        <p:cTn id="51" dur="500" fill="hold"/>
                                        <p:tgtEl>
                                          <p:spTgt spid="195593">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559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5593">
                                            <p:txEl>
                                              <p:pRg st="11" end="11"/>
                                            </p:txEl>
                                          </p:spTgt>
                                        </p:tgtEl>
                                        <p:attrNameLst>
                                          <p:attrName>style.visibility</p:attrName>
                                        </p:attrNameLst>
                                      </p:cBhvr>
                                      <p:to>
                                        <p:strVal val="visible"/>
                                      </p:to>
                                    </p:set>
                                    <p:anim calcmode="lin" valueType="num">
                                      <p:cBhvr additive="base">
                                        <p:cTn id="57" dur="500" fill="hold"/>
                                        <p:tgtEl>
                                          <p:spTgt spid="195593">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9559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95593">
                                            <p:txEl>
                                              <p:pRg st="12" end="12"/>
                                            </p:txEl>
                                          </p:spTgt>
                                        </p:tgtEl>
                                        <p:attrNameLst>
                                          <p:attrName>style.visibility</p:attrName>
                                        </p:attrNameLst>
                                      </p:cBhvr>
                                      <p:to>
                                        <p:strVal val="visible"/>
                                      </p:to>
                                    </p:set>
                                    <p:anim calcmode="lin" valueType="num">
                                      <p:cBhvr additive="base">
                                        <p:cTn id="63" dur="500" fill="hold"/>
                                        <p:tgtEl>
                                          <p:spTgt spid="195593">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9559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195593">
                                            <p:txEl>
                                              <p:pRg st="13" end="13"/>
                                            </p:txEl>
                                          </p:spTgt>
                                        </p:tgtEl>
                                        <p:attrNameLst>
                                          <p:attrName>style.visibility</p:attrName>
                                        </p:attrNameLst>
                                      </p:cBhvr>
                                      <p:to>
                                        <p:strVal val="visible"/>
                                      </p:to>
                                    </p:set>
                                    <p:anim calcmode="lin" valueType="num">
                                      <p:cBhvr additive="base">
                                        <p:cTn id="69" dur="500" fill="hold"/>
                                        <p:tgtEl>
                                          <p:spTgt spid="195593">
                                            <p:txEl>
                                              <p:pRg st="13" end="13"/>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9559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2" name="Picture 4" descr="Wheel"/>
          <p:cNvPicPr>
            <a:picLocks noChangeAspect="1" noChangeArrowheads="1"/>
          </p:cNvPicPr>
          <p:nvPr/>
        </p:nvPicPr>
        <p:blipFill>
          <a:blip r:embed="rId3" cstate="print">
            <a:clrChange>
              <a:clrFrom>
                <a:srgbClr val="0066CB"/>
              </a:clrFrom>
              <a:clrTo>
                <a:srgbClr val="0066CB">
                  <a:alpha val="0"/>
                </a:srgbClr>
              </a:clrTo>
            </a:clrChange>
          </a:blip>
          <a:srcRect/>
          <a:stretch>
            <a:fillRect/>
          </a:stretch>
        </p:blipFill>
        <p:spPr bwMode="auto">
          <a:xfrm>
            <a:off x="7300771" y="1106670"/>
            <a:ext cx="1297380" cy="1246376"/>
          </a:xfrm>
          <a:prstGeom prst="rect">
            <a:avLst/>
          </a:prstGeom>
          <a:noFill/>
          <a:ln w="9525">
            <a:noFill/>
            <a:miter lim="800000"/>
            <a:headEnd/>
            <a:tailEnd/>
          </a:ln>
        </p:spPr>
      </p:pic>
      <p:sp>
        <p:nvSpPr>
          <p:cNvPr id="32773" name="Text Box 5"/>
          <p:cNvSpPr txBox="1">
            <a:spLocks noChangeArrowheads="1"/>
          </p:cNvSpPr>
          <p:nvPr/>
        </p:nvSpPr>
        <p:spPr bwMode="auto">
          <a:xfrm>
            <a:off x="7003663" y="2369406"/>
            <a:ext cx="1963788" cy="584775"/>
          </a:xfrm>
          <a:prstGeom prst="rect">
            <a:avLst/>
          </a:prstGeom>
          <a:noFill/>
          <a:ln w="12700">
            <a:noFill/>
            <a:miter lim="800000"/>
            <a:headEnd type="none" w="sm" len="sm"/>
            <a:tailEnd type="none" w="sm" len="sm"/>
          </a:ln>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Copper Plated  Auto Wheel </a:t>
            </a:r>
          </a:p>
        </p:txBody>
      </p:sp>
      <p:sp>
        <p:nvSpPr>
          <p:cNvPr id="8" name="Rectangle 2"/>
          <p:cNvSpPr>
            <a:spLocks noGrp="1" noChangeArrowheads="1"/>
          </p:cNvSpPr>
          <p:nvPr>
            <p:ph type="title"/>
          </p:nvPr>
        </p:nvSpPr>
        <p:spPr>
          <a:xfrm>
            <a:off x="609600" y="122490"/>
            <a:ext cx="7772400" cy="914400"/>
          </a:xfrm>
        </p:spPr>
        <p:txBody>
          <a:bodyPr/>
          <a:lstStyle/>
          <a:p>
            <a:pPr>
              <a:defRPr/>
            </a:pPr>
            <a:r>
              <a:rPr lang="en-US" sz="4000" b="1" dirty="0">
                <a:solidFill>
                  <a:srgbClr val="0000FF"/>
                </a:solidFill>
                <a:effectLst>
                  <a:outerShdw blurRad="38100" dist="38100" dir="2700000" algn="tl">
                    <a:srgbClr val="000000">
                      <a:alpha val="43137"/>
                    </a:srgbClr>
                  </a:outerShdw>
                </a:effectLst>
              </a:rPr>
              <a:t>Cathodic Deposits-Copper</a:t>
            </a:r>
          </a:p>
        </p:txBody>
      </p:sp>
      <p:sp>
        <p:nvSpPr>
          <p:cNvPr id="9" name="Rectangle 3"/>
          <p:cNvSpPr txBox="1">
            <a:spLocks noChangeArrowheads="1"/>
          </p:cNvSpPr>
          <p:nvPr/>
        </p:nvSpPr>
        <p:spPr bwMode="auto">
          <a:xfrm>
            <a:off x="250567" y="1183243"/>
            <a:ext cx="5855249" cy="2438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lr>
                <a:schemeClr val="accent2"/>
              </a:buClr>
              <a:buChar char="•"/>
              <a:defRPr sz="2000">
                <a:solidFill>
                  <a:srgbClr val="000000"/>
                </a:solidFill>
                <a:latin typeface="+mn-lt"/>
              </a:defRPr>
            </a:lvl5pPr>
            <a:lvl6pPr marL="2514600" indent="-228600" algn="l" rtl="0" eaLnBrk="0" fontAlgn="base" hangingPunct="0">
              <a:spcBef>
                <a:spcPct val="20000"/>
              </a:spcBef>
              <a:spcAft>
                <a:spcPct val="0"/>
              </a:spcAft>
              <a:buClr>
                <a:schemeClr val="accent2"/>
              </a:buClr>
              <a:buChar char="•"/>
              <a:defRPr sz="2000">
                <a:solidFill>
                  <a:srgbClr val="000000"/>
                </a:solidFill>
                <a:latin typeface="+mn-lt"/>
              </a:defRPr>
            </a:lvl6pPr>
            <a:lvl7pPr marL="2971800" indent="-228600" algn="l" rtl="0" eaLnBrk="0" fontAlgn="base" hangingPunct="0">
              <a:spcBef>
                <a:spcPct val="20000"/>
              </a:spcBef>
              <a:spcAft>
                <a:spcPct val="0"/>
              </a:spcAft>
              <a:buClr>
                <a:schemeClr val="accent2"/>
              </a:buClr>
              <a:buChar char="•"/>
              <a:defRPr sz="2000">
                <a:solidFill>
                  <a:srgbClr val="000000"/>
                </a:solidFill>
                <a:latin typeface="+mn-lt"/>
              </a:defRPr>
            </a:lvl7pPr>
            <a:lvl8pPr marL="3429000" indent="-228600" algn="l" rtl="0" eaLnBrk="0" fontAlgn="base" hangingPunct="0">
              <a:spcBef>
                <a:spcPct val="20000"/>
              </a:spcBef>
              <a:spcAft>
                <a:spcPct val="0"/>
              </a:spcAft>
              <a:buClr>
                <a:schemeClr val="accent2"/>
              </a:buClr>
              <a:buChar char="•"/>
              <a:defRPr sz="2000">
                <a:solidFill>
                  <a:srgbClr val="000000"/>
                </a:solidFill>
                <a:latin typeface="+mn-lt"/>
              </a:defRPr>
            </a:lvl8pPr>
            <a:lvl9pPr marL="3886200" indent="-228600" algn="l" rtl="0" eaLnBrk="0" fontAlgn="base" hangingPunct="0">
              <a:spcBef>
                <a:spcPct val="20000"/>
              </a:spcBef>
              <a:spcAft>
                <a:spcPct val="0"/>
              </a:spcAft>
              <a:buClr>
                <a:schemeClr val="accent2"/>
              </a:buClr>
              <a:buChar char="•"/>
              <a:defRPr sz="2000">
                <a:solidFill>
                  <a:srgbClr val="000000"/>
                </a:solidFill>
                <a:latin typeface="+mn-lt"/>
              </a:defRPr>
            </a:lvl9pPr>
          </a:lstStyle>
          <a:p>
            <a:pPr marL="0" marR="0" lvl="0" indent="0" algn="l" defTabSz="914400" rtl="0" eaLnBrk="0" fontAlgn="base" latinLnBrk="0" hangingPunct="0">
              <a:lnSpc>
                <a:spcPct val="100000"/>
              </a:lnSpc>
              <a:spcBef>
                <a:spcPts val="1200"/>
              </a:spcBef>
              <a:spcAft>
                <a:spcPct val="0"/>
              </a:spcAft>
              <a:buClr>
                <a:srgbClr val="000000"/>
              </a:buClr>
              <a:buSzPct val="100000"/>
              <a:buFont typeface="Monotype Sorts" pitchFamily="2" charset="2"/>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mn-ea"/>
                <a:cs typeface="+mn-cs"/>
              </a:rPr>
              <a:t>Features:</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Pore-free fine grained deposit can increase salt spray performance, when used as an under-plate</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High ductility  </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Almost always used as an “underplate”</a:t>
            </a:r>
          </a:p>
          <a:p>
            <a:pPr marL="0" marR="0" lvl="0" indent="0" algn="l" defTabSz="914400" rtl="0" eaLnBrk="0" fontAlgn="base" latinLnBrk="0" hangingPunct="0">
              <a:lnSpc>
                <a:spcPct val="100000"/>
              </a:lnSpc>
              <a:spcBef>
                <a:spcPts val="1200"/>
              </a:spcBef>
              <a:spcAft>
                <a:spcPct val="0"/>
              </a:spcAft>
              <a:buClr>
                <a:srgbClr val="000000"/>
              </a:buClr>
              <a:buSzPct val="100000"/>
              <a:buFont typeface="Monotype Sorts" pitchFamily="2" charset="2"/>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mn-ea"/>
                <a:cs typeface="+mn-cs"/>
              </a:rPr>
              <a:t>Disadvantages:</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More noble than most over-plated metals (nickel, chromium)</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Bare copper develops a green patina composed of </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basic copper sulfate (CuSO</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4</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 · 3Cu(OH)</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 · H</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O) + copper oxychloride H</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6</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Cl</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Cu</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4</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O</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6</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 </a:t>
            </a: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 </a:t>
            </a: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endParaRPr kumimoji="0" lang="en-US" sz="2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a:p>
            <a:pPr marL="342900" marR="0" lvl="0" indent="-342900" algn="l" defTabSz="914400" rtl="0" eaLnBrk="0" fontAlgn="base" latinLnBrk="0" hangingPunct="0">
              <a:lnSpc>
                <a:spcPct val="100000"/>
              </a:lnSpc>
              <a:spcBef>
                <a:spcPct val="40000"/>
              </a:spcBef>
              <a:spcAft>
                <a:spcPct val="0"/>
              </a:spcAft>
              <a:buClr>
                <a:srgbClr val="000000"/>
              </a:buClr>
              <a:buSzTx/>
              <a:buFont typeface="Arial" panose="020B0604020202020204" pitchFamily="34" charset="0"/>
              <a:buChar char="•"/>
              <a:tabLst/>
              <a:defRPr/>
            </a:pPr>
            <a:endParaRPr kumimoji="0" lang="en-US" sz="2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5" name="Picture 4"/>
          <p:cNvPicPr>
            <a:picLocks noChangeAspect="1"/>
          </p:cNvPicPr>
          <p:nvPr/>
        </p:nvPicPr>
        <p:blipFill>
          <a:blip r:embed="rId4">
            <a:clrChange>
              <a:clrFrom>
                <a:srgbClr val="2DFFFE"/>
              </a:clrFrom>
              <a:clrTo>
                <a:srgbClr val="2DFFFE">
                  <a:alpha val="0"/>
                </a:srgbClr>
              </a:clrTo>
            </a:clrChange>
            <a:extLst>
              <a:ext uri="{28A0092B-C50C-407E-A947-70E740481C1C}">
                <a14:useLocalDpi xmlns:a14="http://schemas.microsoft.com/office/drawing/2010/main" val="0"/>
              </a:ext>
            </a:extLst>
          </a:blip>
          <a:stretch>
            <a:fillRect/>
          </a:stretch>
        </p:blipFill>
        <p:spPr>
          <a:xfrm rot="19204519">
            <a:off x="7136018" y="2712204"/>
            <a:ext cx="1596157" cy="1312968"/>
          </a:xfrm>
          <a:prstGeom prst="rect">
            <a:avLst/>
          </a:prstGeom>
        </p:spPr>
      </p:pic>
      <p:sp>
        <p:nvSpPr>
          <p:cNvPr id="13" name="Text Box 5"/>
          <p:cNvSpPr txBox="1">
            <a:spLocks noChangeArrowheads="1"/>
          </p:cNvSpPr>
          <p:nvPr/>
        </p:nvSpPr>
        <p:spPr bwMode="auto">
          <a:xfrm>
            <a:off x="6888594" y="3753128"/>
            <a:ext cx="2193925" cy="58477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Copper Plated Projectile</a:t>
            </a:r>
          </a:p>
        </p:txBody>
      </p:sp>
      <p:pic>
        <p:nvPicPr>
          <p:cNvPr id="15" name="Picture 14"/>
          <p:cNvPicPr>
            <a:picLocks noChangeAspect="1"/>
          </p:cNvPicPr>
          <p:nvPr/>
        </p:nvPicPr>
        <p:blipFill rotWithShape="1">
          <a:blip r:embed="rId5">
            <a:clrChange>
              <a:clrFrom>
                <a:srgbClr val="33FFFE"/>
              </a:clrFrom>
              <a:clrTo>
                <a:srgbClr val="33FFFE">
                  <a:alpha val="0"/>
                </a:srgbClr>
              </a:clrTo>
            </a:clrChange>
            <a:extLst>
              <a:ext uri="{28A0092B-C50C-407E-A947-70E740481C1C}">
                <a14:useLocalDpi xmlns:a14="http://schemas.microsoft.com/office/drawing/2010/main" val="0"/>
              </a:ext>
            </a:extLst>
          </a:blip>
          <a:srcRect b="17115"/>
          <a:stretch/>
        </p:blipFill>
        <p:spPr>
          <a:xfrm>
            <a:off x="6296863" y="4560919"/>
            <a:ext cx="2999792" cy="1867693"/>
          </a:xfrm>
          <a:prstGeom prst="rect">
            <a:avLst/>
          </a:prstGeom>
        </p:spPr>
      </p:pic>
      <p:cxnSp>
        <p:nvCxnSpPr>
          <p:cNvPr id="11" name="Straight Connector 10"/>
          <p:cNvCxnSpPr/>
          <p:nvPr/>
        </p:nvCxnSpPr>
        <p:spPr bwMode="auto">
          <a:xfrm flipV="1">
            <a:off x="5943600" y="6082639"/>
            <a:ext cx="587838" cy="241961"/>
          </a:xfrm>
          <a:prstGeom prst="line">
            <a:avLst/>
          </a:prstGeom>
          <a:solidFill>
            <a:schemeClr val="accent1"/>
          </a:solidFill>
          <a:ln w="57150" cap="flat" cmpd="sng" algn="ctr">
            <a:solidFill>
              <a:srgbClr val="0000FF"/>
            </a:solidFill>
            <a:prstDash val="solid"/>
            <a:round/>
            <a:headEnd type="none" w="med" len="med"/>
            <a:tailEnd type="triangle" w="med" len="med"/>
          </a:ln>
          <a:effectLst>
            <a:innerShdw blurRad="63500" dist="1866900" dir="6120000">
              <a:prstClr val="black">
                <a:alpha val="50000"/>
              </a:prstClr>
            </a:innerShdw>
          </a:effectLst>
        </p:spPr>
      </p:cxnSp>
    </p:spTree>
    <p:extLst>
      <p:ext uri="{BB962C8B-B14F-4D97-AF65-F5344CB8AC3E}">
        <p14:creationId xmlns:p14="http://schemas.microsoft.com/office/powerpoint/2010/main" val="325670011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2400"/>
            <a:ext cx="9144000" cy="838200"/>
          </a:xfrm>
          <a:noFill/>
        </p:spPr>
        <p:txBody>
          <a:bodyPr/>
          <a:lstStyle/>
          <a:p>
            <a:pPr>
              <a:buClr>
                <a:srgbClr val="000000"/>
              </a:buClr>
            </a:pPr>
            <a:r>
              <a:rPr lang="en-US" sz="3600" dirty="0">
                <a:solidFill>
                  <a:srgbClr val="0000FF"/>
                </a:solidFill>
                <a:effectLst>
                  <a:outerShdw blurRad="38100" dist="38100" dir="2700000" algn="tl">
                    <a:srgbClr val="000000">
                      <a:alpha val="43137"/>
                    </a:srgbClr>
                  </a:outerShdw>
                </a:effectLst>
              </a:rPr>
              <a:t>Barrier Coatings-Anodized Aluminum</a:t>
            </a:r>
          </a:p>
        </p:txBody>
      </p:sp>
      <p:sp>
        <p:nvSpPr>
          <p:cNvPr id="193539" name="Rectangle 3"/>
          <p:cNvSpPr>
            <a:spLocks noGrp="1" noChangeArrowheads="1"/>
          </p:cNvSpPr>
          <p:nvPr>
            <p:ph type="body" sz="half" idx="1"/>
          </p:nvPr>
        </p:nvSpPr>
        <p:spPr>
          <a:xfrm>
            <a:off x="196516" y="1081473"/>
            <a:ext cx="5899484" cy="5562600"/>
          </a:xfrm>
          <a:noFill/>
        </p:spPr>
        <p:txBody>
          <a:bodyPr/>
          <a:lstStyle/>
          <a:p>
            <a:pPr marL="0" indent="0">
              <a:spcBef>
                <a:spcPts val="0"/>
              </a:spcBef>
              <a:spcAft>
                <a:spcPts val="600"/>
              </a:spcAft>
              <a:buClr>
                <a:srgbClr val="000000"/>
              </a:buClr>
              <a:buSzTx/>
              <a:buNone/>
            </a:pPr>
            <a:r>
              <a:rPr lang="en-US" sz="2400" b="1" dirty="0">
                <a:solidFill>
                  <a:srgbClr val="0000FF"/>
                </a:solidFill>
                <a:effectLst>
                  <a:outerShdw blurRad="38100" dist="38100" dir="2700000" algn="tl">
                    <a:srgbClr val="000000">
                      <a:alpha val="43137"/>
                    </a:srgbClr>
                  </a:outerShdw>
                </a:effectLst>
                <a:latin typeface="Univers" pitchFamily="34" charset="0"/>
              </a:rPr>
              <a:t>Aluminum Oxide</a:t>
            </a:r>
          </a:p>
          <a:p>
            <a:pPr>
              <a:spcBef>
                <a:spcPts val="0"/>
              </a:spcBef>
              <a:spcAft>
                <a:spcPts val="600"/>
              </a:spcAft>
              <a:buClr>
                <a:srgbClr val="000000"/>
              </a:buClr>
              <a:buSzTx/>
              <a:buFont typeface="Symbol" pitchFamily="18" charset="2"/>
              <a:buChar char="·"/>
            </a:pPr>
            <a:r>
              <a:rPr lang="en-US" sz="2200" b="1" dirty="0">
                <a:effectLst>
                  <a:outerShdw blurRad="38100" dist="38100" dir="2700000" algn="tl">
                    <a:srgbClr val="000000">
                      <a:alpha val="43137"/>
                    </a:srgbClr>
                  </a:outerShdw>
                </a:effectLst>
                <a:latin typeface="Univers" pitchFamily="34" charset="0"/>
              </a:rPr>
              <a:t>Serves as a non-conductive barrier to corrosive environments</a:t>
            </a:r>
          </a:p>
          <a:p>
            <a:pPr>
              <a:spcBef>
                <a:spcPts val="0"/>
              </a:spcBef>
              <a:spcAft>
                <a:spcPts val="600"/>
              </a:spcAft>
              <a:buClr>
                <a:srgbClr val="000000"/>
              </a:buClr>
              <a:buSzTx/>
              <a:buFont typeface="Symbol" pitchFamily="18" charset="2"/>
              <a:buChar char="·"/>
            </a:pPr>
            <a:r>
              <a:rPr lang="en-US" sz="2200" b="1" dirty="0">
                <a:effectLst>
                  <a:outerShdw blurRad="38100" dist="38100" dir="2700000" algn="tl">
                    <a:srgbClr val="000000">
                      <a:alpha val="43137"/>
                    </a:srgbClr>
                  </a:outerShdw>
                </a:effectLst>
                <a:latin typeface="Univers" pitchFamily="34" charset="0"/>
              </a:rPr>
              <a:t>Is highly porous and a poor corrosion resistive coating when un-sealed</a:t>
            </a:r>
          </a:p>
          <a:p>
            <a:pPr>
              <a:spcBef>
                <a:spcPts val="0"/>
              </a:spcBef>
              <a:spcAft>
                <a:spcPts val="600"/>
              </a:spcAft>
              <a:buClr>
                <a:srgbClr val="000000"/>
              </a:buClr>
              <a:buSzTx/>
              <a:buFont typeface="Symbol" pitchFamily="18" charset="2"/>
              <a:buChar char="·"/>
            </a:pPr>
            <a:r>
              <a:rPr lang="en-US" sz="2200" b="1" dirty="0">
                <a:effectLst>
                  <a:outerShdw blurRad="38100" dist="38100" dir="2700000" algn="tl">
                    <a:srgbClr val="000000">
                      <a:alpha val="43137"/>
                    </a:srgbClr>
                  </a:outerShdw>
                </a:effectLst>
                <a:latin typeface="Univers" pitchFamily="34" charset="0"/>
              </a:rPr>
              <a:t>Is attacked by acidic or basic solutions</a:t>
            </a:r>
          </a:p>
          <a:p>
            <a:pPr>
              <a:spcBef>
                <a:spcPts val="0"/>
              </a:spcBef>
              <a:spcAft>
                <a:spcPts val="0"/>
              </a:spcAft>
              <a:buClr>
                <a:srgbClr val="000000"/>
              </a:buClr>
              <a:buSzTx/>
              <a:buFont typeface="Symbol" pitchFamily="18" charset="2"/>
              <a:buChar char="·"/>
            </a:pPr>
            <a:r>
              <a:rPr lang="en-US" sz="2200" b="1" dirty="0">
                <a:effectLst>
                  <a:outerShdw blurRad="38100" dist="38100" dir="2700000" algn="tl">
                    <a:srgbClr val="000000">
                      <a:alpha val="43137"/>
                    </a:srgbClr>
                  </a:outerShdw>
                </a:effectLst>
                <a:latin typeface="Univers" pitchFamily="34" charset="0"/>
              </a:rPr>
              <a:t>Corrosion resistance depends on:</a:t>
            </a:r>
          </a:p>
          <a:p>
            <a:pPr lvl="1">
              <a:spcBef>
                <a:spcPts val="0"/>
              </a:spcBef>
              <a:spcAft>
                <a:spcPts val="0"/>
              </a:spcAft>
            </a:pPr>
            <a:r>
              <a:rPr lang="en-US" sz="2000" b="1" dirty="0">
                <a:effectLst>
                  <a:outerShdw blurRad="38100" dist="38100" dir="2700000" algn="tl">
                    <a:srgbClr val="000000">
                      <a:alpha val="43137"/>
                    </a:srgbClr>
                  </a:outerShdw>
                </a:effectLst>
                <a:latin typeface="+mj-lt"/>
              </a:rPr>
              <a:t>Thickness of anodic coating</a:t>
            </a:r>
          </a:p>
          <a:p>
            <a:pPr lvl="1">
              <a:spcBef>
                <a:spcPts val="0"/>
              </a:spcBef>
              <a:spcAft>
                <a:spcPts val="0"/>
              </a:spcAft>
            </a:pPr>
            <a:r>
              <a:rPr lang="en-US" sz="2000" b="1" dirty="0">
                <a:effectLst>
                  <a:outerShdw blurRad="38100" dist="38100" dir="2700000" algn="tl">
                    <a:srgbClr val="000000">
                      <a:alpha val="43137"/>
                    </a:srgbClr>
                  </a:outerShdw>
                </a:effectLst>
                <a:latin typeface="+mj-lt"/>
              </a:rPr>
              <a:t>Aluminum alloy</a:t>
            </a:r>
          </a:p>
          <a:p>
            <a:pPr lvl="1">
              <a:spcBef>
                <a:spcPts val="0"/>
              </a:spcBef>
              <a:spcAft>
                <a:spcPts val="0"/>
              </a:spcAft>
            </a:pPr>
            <a:r>
              <a:rPr lang="en-US" sz="2000" b="1" dirty="0">
                <a:effectLst>
                  <a:outerShdw blurRad="38100" dist="38100" dir="2700000" algn="tl">
                    <a:srgbClr val="000000">
                      <a:alpha val="43137"/>
                    </a:srgbClr>
                  </a:outerShdw>
                </a:effectLst>
                <a:latin typeface="+mj-lt"/>
              </a:rPr>
              <a:t>Base metal surface finish</a:t>
            </a:r>
          </a:p>
          <a:p>
            <a:pPr lvl="1">
              <a:spcBef>
                <a:spcPts val="0"/>
              </a:spcBef>
              <a:spcAft>
                <a:spcPts val="0"/>
              </a:spcAft>
            </a:pPr>
            <a:r>
              <a:rPr lang="en-US" sz="2000" b="1" dirty="0">
                <a:effectLst>
                  <a:outerShdw blurRad="38100" dist="38100" dir="2700000" algn="tl">
                    <a:srgbClr val="000000">
                      <a:alpha val="43137"/>
                    </a:srgbClr>
                  </a:outerShdw>
                </a:effectLst>
                <a:latin typeface="+mj-lt"/>
              </a:rPr>
              <a:t>Anodizing solution used</a:t>
            </a:r>
          </a:p>
          <a:p>
            <a:pPr lvl="1">
              <a:spcBef>
                <a:spcPts val="0"/>
              </a:spcBef>
              <a:spcAft>
                <a:spcPts val="0"/>
              </a:spcAft>
            </a:pPr>
            <a:r>
              <a:rPr lang="en-US" sz="2000" b="1" dirty="0">
                <a:effectLst>
                  <a:outerShdw blurRad="38100" dist="38100" dir="2700000" algn="tl">
                    <a:srgbClr val="000000">
                      <a:alpha val="43137"/>
                    </a:srgbClr>
                  </a:outerShdw>
                </a:effectLst>
                <a:latin typeface="+mj-lt"/>
              </a:rPr>
              <a:t>Anodic coating quality</a:t>
            </a:r>
          </a:p>
          <a:p>
            <a:pPr lvl="1">
              <a:spcBef>
                <a:spcPts val="0"/>
              </a:spcBef>
              <a:spcAft>
                <a:spcPts val="0"/>
              </a:spcAft>
            </a:pPr>
            <a:r>
              <a:rPr lang="en-US" sz="2000" b="1" dirty="0">
                <a:effectLst>
                  <a:outerShdw blurRad="38100" dist="38100" dir="2700000" algn="tl">
                    <a:srgbClr val="000000">
                      <a:alpha val="43137"/>
                    </a:srgbClr>
                  </a:outerShdw>
                </a:effectLst>
                <a:latin typeface="+mj-lt"/>
              </a:rPr>
              <a:t>Quality/Type of sealing</a:t>
            </a:r>
          </a:p>
          <a:p>
            <a:pPr marL="1309688" lvl="2" indent="-395288">
              <a:spcBef>
                <a:spcPts val="0"/>
              </a:spcBef>
              <a:spcAft>
                <a:spcPts val="0"/>
              </a:spcAft>
              <a:buFont typeface="Arial" panose="020B0604020202020204" pitchFamily="34" charset="0"/>
              <a:buChar char="→"/>
            </a:pPr>
            <a:r>
              <a:rPr lang="en-US" sz="1800" b="1" dirty="0">
                <a:effectLst>
                  <a:outerShdw blurRad="38100" dist="38100" dir="2700000" algn="tl">
                    <a:srgbClr val="000000">
                      <a:alpha val="43137"/>
                    </a:srgbClr>
                  </a:outerShdw>
                </a:effectLst>
                <a:latin typeface="+mj-lt"/>
              </a:rPr>
              <a:t>Dichromate (best) </a:t>
            </a:r>
          </a:p>
          <a:p>
            <a:pPr marL="1309688" lvl="2" indent="-395288">
              <a:spcBef>
                <a:spcPts val="0"/>
              </a:spcBef>
              <a:spcAft>
                <a:spcPts val="0"/>
              </a:spcAft>
              <a:buFont typeface="Arial" panose="020B0604020202020204" pitchFamily="34" charset="0"/>
              <a:buChar char="→"/>
            </a:pPr>
            <a:r>
              <a:rPr lang="en-US" sz="1800" b="1" dirty="0">
                <a:effectLst>
                  <a:outerShdw blurRad="38100" dist="38100" dir="2700000" algn="tl">
                    <a:srgbClr val="000000">
                      <a:alpha val="43137"/>
                    </a:srgbClr>
                  </a:outerShdw>
                </a:effectLst>
                <a:latin typeface="+mj-lt"/>
              </a:rPr>
              <a:t>Hot water  </a:t>
            </a:r>
          </a:p>
          <a:p>
            <a:pPr marL="1309688" lvl="2" indent="-395288">
              <a:spcBef>
                <a:spcPts val="0"/>
              </a:spcBef>
              <a:spcAft>
                <a:spcPts val="0"/>
              </a:spcAft>
              <a:buFont typeface="Arial" panose="020B0604020202020204" pitchFamily="34" charset="0"/>
              <a:buChar char="→"/>
            </a:pPr>
            <a:r>
              <a:rPr lang="en-US" sz="1800" b="1" dirty="0">
                <a:effectLst>
                  <a:outerShdw blurRad="38100" dist="38100" dir="2700000" algn="tl">
                    <a:srgbClr val="000000">
                      <a:alpha val="43137"/>
                    </a:srgbClr>
                  </a:outerShdw>
                </a:effectLst>
                <a:latin typeface="+mj-lt"/>
              </a:rPr>
              <a:t>Nickel/Cobalt Acetate </a:t>
            </a:r>
          </a:p>
          <a:p>
            <a:pPr>
              <a:spcBef>
                <a:spcPts val="0"/>
              </a:spcBef>
              <a:spcAft>
                <a:spcPts val="600"/>
              </a:spcAft>
              <a:buClr>
                <a:srgbClr val="000000"/>
              </a:buClr>
              <a:buSzTx/>
              <a:buFont typeface="Symbol" pitchFamily="18" charset="2"/>
              <a:buChar char="·"/>
            </a:pPr>
            <a:endParaRPr lang="en-US" sz="2400" b="1" dirty="0">
              <a:effectLst>
                <a:outerShdw blurRad="38100" dist="38100" dir="2700000" algn="tl">
                  <a:srgbClr val="000000">
                    <a:alpha val="43137"/>
                  </a:srgbClr>
                </a:outerShdw>
              </a:effectLst>
              <a:latin typeface="Univers" pitchFamily="34" charset="0"/>
            </a:endParaRPr>
          </a:p>
          <a:p>
            <a:pPr>
              <a:spcBef>
                <a:spcPts val="0"/>
              </a:spcBef>
              <a:spcAft>
                <a:spcPts val="600"/>
              </a:spcAft>
              <a:buClr>
                <a:srgbClr val="000000"/>
              </a:buClr>
              <a:buSzTx/>
              <a:buFont typeface="Symbol" pitchFamily="18" charset="2"/>
              <a:buChar char="·"/>
            </a:pPr>
            <a:endParaRPr lang="en-US" sz="2400" b="1" dirty="0">
              <a:effectLst>
                <a:outerShdw blurRad="38100" dist="38100" dir="2700000" algn="tl">
                  <a:srgbClr val="000000">
                    <a:alpha val="43137"/>
                  </a:srgbClr>
                </a:outerShdw>
              </a:effectLst>
              <a:latin typeface="Univers" pitchFamily="34" charset="0"/>
            </a:endParaRPr>
          </a:p>
        </p:txBody>
      </p:sp>
      <p:sp>
        <p:nvSpPr>
          <p:cNvPr id="32773" name="Text Box 5"/>
          <p:cNvSpPr txBox="1">
            <a:spLocks noChangeArrowheads="1"/>
          </p:cNvSpPr>
          <p:nvPr/>
        </p:nvSpPr>
        <p:spPr bwMode="auto">
          <a:xfrm>
            <a:off x="6282803" y="3084513"/>
            <a:ext cx="2193925" cy="58477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Cross section of anodic coating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388" y="1152073"/>
            <a:ext cx="3068756" cy="1895927"/>
          </a:xfrm>
          <a:prstGeom prst="rect">
            <a:avLst/>
          </a:prstGeom>
        </p:spPr>
      </p:pic>
      <p:pic>
        <p:nvPicPr>
          <p:cNvPr id="8" name="Picture 42" descr="STRUCT"/>
          <p:cNvPicPr>
            <a:picLocks noChangeAspect="1" noChangeArrowheads="1"/>
          </p:cNvPicPr>
          <p:nvPr/>
        </p:nvPicPr>
        <p:blipFill>
          <a:blip r:embed="rId4" cstate="print">
            <a:lum bright="26000"/>
          </a:blip>
          <a:srcRect/>
          <a:stretch>
            <a:fillRect/>
          </a:stretch>
        </p:blipFill>
        <p:spPr bwMode="auto">
          <a:xfrm>
            <a:off x="5841377" y="3862773"/>
            <a:ext cx="2907716" cy="2191477"/>
          </a:xfrm>
          <a:prstGeom prst="rect">
            <a:avLst/>
          </a:prstGeom>
          <a:noFill/>
          <a:ln w="9525">
            <a:solidFill>
              <a:schemeClr val="tx1"/>
            </a:solidFill>
            <a:miter lim="800000"/>
            <a:headEnd/>
            <a:tailEnd/>
          </a:ln>
        </p:spPr>
      </p:pic>
      <p:sp>
        <p:nvSpPr>
          <p:cNvPr id="9" name="Text Box 43"/>
          <p:cNvSpPr txBox="1">
            <a:spLocks noChangeArrowheads="1"/>
          </p:cNvSpPr>
          <p:nvPr/>
        </p:nvSpPr>
        <p:spPr bwMode="auto">
          <a:xfrm>
            <a:off x="5841377" y="6126989"/>
            <a:ext cx="2887663" cy="553998"/>
          </a:xfrm>
          <a:prstGeom prst="rect">
            <a:avLst/>
          </a:prstGeom>
          <a:noFill/>
          <a:ln w="12700" cap="sq">
            <a:noFill/>
            <a:miter lim="800000"/>
            <a:headEnd type="none" w="sm" len="sm"/>
            <a:tailEnd type="none" w="sm" len="sm"/>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SEM Photo at 50,000X from “The Surface Treatment and Finishing of Aluminum and its Alloys” Finishing Publications            </a:t>
            </a:r>
          </a:p>
        </p:txBody>
      </p:sp>
    </p:spTree>
    <p:extLst>
      <p:ext uri="{BB962C8B-B14F-4D97-AF65-F5344CB8AC3E}">
        <p14:creationId xmlns:p14="http://schemas.microsoft.com/office/powerpoint/2010/main" val="105559933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3539">
                                            <p:txEl>
                                              <p:pRg st="1" end="1"/>
                                            </p:txEl>
                                          </p:spTgt>
                                        </p:tgtEl>
                                        <p:attrNameLst>
                                          <p:attrName>style.visibility</p:attrName>
                                        </p:attrNameLst>
                                      </p:cBhvr>
                                      <p:to>
                                        <p:strVal val="visible"/>
                                      </p:to>
                                    </p:set>
                                    <p:anim calcmode="lin" valueType="num">
                                      <p:cBhvr additive="base">
                                        <p:cTn id="13" dur="500" fill="hold"/>
                                        <p:tgtEl>
                                          <p:spTgt spid="1935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3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 calcmode="lin" valueType="num">
                                      <p:cBhvr additive="base">
                                        <p:cTn id="19" dur="500" fill="hold"/>
                                        <p:tgtEl>
                                          <p:spTgt spid="19353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3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3539">
                                            <p:txEl>
                                              <p:pRg st="3" end="3"/>
                                            </p:txEl>
                                          </p:spTgt>
                                        </p:tgtEl>
                                        <p:attrNameLst>
                                          <p:attrName>style.visibility</p:attrName>
                                        </p:attrNameLst>
                                      </p:cBhvr>
                                      <p:to>
                                        <p:strVal val="visible"/>
                                      </p:to>
                                    </p:set>
                                    <p:anim calcmode="lin" valueType="num">
                                      <p:cBhvr additive="base">
                                        <p:cTn id="25" dur="500" fill="hold"/>
                                        <p:tgtEl>
                                          <p:spTgt spid="19353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93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3539">
                                            <p:txEl>
                                              <p:pRg st="4" end="4"/>
                                            </p:txEl>
                                          </p:spTgt>
                                        </p:tgtEl>
                                        <p:attrNameLst>
                                          <p:attrName>style.visibility</p:attrName>
                                        </p:attrNameLst>
                                      </p:cBhvr>
                                      <p:to>
                                        <p:strVal val="visible"/>
                                      </p:to>
                                    </p:set>
                                    <p:anim calcmode="lin" valueType="num">
                                      <p:cBhvr additive="base">
                                        <p:cTn id="31" dur="500" fill="hold"/>
                                        <p:tgtEl>
                                          <p:spTgt spid="19353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3539">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93539">
                                            <p:txEl>
                                              <p:pRg st="5" end="5"/>
                                            </p:txEl>
                                          </p:spTgt>
                                        </p:tgtEl>
                                        <p:attrNameLst>
                                          <p:attrName>style.visibility</p:attrName>
                                        </p:attrNameLst>
                                      </p:cBhvr>
                                      <p:to>
                                        <p:strVal val="visible"/>
                                      </p:to>
                                    </p:set>
                                    <p:anim calcmode="lin" valueType="num">
                                      <p:cBhvr additive="base">
                                        <p:cTn id="35" dur="500" fill="hold"/>
                                        <p:tgtEl>
                                          <p:spTgt spid="193539">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93539">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93539">
                                            <p:txEl>
                                              <p:pRg st="6" end="6"/>
                                            </p:txEl>
                                          </p:spTgt>
                                        </p:tgtEl>
                                        <p:attrNameLst>
                                          <p:attrName>style.visibility</p:attrName>
                                        </p:attrNameLst>
                                      </p:cBhvr>
                                      <p:to>
                                        <p:strVal val="visible"/>
                                      </p:to>
                                    </p:set>
                                    <p:anim calcmode="lin" valueType="num">
                                      <p:cBhvr additive="base">
                                        <p:cTn id="39" dur="500" fill="hold"/>
                                        <p:tgtEl>
                                          <p:spTgt spid="193539">
                                            <p:txEl>
                                              <p:pRg st="6" end="6"/>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93539">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93539">
                                            <p:txEl>
                                              <p:pRg st="7" end="7"/>
                                            </p:txEl>
                                          </p:spTgt>
                                        </p:tgtEl>
                                        <p:attrNameLst>
                                          <p:attrName>style.visibility</p:attrName>
                                        </p:attrNameLst>
                                      </p:cBhvr>
                                      <p:to>
                                        <p:strVal val="visible"/>
                                      </p:to>
                                    </p:set>
                                    <p:anim calcmode="lin" valueType="num">
                                      <p:cBhvr additive="base">
                                        <p:cTn id="43" dur="500" fill="hold"/>
                                        <p:tgtEl>
                                          <p:spTgt spid="193539">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93539">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93539">
                                            <p:txEl>
                                              <p:pRg st="8" end="8"/>
                                            </p:txEl>
                                          </p:spTgt>
                                        </p:tgtEl>
                                        <p:attrNameLst>
                                          <p:attrName>style.visibility</p:attrName>
                                        </p:attrNameLst>
                                      </p:cBhvr>
                                      <p:to>
                                        <p:strVal val="visible"/>
                                      </p:to>
                                    </p:set>
                                    <p:anim calcmode="lin" valueType="num">
                                      <p:cBhvr additive="base">
                                        <p:cTn id="47" dur="500" fill="hold"/>
                                        <p:tgtEl>
                                          <p:spTgt spid="193539">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93539">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3539">
                                            <p:txEl>
                                              <p:pRg st="9" end="9"/>
                                            </p:txEl>
                                          </p:spTgt>
                                        </p:tgtEl>
                                        <p:attrNameLst>
                                          <p:attrName>style.visibility</p:attrName>
                                        </p:attrNameLst>
                                      </p:cBhvr>
                                      <p:to>
                                        <p:strVal val="visible"/>
                                      </p:to>
                                    </p:set>
                                    <p:anim calcmode="lin" valueType="num">
                                      <p:cBhvr additive="base">
                                        <p:cTn id="51" dur="500" fill="hold"/>
                                        <p:tgtEl>
                                          <p:spTgt spid="193539">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3539">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93539">
                                            <p:txEl>
                                              <p:pRg st="10" end="10"/>
                                            </p:txEl>
                                          </p:spTgt>
                                        </p:tgtEl>
                                        <p:attrNameLst>
                                          <p:attrName>style.visibility</p:attrName>
                                        </p:attrNameLst>
                                      </p:cBhvr>
                                      <p:to>
                                        <p:strVal val="visible"/>
                                      </p:to>
                                    </p:set>
                                    <p:anim calcmode="lin" valueType="num">
                                      <p:cBhvr additive="base">
                                        <p:cTn id="55" dur="500" fill="hold"/>
                                        <p:tgtEl>
                                          <p:spTgt spid="193539">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93539">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93539">
                                            <p:txEl>
                                              <p:pRg st="11" end="11"/>
                                            </p:txEl>
                                          </p:spTgt>
                                        </p:tgtEl>
                                        <p:attrNameLst>
                                          <p:attrName>style.visibility</p:attrName>
                                        </p:attrNameLst>
                                      </p:cBhvr>
                                      <p:to>
                                        <p:strVal val="visible"/>
                                      </p:to>
                                    </p:set>
                                    <p:anim calcmode="lin" valueType="num">
                                      <p:cBhvr additive="base">
                                        <p:cTn id="59" dur="500" fill="hold"/>
                                        <p:tgtEl>
                                          <p:spTgt spid="193539">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93539">
                                            <p:txEl>
                                              <p:pRg st="11" end="11"/>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93539">
                                            <p:txEl>
                                              <p:pRg st="12" end="12"/>
                                            </p:txEl>
                                          </p:spTgt>
                                        </p:tgtEl>
                                        <p:attrNameLst>
                                          <p:attrName>style.visibility</p:attrName>
                                        </p:attrNameLst>
                                      </p:cBhvr>
                                      <p:to>
                                        <p:strVal val="visible"/>
                                      </p:to>
                                    </p:set>
                                    <p:anim calcmode="lin" valueType="num">
                                      <p:cBhvr additive="base">
                                        <p:cTn id="63" dur="500" fill="hold"/>
                                        <p:tgtEl>
                                          <p:spTgt spid="193539">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93539">
                                            <p:txEl>
                                              <p:pRg st="12" end="12"/>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93539">
                                            <p:txEl>
                                              <p:pRg st="13" end="13"/>
                                            </p:txEl>
                                          </p:spTgt>
                                        </p:tgtEl>
                                        <p:attrNameLst>
                                          <p:attrName>style.visibility</p:attrName>
                                        </p:attrNameLst>
                                      </p:cBhvr>
                                      <p:to>
                                        <p:strVal val="visible"/>
                                      </p:to>
                                    </p:set>
                                    <p:anim calcmode="lin" valueType="num">
                                      <p:cBhvr additive="base">
                                        <p:cTn id="67" dur="500" fill="hold"/>
                                        <p:tgtEl>
                                          <p:spTgt spid="193539">
                                            <p:txEl>
                                              <p:pRg st="13" end="1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9353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838200"/>
          </a:xfrm>
          <a:noFill/>
        </p:spPr>
        <p:txBody>
          <a:bodyPr/>
          <a:lstStyle/>
          <a:p>
            <a:pPr>
              <a:buClr>
                <a:srgbClr val="000000"/>
              </a:buClr>
            </a:pPr>
            <a:r>
              <a:rPr lang="en-US" sz="4000" dirty="0">
                <a:solidFill>
                  <a:srgbClr val="0000FF"/>
                </a:solidFill>
                <a:effectLst>
                  <a:outerShdw blurRad="38100" dist="38100" dir="2700000" algn="tl">
                    <a:srgbClr val="000000">
                      <a:alpha val="43137"/>
                    </a:srgbClr>
                  </a:outerShdw>
                </a:effectLst>
              </a:rPr>
              <a:t>Barrier Coatings-Chem Film</a:t>
            </a:r>
          </a:p>
        </p:txBody>
      </p:sp>
      <p:sp>
        <p:nvSpPr>
          <p:cNvPr id="193539" name="Rectangle 3"/>
          <p:cNvSpPr>
            <a:spLocks noGrp="1" noChangeArrowheads="1"/>
          </p:cNvSpPr>
          <p:nvPr>
            <p:ph type="body" sz="half" idx="1"/>
          </p:nvPr>
        </p:nvSpPr>
        <p:spPr>
          <a:xfrm>
            <a:off x="216568" y="1038176"/>
            <a:ext cx="5879432" cy="5562600"/>
          </a:xfrm>
          <a:noFill/>
        </p:spPr>
        <p:txBody>
          <a:bodyPr/>
          <a:lstStyle/>
          <a:p>
            <a:pPr marL="0" indent="0">
              <a:spcBef>
                <a:spcPts val="0"/>
              </a:spcBef>
              <a:spcAft>
                <a:spcPts val="1200"/>
              </a:spcAft>
              <a:buClr>
                <a:srgbClr val="000000"/>
              </a:buClr>
              <a:buSzTx/>
              <a:buNone/>
            </a:pPr>
            <a:r>
              <a:rPr lang="en-US" sz="2400" b="1" dirty="0">
                <a:solidFill>
                  <a:srgbClr val="0000FF"/>
                </a:solidFill>
                <a:effectLst>
                  <a:outerShdw blurRad="38100" dist="38100" dir="2700000" algn="tl">
                    <a:srgbClr val="000000">
                      <a:alpha val="43137"/>
                    </a:srgbClr>
                  </a:outerShdw>
                </a:effectLst>
                <a:latin typeface="Univers" pitchFamily="34" charset="0"/>
              </a:rPr>
              <a:t>Chromates on Aluminum Parts</a:t>
            </a:r>
          </a:p>
          <a:p>
            <a:pPr>
              <a:spcBef>
                <a:spcPts val="0"/>
              </a:spcBef>
              <a:spcAft>
                <a:spcPts val="1200"/>
              </a:spcAft>
              <a:buClr>
                <a:srgbClr val="000000"/>
              </a:buClr>
              <a:buSzTx/>
              <a:buFont typeface="Symbol" pitchFamily="18" charset="2"/>
              <a:buChar char="·"/>
            </a:pPr>
            <a:r>
              <a:rPr lang="en-US" sz="2400" b="1" dirty="0">
                <a:effectLst>
                  <a:outerShdw blurRad="38100" dist="38100" dir="2700000" algn="tl">
                    <a:srgbClr val="000000">
                      <a:alpha val="43137"/>
                    </a:srgbClr>
                  </a:outerShdw>
                </a:effectLst>
                <a:latin typeface="Univers" pitchFamily="34" charset="0"/>
              </a:rPr>
              <a:t>Serve as a non-conductive barrier to corrosive environments</a:t>
            </a:r>
          </a:p>
          <a:p>
            <a:pPr>
              <a:spcBef>
                <a:spcPts val="0"/>
              </a:spcBef>
              <a:spcAft>
                <a:spcPts val="1200"/>
              </a:spcAft>
              <a:buClr>
                <a:srgbClr val="000000"/>
              </a:buClr>
              <a:buSzTx/>
              <a:buFont typeface="Symbol" pitchFamily="18" charset="2"/>
              <a:buChar char="·"/>
            </a:pPr>
            <a:r>
              <a:rPr lang="en-US" sz="2400" b="1" dirty="0">
                <a:effectLst>
                  <a:outerShdw blurRad="38100" dist="38100" dir="2700000" algn="tl">
                    <a:srgbClr val="000000">
                      <a:alpha val="43137"/>
                    </a:srgbClr>
                  </a:outerShdw>
                </a:effectLst>
                <a:latin typeface="Univers" pitchFamily="34" charset="0"/>
              </a:rPr>
              <a:t>Salt spray performance depends on:</a:t>
            </a:r>
          </a:p>
          <a:p>
            <a:pPr marL="511175" lvl="1">
              <a:spcBef>
                <a:spcPts val="0"/>
              </a:spcBef>
              <a:spcAft>
                <a:spcPts val="1200"/>
              </a:spcAft>
            </a:pPr>
            <a:r>
              <a:rPr lang="en-US" sz="2000" b="1" dirty="0">
                <a:effectLst>
                  <a:outerShdw blurRad="38100" dist="38100" dir="2700000" algn="tl">
                    <a:srgbClr val="000000">
                      <a:alpha val="43137"/>
                    </a:srgbClr>
                  </a:outerShdw>
                </a:effectLst>
                <a:latin typeface="+mj-lt"/>
              </a:rPr>
              <a:t>Processing conducted to prepare the aluminum for chem film</a:t>
            </a:r>
          </a:p>
          <a:p>
            <a:pPr marL="971550" lvl="2" indent="-285750">
              <a:spcBef>
                <a:spcPts val="0"/>
              </a:spcBef>
              <a:spcAft>
                <a:spcPts val="1200"/>
              </a:spcAft>
              <a:buFont typeface="Symbol" panose="05050102010706020507" pitchFamily="18" charset="2"/>
              <a:buChar char="®"/>
            </a:pPr>
            <a:r>
              <a:rPr lang="en-US" sz="1800" b="1" dirty="0">
                <a:effectLst>
                  <a:outerShdw blurRad="38100" dist="38100" dir="2700000" algn="tl">
                    <a:srgbClr val="000000">
                      <a:alpha val="43137"/>
                    </a:srgbClr>
                  </a:outerShdw>
                </a:effectLst>
                <a:latin typeface="+mj-lt"/>
              </a:rPr>
              <a:t>Type of cleaner used</a:t>
            </a:r>
          </a:p>
          <a:p>
            <a:pPr marL="971550" lvl="2" indent="-285750">
              <a:spcBef>
                <a:spcPts val="0"/>
              </a:spcBef>
              <a:spcAft>
                <a:spcPts val="1200"/>
              </a:spcAft>
              <a:buFont typeface="Symbol" panose="05050102010706020507" pitchFamily="18" charset="2"/>
              <a:buChar char="®"/>
            </a:pPr>
            <a:r>
              <a:rPr lang="en-US" sz="1800" b="1" dirty="0">
                <a:effectLst>
                  <a:outerShdw blurRad="38100" dist="38100" dir="2700000" algn="tl">
                    <a:srgbClr val="000000">
                      <a:alpha val="43137"/>
                    </a:srgbClr>
                  </a:outerShdw>
                </a:effectLst>
                <a:latin typeface="+mj-lt"/>
              </a:rPr>
              <a:t>Deoxidizer type and process control</a:t>
            </a:r>
          </a:p>
          <a:p>
            <a:pPr marL="511175" lvl="1" indent="-290513">
              <a:spcBef>
                <a:spcPts val="0"/>
              </a:spcBef>
              <a:spcAft>
                <a:spcPts val="1200"/>
              </a:spcAft>
            </a:pPr>
            <a:r>
              <a:rPr lang="en-US" sz="2000" b="1" dirty="0">
                <a:effectLst>
                  <a:outerShdw blurRad="38100" dist="38100" dir="2700000" algn="tl">
                    <a:srgbClr val="000000">
                      <a:alpha val="43137"/>
                    </a:srgbClr>
                  </a:outerShdw>
                </a:effectLst>
                <a:latin typeface="+mj-lt"/>
              </a:rPr>
              <a:t>Base metal alloy</a:t>
            </a:r>
          </a:p>
          <a:p>
            <a:pPr marL="511175" lvl="1" indent="-290513">
              <a:spcBef>
                <a:spcPts val="0"/>
              </a:spcBef>
              <a:spcAft>
                <a:spcPts val="1200"/>
              </a:spcAft>
            </a:pPr>
            <a:r>
              <a:rPr lang="en-US" sz="2000" b="1" dirty="0">
                <a:effectLst>
                  <a:outerShdw blurRad="38100" dist="38100" dir="2700000" algn="tl">
                    <a:srgbClr val="000000">
                      <a:alpha val="43137"/>
                    </a:srgbClr>
                  </a:outerShdw>
                </a:effectLst>
                <a:latin typeface="+mj-lt"/>
              </a:rPr>
              <a:t>Base metal surface finish</a:t>
            </a:r>
          </a:p>
          <a:p>
            <a:pPr marL="511175" lvl="1" indent="-290513">
              <a:spcBef>
                <a:spcPts val="0"/>
              </a:spcBef>
              <a:spcAft>
                <a:spcPts val="1200"/>
              </a:spcAft>
            </a:pPr>
            <a:r>
              <a:rPr lang="en-US" sz="2000" b="1" dirty="0">
                <a:effectLst>
                  <a:outerShdw blurRad="38100" dist="38100" dir="2700000" algn="tl">
                    <a:srgbClr val="000000">
                      <a:alpha val="43137"/>
                    </a:srgbClr>
                  </a:outerShdw>
                </a:effectLst>
                <a:latin typeface="+mj-lt"/>
              </a:rPr>
              <a:t>Thickness of coating</a:t>
            </a:r>
          </a:p>
          <a:p>
            <a:pPr marL="511175" lvl="1" indent="-290513">
              <a:spcBef>
                <a:spcPts val="0"/>
              </a:spcBef>
              <a:spcAft>
                <a:spcPts val="1200"/>
              </a:spcAft>
            </a:pPr>
            <a:r>
              <a:rPr lang="en-US" sz="2000" b="1" dirty="0">
                <a:effectLst>
                  <a:outerShdw blurRad="38100" dist="38100" dir="2700000" algn="tl">
                    <a:srgbClr val="000000">
                      <a:alpha val="43137"/>
                    </a:srgbClr>
                  </a:outerShdw>
                </a:effectLst>
                <a:latin typeface="+mj-lt"/>
              </a:rPr>
              <a:t>Age of coating (24-48 hours minimum)</a:t>
            </a:r>
          </a:p>
          <a:p>
            <a:pPr lvl="1">
              <a:spcBef>
                <a:spcPts val="0"/>
              </a:spcBef>
              <a:spcAft>
                <a:spcPts val="1200"/>
              </a:spcAft>
            </a:pPr>
            <a:endParaRPr lang="en-US" sz="2000" b="1" dirty="0">
              <a:effectLst>
                <a:outerShdw blurRad="38100" dist="38100" dir="2700000" algn="tl">
                  <a:srgbClr val="000000">
                    <a:alpha val="43137"/>
                  </a:srgbClr>
                </a:outerShdw>
              </a:effectLst>
              <a:latin typeface="+mj-lt"/>
            </a:endParaRPr>
          </a:p>
          <a:p>
            <a:pPr marL="0" indent="0">
              <a:spcBef>
                <a:spcPts val="0"/>
              </a:spcBef>
              <a:spcAft>
                <a:spcPts val="1200"/>
              </a:spcAft>
              <a:buClr>
                <a:srgbClr val="000000"/>
              </a:buClr>
              <a:buSzTx/>
              <a:buNone/>
            </a:pPr>
            <a:endParaRPr lang="en-US" sz="2400" b="1" dirty="0">
              <a:effectLst>
                <a:outerShdw blurRad="38100" dist="38100" dir="2700000" algn="tl">
                  <a:srgbClr val="000000">
                    <a:alpha val="43137"/>
                  </a:srgbClr>
                </a:outerShdw>
              </a:effectLst>
              <a:latin typeface="Univers" pitchFamily="34" charset="0"/>
            </a:endParaRPr>
          </a:p>
          <a:p>
            <a:pPr>
              <a:spcBef>
                <a:spcPts val="0"/>
              </a:spcBef>
              <a:spcAft>
                <a:spcPts val="1200"/>
              </a:spcAft>
              <a:buClr>
                <a:srgbClr val="000000"/>
              </a:buClr>
              <a:buSzTx/>
              <a:buFont typeface="Symbol" pitchFamily="18" charset="2"/>
              <a:buChar char="·"/>
            </a:pPr>
            <a:endParaRPr lang="en-US" sz="2400" b="1" dirty="0">
              <a:effectLst>
                <a:outerShdw blurRad="38100" dist="38100" dir="2700000" algn="tl">
                  <a:srgbClr val="000000">
                    <a:alpha val="43137"/>
                  </a:srgbClr>
                </a:outerShdw>
              </a:effectLst>
              <a:latin typeface="Univers" pitchFamily="34" charset="0"/>
            </a:endParaRPr>
          </a:p>
        </p:txBody>
      </p:sp>
      <p:sp>
        <p:nvSpPr>
          <p:cNvPr id="32773" name="Text Box 5"/>
          <p:cNvSpPr txBox="1">
            <a:spLocks noChangeArrowheads="1"/>
          </p:cNvSpPr>
          <p:nvPr/>
        </p:nvSpPr>
        <p:spPr bwMode="auto">
          <a:xfrm>
            <a:off x="6343693" y="4216654"/>
            <a:ext cx="2193925" cy="58477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Chem film coating on aluminum part</a:t>
            </a:r>
          </a:p>
        </p:txBody>
      </p:sp>
      <p:pic>
        <p:nvPicPr>
          <p:cNvPr id="2" name="Picture 1"/>
          <p:cNvPicPr>
            <a:picLocks noChangeAspect="1"/>
          </p:cNvPicPr>
          <p:nvPr/>
        </p:nvPicPr>
        <p:blipFill>
          <a:blip r:embed="rId3">
            <a:clrChange>
              <a:clrFrom>
                <a:srgbClr val="33FFFE"/>
              </a:clrFrom>
              <a:clrTo>
                <a:srgbClr val="33FFFE">
                  <a:alpha val="0"/>
                </a:srgbClr>
              </a:clrTo>
            </a:clrChange>
            <a:extLst>
              <a:ext uri="{28A0092B-C50C-407E-A947-70E740481C1C}">
                <a14:useLocalDpi xmlns:a14="http://schemas.microsoft.com/office/drawing/2010/main" val="0"/>
              </a:ext>
            </a:extLst>
          </a:blip>
          <a:stretch>
            <a:fillRect/>
          </a:stretch>
        </p:blipFill>
        <p:spPr>
          <a:xfrm>
            <a:off x="6184541" y="2057400"/>
            <a:ext cx="2968752" cy="2060448"/>
          </a:xfrm>
          <a:prstGeom prst="rect">
            <a:avLst/>
          </a:prstGeom>
        </p:spPr>
      </p:pic>
    </p:spTree>
    <p:extLst>
      <p:ext uri="{BB962C8B-B14F-4D97-AF65-F5344CB8AC3E}">
        <p14:creationId xmlns:p14="http://schemas.microsoft.com/office/powerpoint/2010/main" val="1875739752"/>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3539">
                                            <p:txEl>
                                              <p:pRg st="1" end="1"/>
                                            </p:txEl>
                                          </p:spTgt>
                                        </p:tgtEl>
                                        <p:attrNameLst>
                                          <p:attrName>style.visibility</p:attrName>
                                        </p:attrNameLst>
                                      </p:cBhvr>
                                      <p:to>
                                        <p:strVal val="visible"/>
                                      </p:to>
                                    </p:set>
                                    <p:anim calcmode="lin" valueType="num">
                                      <p:cBhvr additive="base">
                                        <p:cTn id="13" dur="500" fill="hold"/>
                                        <p:tgtEl>
                                          <p:spTgt spid="1935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3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 calcmode="lin" valueType="num">
                                      <p:cBhvr additive="base">
                                        <p:cTn id="19" dur="500" fill="hold"/>
                                        <p:tgtEl>
                                          <p:spTgt spid="19353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353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3539">
                                            <p:txEl>
                                              <p:pRg st="3" end="3"/>
                                            </p:txEl>
                                          </p:spTgt>
                                        </p:tgtEl>
                                        <p:attrNameLst>
                                          <p:attrName>style.visibility</p:attrName>
                                        </p:attrNameLst>
                                      </p:cBhvr>
                                      <p:to>
                                        <p:strVal val="visible"/>
                                      </p:to>
                                    </p:set>
                                    <p:anim calcmode="lin" valueType="num">
                                      <p:cBhvr additive="base">
                                        <p:cTn id="23" dur="500" fill="hold"/>
                                        <p:tgtEl>
                                          <p:spTgt spid="19353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9353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93539">
                                            <p:txEl>
                                              <p:pRg st="4" end="4"/>
                                            </p:txEl>
                                          </p:spTgt>
                                        </p:tgtEl>
                                        <p:attrNameLst>
                                          <p:attrName>style.visibility</p:attrName>
                                        </p:attrNameLst>
                                      </p:cBhvr>
                                      <p:to>
                                        <p:strVal val="visible"/>
                                      </p:to>
                                    </p:set>
                                    <p:anim calcmode="lin" valueType="num">
                                      <p:cBhvr additive="base">
                                        <p:cTn id="27" dur="500" fill="hold"/>
                                        <p:tgtEl>
                                          <p:spTgt spid="19353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93539">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93539">
                                            <p:txEl>
                                              <p:pRg st="5" end="5"/>
                                            </p:txEl>
                                          </p:spTgt>
                                        </p:tgtEl>
                                        <p:attrNameLst>
                                          <p:attrName>style.visibility</p:attrName>
                                        </p:attrNameLst>
                                      </p:cBhvr>
                                      <p:to>
                                        <p:strVal val="visible"/>
                                      </p:to>
                                    </p:set>
                                    <p:anim calcmode="lin" valueType="num">
                                      <p:cBhvr additive="base">
                                        <p:cTn id="31" dur="500" fill="hold"/>
                                        <p:tgtEl>
                                          <p:spTgt spid="193539">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3539">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93539">
                                            <p:txEl>
                                              <p:pRg st="6" end="6"/>
                                            </p:txEl>
                                          </p:spTgt>
                                        </p:tgtEl>
                                        <p:attrNameLst>
                                          <p:attrName>style.visibility</p:attrName>
                                        </p:attrNameLst>
                                      </p:cBhvr>
                                      <p:to>
                                        <p:strVal val="visible"/>
                                      </p:to>
                                    </p:set>
                                    <p:anim calcmode="lin" valueType="num">
                                      <p:cBhvr additive="base">
                                        <p:cTn id="35" dur="500" fill="hold"/>
                                        <p:tgtEl>
                                          <p:spTgt spid="193539">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93539">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93539">
                                            <p:txEl>
                                              <p:pRg st="7" end="7"/>
                                            </p:txEl>
                                          </p:spTgt>
                                        </p:tgtEl>
                                        <p:attrNameLst>
                                          <p:attrName>style.visibility</p:attrName>
                                        </p:attrNameLst>
                                      </p:cBhvr>
                                      <p:to>
                                        <p:strVal val="visible"/>
                                      </p:to>
                                    </p:set>
                                    <p:anim calcmode="lin" valueType="num">
                                      <p:cBhvr additive="base">
                                        <p:cTn id="39" dur="500" fill="hold"/>
                                        <p:tgtEl>
                                          <p:spTgt spid="193539">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93539">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93539">
                                            <p:txEl>
                                              <p:pRg st="8" end="8"/>
                                            </p:txEl>
                                          </p:spTgt>
                                        </p:tgtEl>
                                        <p:attrNameLst>
                                          <p:attrName>style.visibility</p:attrName>
                                        </p:attrNameLst>
                                      </p:cBhvr>
                                      <p:to>
                                        <p:strVal val="visible"/>
                                      </p:to>
                                    </p:set>
                                    <p:anim calcmode="lin" valueType="num">
                                      <p:cBhvr additive="base">
                                        <p:cTn id="43" dur="500" fill="hold"/>
                                        <p:tgtEl>
                                          <p:spTgt spid="193539">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93539">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93539">
                                            <p:txEl>
                                              <p:pRg st="9" end="9"/>
                                            </p:txEl>
                                          </p:spTgt>
                                        </p:tgtEl>
                                        <p:attrNameLst>
                                          <p:attrName>style.visibility</p:attrName>
                                        </p:attrNameLst>
                                      </p:cBhvr>
                                      <p:to>
                                        <p:strVal val="visible"/>
                                      </p:to>
                                    </p:set>
                                    <p:anim calcmode="lin" valueType="num">
                                      <p:cBhvr additive="base">
                                        <p:cTn id="47" dur="500" fill="hold"/>
                                        <p:tgtEl>
                                          <p:spTgt spid="193539">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9353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E38422-3F8F-4E23-9E7C-2C1A7BEF6067}"/>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6147" name="Rectangle 3">
            <a:extLst>
              <a:ext uri="{FF2B5EF4-FFF2-40B4-BE49-F238E27FC236}">
                <a16:creationId xmlns:a16="http://schemas.microsoft.com/office/drawing/2014/main" id="{838F1D2E-47A4-4309-8704-DF03074E8276}"/>
              </a:ext>
            </a:extLst>
          </p:cNvPr>
          <p:cNvSpPr>
            <a:spLocks noGrp="1" noChangeArrowheads="1"/>
          </p:cNvSpPr>
          <p:nvPr>
            <p:ph type="body" idx="1"/>
          </p:nvPr>
        </p:nvSpPr>
        <p:spPr>
          <a:xfrm>
            <a:off x="228600" y="1905000"/>
            <a:ext cx="5791200" cy="4343400"/>
          </a:xfrm>
        </p:spPr>
        <p:txBody>
          <a:bodyPr/>
          <a:lstStyle/>
          <a:p>
            <a:pPr>
              <a:lnSpc>
                <a:spcPts val="3363"/>
              </a:lnSpc>
              <a:spcBef>
                <a:spcPct val="0"/>
              </a:spcBef>
              <a:spcAft>
                <a:spcPts val="1800"/>
              </a:spcAft>
              <a:defRPr/>
            </a:pPr>
            <a:r>
              <a:rPr lang="en-US" sz="2800" b="1" dirty="0">
                <a:effectLst>
                  <a:outerShdw blurRad="38100" dist="38100" dir="2700000" algn="tl">
                    <a:srgbClr val="000000">
                      <a:alpha val="43137"/>
                    </a:srgbClr>
                  </a:outerShdw>
                </a:effectLst>
              </a:rPr>
              <a:t>May be caused by the finishing process employed</a:t>
            </a:r>
          </a:p>
          <a:p>
            <a:pPr>
              <a:lnSpc>
                <a:spcPts val="3363"/>
              </a:lnSpc>
              <a:spcBef>
                <a:spcPct val="0"/>
              </a:spcBef>
              <a:spcAft>
                <a:spcPts val="1800"/>
              </a:spcAft>
              <a:defRPr/>
            </a:pPr>
            <a:r>
              <a:rPr lang="en-US" sz="2800" b="1" dirty="0">
                <a:effectLst>
                  <a:outerShdw blurRad="38100" dist="38100" dir="2700000" algn="tl">
                    <a:srgbClr val="000000">
                      <a:alpha val="43137"/>
                    </a:srgbClr>
                  </a:outerShdw>
                </a:effectLst>
              </a:rPr>
              <a:t>May be due to operational issues with the test chamber</a:t>
            </a:r>
          </a:p>
          <a:p>
            <a:pPr>
              <a:lnSpc>
                <a:spcPts val="3363"/>
              </a:lnSpc>
              <a:spcBef>
                <a:spcPct val="0"/>
              </a:spcBef>
              <a:spcAft>
                <a:spcPts val="1800"/>
              </a:spcAft>
              <a:defRPr/>
            </a:pPr>
            <a:r>
              <a:rPr lang="en-US" sz="2800" b="1" dirty="0">
                <a:effectLst>
                  <a:outerShdw blurRad="38100" dist="38100" dir="2700000" algn="tl">
                    <a:srgbClr val="000000">
                      <a:alpha val="43137"/>
                    </a:srgbClr>
                  </a:outerShdw>
                </a:effectLst>
              </a:rPr>
              <a:t>May be related to the condition of the test panels, which must be carefully purchased, stored, and chosen for the test</a:t>
            </a:r>
          </a:p>
          <a:p>
            <a:pPr>
              <a:spcBef>
                <a:spcPct val="0"/>
              </a:spcBef>
              <a:spcAft>
                <a:spcPts val="1200"/>
              </a:spcAft>
              <a:defRPr/>
            </a:pPr>
            <a:endParaRPr lang="en-US" b="1" dirty="0">
              <a:effectLst>
                <a:outerShdw blurRad="38100" dist="38100" dir="2700000" algn="tl">
                  <a:srgbClr val="000000">
                    <a:alpha val="43137"/>
                  </a:srgbClr>
                </a:outerShdw>
              </a:effectLst>
            </a:endParaRPr>
          </a:p>
        </p:txBody>
      </p:sp>
      <p:pic>
        <p:nvPicPr>
          <p:cNvPr id="10244" name="Picture 4" descr="PANELS">
            <a:extLst>
              <a:ext uri="{FF2B5EF4-FFF2-40B4-BE49-F238E27FC236}">
                <a16:creationId xmlns:a16="http://schemas.microsoft.com/office/drawing/2014/main" id="{25DBE0DA-924F-4D6A-93AB-2FAAF841A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190"/>
          <a:stretch>
            <a:fillRect/>
          </a:stretch>
        </p:blipFill>
        <p:spPr bwMode="auto">
          <a:xfrm>
            <a:off x="6324600" y="1219200"/>
            <a:ext cx="24701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3E4574E9-160B-489E-99E5-B1DF6DEF5703}"/>
              </a:ext>
            </a:extLst>
          </p:cNvPr>
          <p:cNvSpPr txBox="1">
            <a:spLocks noChangeArrowheads="1"/>
          </p:cNvSpPr>
          <p:nvPr/>
        </p:nvSpPr>
        <p:spPr bwMode="auto">
          <a:xfrm>
            <a:off x="228600" y="1219200"/>
            <a:ext cx="5791200" cy="4343400"/>
          </a:xfrm>
          <a:prstGeom prst="rect">
            <a:avLst/>
          </a:prstGeom>
          <a:noFill/>
          <a:ln w="9525">
            <a:noFill/>
            <a:miter lim="800000"/>
            <a:headEnd/>
            <a:tailEnd/>
          </a:ln>
          <a:effectLst/>
        </p:spPr>
        <p:txBody>
          <a:bodyPr lIns="92075" tIns="46038" rIns="92075" bIns="46038"/>
          <a:lstStyle/>
          <a:p>
            <a:pPr marL="342900" indent="-342900">
              <a:lnSpc>
                <a:spcPts val="3363"/>
              </a:lnSpc>
              <a:spcAft>
                <a:spcPts val="1800"/>
              </a:spcAft>
              <a:buClr>
                <a:srgbClr val="000000"/>
              </a:buClr>
              <a:defRPr/>
            </a:pPr>
            <a:r>
              <a:rPr lang="en-US" sz="3600" b="1" kern="0" dirty="0">
                <a:solidFill>
                  <a:srgbClr val="000000"/>
                </a:solidFill>
                <a:effectLst>
                  <a:outerShdw blurRad="38100" dist="38100" dir="2700000" algn="tl">
                    <a:srgbClr val="000000">
                      <a:alpha val="43137"/>
                    </a:srgbClr>
                  </a:outerShdw>
                </a:effectLst>
                <a:latin typeface="+mn-lt"/>
              </a:rPr>
              <a:t>Failures on test panels:</a:t>
            </a:r>
          </a:p>
        </p:txBody>
      </p:sp>
      <p:sp>
        <p:nvSpPr>
          <p:cNvPr id="6" name="TextBox 5">
            <a:extLst>
              <a:ext uri="{FF2B5EF4-FFF2-40B4-BE49-F238E27FC236}">
                <a16:creationId xmlns:a16="http://schemas.microsoft.com/office/drawing/2014/main" id="{18D62174-66B4-4177-B2C6-B54891496A0C}"/>
              </a:ext>
            </a:extLst>
          </p:cNvPr>
          <p:cNvSpPr txBox="1"/>
          <p:nvPr/>
        </p:nvSpPr>
        <p:spPr>
          <a:xfrm>
            <a:off x="6248400" y="4953000"/>
            <a:ext cx="2667000" cy="1477963"/>
          </a:xfrm>
          <a:prstGeom prst="rect">
            <a:avLst/>
          </a:prstGeom>
          <a:noFill/>
        </p:spPr>
        <p:txBody>
          <a:bodyPr>
            <a:spAutoFit/>
          </a:bodyPr>
          <a:lstStyle/>
          <a:p>
            <a:pPr algn="ctr">
              <a:defRPr/>
            </a:pPr>
            <a:r>
              <a:rPr lang="en-US" sz="1800" b="1" dirty="0">
                <a:solidFill>
                  <a:srgbClr val="002060"/>
                </a:solidFill>
                <a:effectLst>
                  <a:outerShdw blurRad="38100" dist="38100" dir="2700000" algn="tl">
                    <a:srgbClr val="000000">
                      <a:alpha val="43137"/>
                    </a:srgbClr>
                  </a:outerShdw>
                </a:effectLst>
                <a:latin typeface="Arial" charset="0"/>
              </a:rPr>
              <a:t>Panels touching and shading each other during the test can produce varying test results</a:t>
            </a:r>
          </a:p>
        </p:txBody>
      </p:sp>
      <p:cxnSp>
        <p:nvCxnSpPr>
          <p:cNvPr id="8" name="Straight Connector 7">
            <a:extLst>
              <a:ext uri="{FF2B5EF4-FFF2-40B4-BE49-F238E27FC236}">
                <a16:creationId xmlns:a16="http://schemas.microsoft.com/office/drawing/2014/main" id="{FE019184-8A3D-48B1-8D84-5E31E74DD149}"/>
              </a:ext>
            </a:extLst>
          </p:cNvPr>
          <p:cNvCxnSpPr/>
          <p:nvPr/>
        </p:nvCxnSpPr>
        <p:spPr bwMode="auto">
          <a:xfrm flipH="1">
            <a:off x="7542213" y="1981200"/>
            <a:ext cx="1587" cy="2882900"/>
          </a:xfrm>
          <a:prstGeom prst="line">
            <a:avLst/>
          </a:prstGeom>
          <a:solidFill>
            <a:schemeClr val="accent1"/>
          </a:solidFill>
          <a:ln w="38100" cap="flat" cmpd="sng" algn="ctr">
            <a:solidFill>
              <a:schemeClr val="bg1">
                <a:lumMod val="75000"/>
              </a:schemeClr>
            </a:solidFill>
            <a:prstDash val="sysDash"/>
            <a:round/>
            <a:headEnd type="none" w="sm" len="sm"/>
            <a:tailEnd type="none" w="sm" len="sm"/>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2159000" y="2281238"/>
            <a:ext cx="2743200" cy="3349625"/>
          </a:xfrm>
          <a:prstGeom prst="rect">
            <a:avLst/>
          </a:prstGeom>
          <a:gradFill rotWithShape="1">
            <a:gsLst>
              <a:gs pos="0">
                <a:srgbClr val="000000"/>
              </a:gs>
              <a:gs pos="50000">
                <a:srgbClr val="F8F8F8"/>
              </a:gs>
              <a:gs pos="100000">
                <a:srgbClr val="000000"/>
              </a:gs>
            </a:gsLst>
            <a:lin ang="0" scaled="1"/>
          </a:gra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grpSp>
        <p:nvGrpSpPr>
          <p:cNvPr id="2" name="Group 3"/>
          <p:cNvGrpSpPr>
            <a:grpSpLocks/>
          </p:cNvGrpSpPr>
          <p:nvPr/>
        </p:nvGrpSpPr>
        <p:grpSpPr bwMode="auto">
          <a:xfrm>
            <a:off x="2879725" y="4103688"/>
            <a:ext cx="1073150" cy="2382837"/>
            <a:chOff x="1902" y="2214"/>
            <a:chExt cx="676" cy="1501"/>
          </a:xfrm>
        </p:grpSpPr>
        <p:pic>
          <p:nvPicPr>
            <p:cNvPr id="10259" name="Picture 4" descr="frogleg-leg-2"/>
            <p:cNvPicPr>
              <a:picLocks noChangeAspect="1" noChangeArrowheads="1"/>
            </p:cNvPicPr>
            <p:nvPr/>
          </p:nvPicPr>
          <p:blipFill>
            <a:blip r:embed="rId3" cstate="print">
              <a:clrChange>
                <a:clrFrom>
                  <a:srgbClr val="0066CB"/>
                </a:clrFrom>
                <a:clrTo>
                  <a:srgbClr val="0066CB">
                    <a:alpha val="0"/>
                  </a:srgbClr>
                </a:clrTo>
              </a:clrChange>
            </a:blip>
            <a:srcRect/>
            <a:stretch>
              <a:fillRect/>
            </a:stretch>
          </p:blipFill>
          <p:spPr bwMode="auto">
            <a:xfrm rot="-5561688">
              <a:off x="2126" y="2818"/>
              <a:ext cx="622" cy="169"/>
            </a:xfrm>
            <a:prstGeom prst="rect">
              <a:avLst/>
            </a:prstGeom>
            <a:noFill/>
            <a:ln w="9525">
              <a:noFill/>
              <a:miter lim="800000"/>
              <a:headEnd/>
              <a:tailEnd/>
            </a:ln>
          </p:spPr>
        </p:pic>
        <p:pic>
          <p:nvPicPr>
            <p:cNvPr id="10260" name="Picture 5" descr="frogleg-leg-3"/>
            <p:cNvPicPr>
              <a:picLocks noChangeAspect="1" noChangeArrowheads="1"/>
            </p:cNvPicPr>
            <p:nvPr/>
          </p:nvPicPr>
          <p:blipFill>
            <a:blip r:embed="rId4" cstate="print">
              <a:clrChange>
                <a:clrFrom>
                  <a:srgbClr val="0066CB"/>
                </a:clrFrom>
                <a:clrTo>
                  <a:srgbClr val="0066CB">
                    <a:alpha val="0"/>
                  </a:srgbClr>
                </a:clrTo>
              </a:clrChange>
            </a:blip>
            <a:srcRect/>
            <a:stretch>
              <a:fillRect/>
            </a:stretch>
          </p:blipFill>
          <p:spPr bwMode="auto">
            <a:xfrm rot="6464680">
              <a:off x="2182" y="3183"/>
              <a:ext cx="442" cy="211"/>
            </a:xfrm>
            <a:prstGeom prst="rect">
              <a:avLst/>
            </a:prstGeom>
            <a:noFill/>
            <a:ln w="9525">
              <a:noFill/>
              <a:miter lim="800000"/>
              <a:headEnd/>
              <a:tailEnd/>
            </a:ln>
          </p:spPr>
        </p:pic>
        <p:pic>
          <p:nvPicPr>
            <p:cNvPr id="10261" name="Picture 6" descr="frogleg-hand"/>
            <p:cNvPicPr>
              <a:picLocks noChangeAspect="1" noChangeArrowheads="1"/>
            </p:cNvPicPr>
            <p:nvPr/>
          </p:nvPicPr>
          <p:blipFill>
            <a:blip r:embed="rId5" cstate="print">
              <a:clrChange>
                <a:clrFrom>
                  <a:srgbClr val="0066CB"/>
                </a:clrFrom>
                <a:clrTo>
                  <a:srgbClr val="0066CB">
                    <a:alpha val="0"/>
                  </a:srgbClr>
                </a:clrTo>
              </a:clrChange>
            </a:blip>
            <a:srcRect/>
            <a:stretch>
              <a:fillRect/>
            </a:stretch>
          </p:blipFill>
          <p:spPr bwMode="auto">
            <a:xfrm rot="9163381">
              <a:off x="1902" y="3289"/>
              <a:ext cx="676" cy="426"/>
            </a:xfrm>
            <a:prstGeom prst="rect">
              <a:avLst/>
            </a:prstGeom>
            <a:noFill/>
            <a:ln w="9525">
              <a:noFill/>
              <a:miter lim="800000"/>
              <a:headEnd/>
              <a:tailEnd/>
            </a:ln>
          </p:spPr>
        </p:pic>
        <p:pic>
          <p:nvPicPr>
            <p:cNvPr id="10262" name="Picture 7" descr="frogleg-1ham"/>
            <p:cNvPicPr>
              <a:picLocks noChangeAspect="1" noChangeArrowheads="1"/>
            </p:cNvPicPr>
            <p:nvPr/>
          </p:nvPicPr>
          <p:blipFill>
            <a:blip r:embed="rId6" cstate="print">
              <a:clrChange>
                <a:clrFrom>
                  <a:srgbClr val="0066CB"/>
                </a:clrFrom>
                <a:clrTo>
                  <a:srgbClr val="0066CB">
                    <a:alpha val="0"/>
                  </a:srgbClr>
                </a:clrTo>
              </a:clrChange>
            </a:blip>
            <a:srcRect/>
            <a:stretch>
              <a:fillRect/>
            </a:stretch>
          </p:blipFill>
          <p:spPr bwMode="auto">
            <a:xfrm>
              <a:off x="1930" y="2214"/>
              <a:ext cx="607" cy="564"/>
            </a:xfrm>
            <a:prstGeom prst="rect">
              <a:avLst/>
            </a:prstGeom>
            <a:noFill/>
            <a:ln w="9525">
              <a:noFill/>
              <a:miter lim="800000"/>
              <a:headEnd/>
              <a:tailEnd/>
            </a:ln>
          </p:spPr>
        </p:pic>
      </p:grpSp>
      <p:grpSp>
        <p:nvGrpSpPr>
          <p:cNvPr id="3" name="Group 8"/>
          <p:cNvGrpSpPr>
            <a:grpSpLocks/>
          </p:cNvGrpSpPr>
          <p:nvPr/>
        </p:nvGrpSpPr>
        <p:grpSpPr bwMode="auto">
          <a:xfrm>
            <a:off x="2138363" y="4106863"/>
            <a:ext cx="1751012" cy="2066925"/>
            <a:chOff x="3276" y="2016"/>
            <a:chExt cx="1103" cy="1302"/>
          </a:xfrm>
        </p:grpSpPr>
        <p:pic>
          <p:nvPicPr>
            <p:cNvPr id="10254" name="Picture 9" descr="frogleg-leg-2"/>
            <p:cNvPicPr>
              <a:picLocks noChangeAspect="1" noChangeArrowheads="1"/>
            </p:cNvPicPr>
            <p:nvPr/>
          </p:nvPicPr>
          <p:blipFill>
            <a:blip r:embed="rId3" cstate="print">
              <a:clrChange>
                <a:clrFrom>
                  <a:srgbClr val="0066CB"/>
                </a:clrFrom>
                <a:clrTo>
                  <a:srgbClr val="0066CB">
                    <a:alpha val="0"/>
                  </a:srgbClr>
                </a:clrTo>
              </a:clrChange>
            </a:blip>
            <a:srcRect/>
            <a:stretch>
              <a:fillRect/>
            </a:stretch>
          </p:blipFill>
          <p:spPr bwMode="auto">
            <a:xfrm rot="-2976149">
              <a:off x="3789" y="2605"/>
              <a:ext cx="622" cy="169"/>
            </a:xfrm>
            <a:prstGeom prst="rect">
              <a:avLst/>
            </a:prstGeom>
            <a:noFill/>
            <a:ln w="9525">
              <a:noFill/>
              <a:miter lim="800000"/>
              <a:headEnd/>
              <a:tailEnd/>
            </a:ln>
          </p:spPr>
        </p:pic>
        <p:grpSp>
          <p:nvGrpSpPr>
            <p:cNvPr id="10255" name="Group 10"/>
            <p:cNvGrpSpPr>
              <a:grpSpLocks/>
            </p:cNvGrpSpPr>
            <p:nvPr/>
          </p:nvGrpSpPr>
          <p:grpSpPr bwMode="auto">
            <a:xfrm rot="1698045">
              <a:off x="3276" y="2671"/>
              <a:ext cx="676" cy="647"/>
              <a:chOff x="3744" y="2870"/>
              <a:chExt cx="676" cy="647"/>
            </a:xfrm>
          </p:grpSpPr>
          <p:pic>
            <p:nvPicPr>
              <p:cNvPr id="10257" name="Picture 11" descr="frogleg-leg-3"/>
              <p:cNvPicPr>
                <a:picLocks noChangeAspect="1" noChangeArrowheads="1"/>
              </p:cNvPicPr>
              <p:nvPr/>
            </p:nvPicPr>
            <p:blipFill>
              <a:blip r:embed="rId4" cstate="print">
                <a:clrChange>
                  <a:clrFrom>
                    <a:srgbClr val="0066CB"/>
                  </a:clrFrom>
                  <a:clrTo>
                    <a:srgbClr val="0066CB">
                      <a:alpha val="0"/>
                    </a:srgbClr>
                  </a:clrTo>
                </a:clrChange>
              </a:blip>
              <a:srcRect/>
              <a:stretch>
                <a:fillRect/>
              </a:stretch>
            </p:blipFill>
            <p:spPr bwMode="auto">
              <a:xfrm rot="6464680">
                <a:off x="4024" y="2985"/>
                <a:ext cx="442" cy="211"/>
              </a:xfrm>
              <a:prstGeom prst="rect">
                <a:avLst/>
              </a:prstGeom>
              <a:noFill/>
              <a:ln w="9525">
                <a:noFill/>
                <a:miter lim="800000"/>
                <a:headEnd/>
                <a:tailEnd/>
              </a:ln>
            </p:spPr>
          </p:pic>
          <p:pic>
            <p:nvPicPr>
              <p:cNvPr id="10258" name="Picture 12" descr="frogleg-hand"/>
              <p:cNvPicPr>
                <a:picLocks noChangeAspect="1" noChangeArrowheads="1"/>
              </p:cNvPicPr>
              <p:nvPr/>
            </p:nvPicPr>
            <p:blipFill>
              <a:blip r:embed="rId5" cstate="print">
                <a:clrChange>
                  <a:clrFrom>
                    <a:srgbClr val="0066CB"/>
                  </a:clrFrom>
                  <a:clrTo>
                    <a:srgbClr val="0066CB">
                      <a:alpha val="0"/>
                    </a:srgbClr>
                  </a:clrTo>
                </a:clrChange>
              </a:blip>
              <a:srcRect/>
              <a:stretch>
                <a:fillRect/>
              </a:stretch>
            </p:blipFill>
            <p:spPr bwMode="auto">
              <a:xfrm rot="9163381">
                <a:off x="3744" y="3091"/>
                <a:ext cx="676" cy="426"/>
              </a:xfrm>
              <a:prstGeom prst="rect">
                <a:avLst/>
              </a:prstGeom>
              <a:noFill/>
              <a:ln w="9525">
                <a:noFill/>
                <a:miter lim="800000"/>
                <a:headEnd/>
                <a:tailEnd/>
              </a:ln>
            </p:spPr>
          </p:pic>
        </p:grpSp>
        <p:pic>
          <p:nvPicPr>
            <p:cNvPr id="10256" name="Picture 13" descr="frogleg-1ham"/>
            <p:cNvPicPr>
              <a:picLocks noChangeAspect="1" noChangeArrowheads="1"/>
            </p:cNvPicPr>
            <p:nvPr/>
          </p:nvPicPr>
          <p:blipFill>
            <a:blip r:embed="rId6" cstate="print">
              <a:clrChange>
                <a:clrFrom>
                  <a:srgbClr val="0066CB"/>
                </a:clrFrom>
                <a:clrTo>
                  <a:srgbClr val="0066CB">
                    <a:alpha val="0"/>
                  </a:srgbClr>
                </a:clrTo>
              </a:clrChange>
            </a:blip>
            <a:srcRect/>
            <a:stretch>
              <a:fillRect/>
            </a:stretch>
          </p:blipFill>
          <p:spPr bwMode="auto">
            <a:xfrm>
              <a:off x="3772" y="2016"/>
              <a:ext cx="607" cy="564"/>
            </a:xfrm>
            <a:prstGeom prst="rect">
              <a:avLst/>
            </a:prstGeom>
            <a:noFill/>
            <a:ln w="9525">
              <a:noFill/>
              <a:miter lim="800000"/>
              <a:headEnd/>
              <a:tailEnd/>
            </a:ln>
          </p:spPr>
        </p:pic>
      </p:grpSp>
      <p:sp>
        <p:nvSpPr>
          <p:cNvPr id="10245" name="Rectangle 14"/>
          <p:cNvSpPr>
            <a:spLocks noGrp="1" noChangeArrowheads="1"/>
          </p:cNvSpPr>
          <p:nvPr>
            <p:ph type="title"/>
          </p:nvPr>
        </p:nvSpPr>
        <p:spPr>
          <a:xfrm>
            <a:off x="685800" y="76200"/>
            <a:ext cx="7772400" cy="1143000"/>
          </a:xfrm>
        </p:spPr>
        <p:txBody>
          <a:bodyPr/>
          <a:lstStyle/>
          <a:p>
            <a:r>
              <a:rPr lang="en-US" sz="4000" dirty="0">
                <a:solidFill>
                  <a:srgbClr val="0000FF"/>
                </a:solidFill>
                <a:effectLst>
                  <a:outerShdw blurRad="38100" dist="38100" dir="2700000" algn="tl">
                    <a:srgbClr val="000000">
                      <a:alpha val="43137"/>
                    </a:srgbClr>
                  </a:outerShdw>
                </a:effectLst>
              </a:rPr>
              <a:t>Discovery of the Galvanic Cell</a:t>
            </a:r>
          </a:p>
        </p:txBody>
      </p:sp>
      <p:sp>
        <p:nvSpPr>
          <p:cNvPr id="10246" name="Text Box 15"/>
          <p:cNvSpPr txBox="1">
            <a:spLocks noChangeArrowheads="1"/>
          </p:cNvSpPr>
          <p:nvPr/>
        </p:nvSpPr>
        <p:spPr bwMode="auto">
          <a:xfrm>
            <a:off x="762000" y="990600"/>
            <a:ext cx="7620000" cy="70167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Luigi Galvani is credited with discovery of the galvanic cell in 1780</a:t>
            </a:r>
          </a:p>
        </p:txBody>
      </p:sp>
      <p:pic>
        <p:nvPicPr>
          <p:cNvPr id="220176" name="Picture 16" descr="frogleg-1"/>
          <p:cNvPicPr>
            <a:picLocks noChangeAspect="1" noChangeArrowheads="1"/>
          </p:cNvPicPr>
          <p:nvPr/>
        </p:nvPicPr>
        <p:blipFill>
          <a:blip r:embed="rId7" cstate="print">
            <a:clrChange>
              <a:clrFrom>
                <a:srgbClr val="0066CB"/>
              </a:clrFrom>
              <a:clrTo>
                <a:srgbClr val="0066CB">
                  <a:alpha val="0"/>
                </a:srgbClr>
              </a:clrTo>
            </a:clrChange>
          </a:blip>
          <a:srcRect/>
          <a:stretch>
            <a:fillRect/>
          </a:stretch>
        </p:blipFill>
        <p:spPr bwMode="auto">
          <a:xfrm>
            <a:off x="2703513" y="4075113"/>
            <a:ext cx="1450975" cy="1377950"/>
          </a:xfrm>
          <a:prstGeom prst="rect">
            <a:avLst/>
          </a:prstGeom>
          <a:noFill/>
          <a:ln w="9525">
            <a:noFill/>
            <a:miter lim="800000"/>
            <a:headEnd/>
            <a:tailEnd/>
          </a:ln>
        </p:spPr>
      </p:pic>
      <p:pic>
        <p:nvPicPr>
          <p:cNvPr id="220177" name="Picture 17" descr="MCj03976960000[1]"/>
          <p:cNvPicPr>
            <a:picLocks noChangeAspect="1" noChangeArrowheads="1"/>
          </p:cNvPicPr>
          <p:nvPr/>
        </p:nvPicPr>
        <p:blipFill>
          <a:blip r:embed="rId8" cstate="print"/>
          <a:srcRect/>
          <a:stretch>
            <a:fillRect/>
          </a:stretch>
        </p:blipFill>
        <p:spPr bwMode="auto">
          <a:xfrm rot="17911059" flipH="1">
            <a:off x="443706" y="4775994"/>
            <a:ext cx="1825625" cy="973138"/>
          </a:xfrm>
          <a:prstGeom prst="rect">
            <a:avLst/>
          </a:prstGeom>
          <a:noFill/>
          <a:ln w="9525">
            <a:noFill/>
            <a:miter lim="800000"/>
            <a:headEnd/>
            <a:tailEnd/>
          </a:ln>
        </p:spPr>
      </p:pic>
      <p:pic>
        <p:nvPicPr>
          <p:cNvPr id="220178" name="Picture 18" descr="frog-minus-leg"/>
          <p:cNvPicPr>
            <a:picLocks noChangeAspect="1" noChangeArrowheads="1"/>
          </p:cNvPicPr>
          <p:nvPr/>
        </p:nvPicPr>
        <p:blipFill>
          <a:blip r:embed="rId9" cstate="print">
            <a:clrChange>
              <a:clrFrom>
                <a:srgbClr val="0066CB"/>
              </a:clrFrom>
              <a:clrTo>
                <a:srgbClr val="0066CB">
                  <a:alpha val="0"/>
                </a:srgbClr>
              </a:clrTo>
            </a:clrChange>
          </a:blip>
          <a:srcRect b="26265"/>
          <a:stretch>
            <a:fillRect/>
          </a:stretch>
        </p:blipFill>
        <p:spPr bwMode="auto">
          <a:xfrm>
            <a:off x="2378075" y="2212975"/>
            <a:ext cx="2487613" cy="2309813"/>
          </a:xfrm>
          <a:prstGeom prst="rect">
            <a:avLst/>
          </a:prstGeom>
          <a:noFill/>
          <a:ln w="9525">
            <a:noFill/>
            <a:miter lim="800000"/>
            <a:headEnd/>
            <a:tailEnd/>
          </a:ln>
        </p:spPr>
      </p:pic>
      <p:sp>
        <p:nvSpPr>
          <p:cNvPr id="220179" name="Text Box 19"/>
          <p:cNvSpPr txBox="1">
            <a:spLocks noChangeArrowheads="1"/>
          </p:cNvSpPr>
          <p:nvPr/>
        </p:nvSpPr>
        <p:spPr bwMode="auto">
          <a:xfrm>
            <a:off x="6176963" y="2049463"/>
            <a:ext cx="2362200" cy="2654300"/>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In reality, Luigi’s </a:t>
            </a:r>
            <a:r>
              <a:rPr kumimoji="0" lang="en-US" sz="28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WIFE</a:t>
            </a: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was preparing frog legs on a zinc table</a:t>
            </a:r>
          </a:p>
        </p:txBody>
      </p:sp>
      <p:sp>
        <p:nvSpPr>
          <p:cNvPr id="220180" name="AutoShape 20"/>
          <p:cNvSpPr>
            <a:spLocks noChangeArrowheads="1"/>
          </p:cNvSpPr>
          <p:nvPr/>
        </p:nvSpPr>
        <p:spPr bwMode="auto">
          <a:xfrm>
            <a:off x="4733925" y="2322513"/>
            <a:ext cx="1295400" cy="914400"/>
          </a:xfrm>
          <a:prstGeom prst="wedgeEllipseCallout">
            <a:avLst>
              <a:gd name="adj1" fmla="val -83944"/>
              <a:gd name="adj2" fmla="val 12153"/>
            </a:avLst>
          </a:prstGeom>
          <a:solidFill>
            <a:schemeClr val="accent1"/>
          </a:solidFill>
          <a:ln w="12700">
            <a:solidFill>
              <a:schemeClr val="tx1"/>
            </a:solidFill>
            <a:miter lim="800000"/>
            <a:headEnd type="none" w="sm" len="sm"/>
            <a:tailEnd type="non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Ouch!</a:t>
            </a:r>
          </a:p>
        </p:txBody>
      </p:sp>
      <p:sp>
        <p:nvSpPr>
          <p:cNvPr id="10252" name="Text Box 22"/>
          <p:cNvSpPr txBox="1">
            <a:spLocks noChangeArrowheads="1"/>
          </p:cNvSpPr>
          <p:nvPr/>
        </p:nvSpPr>
        <p:spPr bwMode="auto">
          <a:xfrm>
            <a:off x="304800" y="2895600"/>
            <a:ext cx="1600200" cy="641350"/>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220183" name="Text Box 23"/>
          <p:cNvSpPr txBox="1">
            <a:spLocks noChangeArrowheads="1"/>
          </p:cNvSpPr>
          <p:nvPr/>
        </p:nvSpPr>
        <p:spPr bwMode="auto">
          <a:xfrm>
            <a:off x="0" y="3429000"/>
            <a:ext cx="1905000" cy="1373188"/>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With a steel knife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0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01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1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17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20176"/>
                                        </p:tgtEl>
                                        <p:attrNameLst>
                                          <p:attrName>style.visibility</p:attrName>
                                        </p:attrNameLst>
                                      </p:cBhvr>
                                      <p:to>
                                        <p:strVal val="visible"/>
                                      </p:to>
                                    </p:set>
                                  </p:childTnLst>
                                </p:cTn>
                              </p:par>
                            </p:childTnLst>
                          </p:cTn>
                        </p:par>
                        <p:par>
                          <p:cTn id="26" fill="hold">
                            <p:stCondLst>
                              <p:cond delay="0"/>
                            </p:stCondLst>
                            <p:childTnLst>
                              <p:par>
                                <p:cTn id="27" presetID="0" presetClass="path" presetSubtype="0" repeatCount="indefinite" accel="50000" decel="50000" autoRev="1" fill="hold" nodeType="afterEffect">
                                  <p:stCondLst>
                                    <p:cond delay="2500"/>
                                  </p:stCondLst>
                                  <p:childTnLst>
                                    <p:animMotion origin="layout" path="M 0.11355 -0.07751 L 0.14688 -0.11083 " pathEditMode="relative" rAng="0" ptsTypes="AA">
                                      <p:cBhvr>
                                        <p:cTn id="28" dur="500" fill="hold"/>
                                        <p:tgtEl>
                                          <p:spTgt spid="220177"/>
                                        </p:tgtEl>
                                        <p:attrNameLst>
                                          <p:attrName>ppt_x</p:attrName>
                                          <p:attrName>ppt_y</p:attrName>
                                        </p:attrNameLst>
                                      </p:cBhvr>
                                      <p:rCtr x="1700" y="-1700"/>
                                    </p:animMotion>
                                  </p:childTnLst>
                                </p:cTn>
                              </p:par>
                            </p:childTnLst>
                          </p:cTn>
                        </p:par>
                        <p:par>
                          <p:cTn id="29" fill="hold">
                            <p:stCondLst>
                              <p:cond delay="3500"/>
                            </p:stCondLst>
                            <p:childTnLst>
                              <p:par>
                                <p:cTn id="30" presetID="1" presetClass="exit" presetSubtype="0" fill="hold" nodeType="afterEffect">
                                  <p:stCondLst>
                                    <p:cond delay="0"/>
                                  </p:stCondLst>
                                  <p:childTnLst>
                                    <p:set>
                                      <p:cBhvr>
                                        <p:cTn id="31" dur="1" fill="hold">
                                          <p:stCondLst>
                                            <p:cond delay="0"/>
                                          </p:stCondLst>
                                        </p:cTn>
                                        <p:tgtEl>
                                          <p:spTgt spid="220176"/>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par>
                          <p:cTn id="35" fill="hold">
                            <p:stCondLst>
                              <p:cond delay="3500"/>
                            </p:stCondLst>
                            <p:childTnLst>
                              <p:par>
                                <p:cTn id="36" presetID="1" presetClass="exit" presetSubtype="0" fill="hold" nodeType="afterEffect">
                                  <p:stCondLst>
                                    <p:cond delay="50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000"/>
                            </p:stCondLst>
                            <p:childTnLst>
                              <p:par>
                                <p:cTn id="39" presetID="1"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par>
                          <p:cTn id="41" fill="hold">
                            <p:stCondLst>
                              <p:cond delay="4000"/>
                            </p:stCondLst>
                            <p:childTnLst>
                              <p:par>
                                <p:cTn id="42" presetID="1" presetClass="exit" presetSubtype="0" fill="hold" nodeType="afterEffect">
                                  <p:stCondLst>
                                    <p:cond delay="500"/>
                                  </p:stCondLst>
                                  <p:childTnLst>
                                    <p:set>
                                      <p:cBhvr>
                                        <p:cTn id="43" dur="1" fill="hold">
                                          <p:stCondLst>
                                            <p:cond delay="0"/>
                                          </p:stCondLst>
                                        </p:cTn>
                                        <p:tgtEl>
                                          <p:spTgt spid="2"/>
                                        </p:tgtEl>
                                        <p:attrNameLst>
                                          <p:attrName>style.visibility</p:attrName>
                                        </p:attrNameLst>
                                      </p:cBhvr>
                                      <p:to>
                                        <p:strVal val="hidden"/>
                                      </p:to>
                                    </p:set>
                                  </p:childTnLst>
                                </p:cTn>
                              </p:par>
                            </p:childTnLst>
                          </p:cTn>
                        </p:par>
                        <p:par>
                          <p:cTn id="44" fill="hold">
                            <p:stCondLst>
                              <p:cond delay="4500"/>
                            </p:stCondLst>
                            <p:childTnLst>
                              <p:par>
                                <p:cTn id="45" presetID="1" presetClass="entr" presetSubtype="0" fill="hold" nodeType="afterEffect">
                                  <p:stCondLst>
                                    <p:cond delay="0"/>
                                  </p:stCondLst>
                                  <p:childTnLst>
                                    <p:set>
                                      <p:cBhvr>
                                        <p:cTn id="46" dur="1" fill="hold">
                                          <p:stCondLst>
                                            <p:cond delay="0"/>
                                          </p:stCondLst>
                                        </p:cTn>
                                        <p:tgtEl>
                                          <p:spTgt spid="220176"/>
                                        </p:tgtEl>
                                        <p:attrNameLst>
                                          <p:attrName>style.visibility</p:attrName>
                                        </p:attrNameLst>
                                      </p:cBhvr>
                                      <p:to>
                                        <p:strVal val="visible"/>
                                      </p:to>
                                    </p:set>
                                  </p:childTnLst>
                                </p:cTn>
                              </p:par>
                            </p:childTnLst>
                          </p:cTn>
                        </p:par>
                        <p:par>
                          <p:cTn id="47" fill="hold">
                            <p:stCondLst>
                              <p:cond delay="4500"/>
                            </p:stCondLst>
                            <p:childTnLst>
                              <p:par>
                                <p:cTn id="48" presetID="1" presetClass="exit" presetSubtype="0" fill="hold" nodeType="afterEffect">
                                  <p:stCondLst>
                                    <p:cond delay="0"/>
                                  </p:stCondLst>
                                  <p:childTnLst>
                                    <p:set>
                                      <p:cBhvr>
                                        <p:cTn id="49" dur="1" fill="hold">
                                          <p:stCondLst>
                                            <p:cond delay="0"/>
                                          </p:stCondLst>
                                        </p:cTn>
                                        <p:tgtEl>
                                          <p:spTgt spid="220176"/>
                                        </p:tgtEl>
                                        <p:attrNameLst>
                                          <p:attrName>style.visibility</p:attrName>
                                        </p:attrNameLst>
                                      </p:cBhvr>
                                      <p:to>
                                        <p:strVal val="hidden"/>
                                      </p:to>
                                    </p:set>
                                  </p:childTnLst>
                                </p:cTn>
                              </p:par>
                            </p:childTnLst>
                          </p:cTn>
                        </p:par>
                        <p:par>
                          <p:cTn id="50" fill="hold">
                            <p:stCondLst>
                              <p:cond delay="4500"/>
                            </p:stCondLst>
                            <p:childTnLst>
                              <p:par>
                                <p:cTn id="51" presetID="1"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500"/>
                                  </p:stCondLst>
                                  <p:childTnLst>
                                    <p:set>
                                      <p:cBhvr>
                                        <p:cTn id="56" dur="1" fill="hold">
                                          <p:stCondLst>
                                            <p:cond delay="0"/>
                                          </p:stCondLst>
                                        </p:cTn>
                                        <p:tgtEl>
                                          <p:spTgt spid="3"/>
                                        </p:tgtEl>
                                        <p:attrNameLst>
                                          <p:attrName>style.visibility</p:attrName>
                                        </p:attrNameLst>
                                      </p:cBhvr>
                                      <p:to>
                                        <p:strVal val="hidden"/>
                                      </p:to>
                                    </p:set>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par>
                          <p:cTn id="60" fill="hold">
                            <p:stCondLst>
                              <p:cond delay="500"/>
                            </p:stCondLst>
                            <p:childTnLst>
                              <p:par>
                                <p:cTn id="61" presetID="1" presetClass="exit" presetSubtype="0" fill="hold" nodeType="afterEffect">
                                  <p:stCondLst>
                                    <p:cond delay="500"/>
                                  </p:stCondLst>
                                  <p:childTnLst>
                                    <p:set>
                                      <p:cBhvr>
                                        <p:cTn id="62" dur="1" fill="hold">
                                          <p:stCondLst>
                                            <p:cond delay="0"/>
                                          </p:stCondLst>
                                        </p:cTn>
                                        <p:tgtEl>
                                          <p:spTgt spid="2"/>
                                        </p:tgtEl>
                                        <p:attrNameLst>
                                          <p:attrName>style.visibility</p:attrName>
                                        </p:attrNameLst>
                                      </p:cBhvr>
                                      <p:to>
                                        <p:strVal val="hidden"/>
                                      </p:to>
                                    </p:set>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220176"/>
                                        </p:tgtEl>
                                        <p:attrNameLst>
                                          <p:attrName>style.visibility</p:attrName>
                                        </p:attrNameLst>
                                      </p:cBhvr>
                                      <p:to>
                                        <p:strVal val="visible"/>
                                      </p:to>
                                    </p:set>
                                  </p:childTnLst>
                                </p:cTn>
                              </p:par>
                            </p:childTnLst>
                          </p:cTn>
                        </p:par>
                        <p:par>
                          <p:cTn id="66" fill="hold">
                            <p:stCondLst>
                              <p:cond delay="1000"/>
                            </p:stCondLst>
                            <p:childTnLst>
                              <p:par>
                                <p:cTn id="67" presetID="1" presetClass="exit" presetSubtype="0" fill="hold" nodeType="afterEffect">
                                  <p:stCondLst>
                                    <p:cond delay="0"/>
                                  </p:stCondLst>
                                  <p:childTnLst>
                                    <p:set>
                                      <p:cBhvr>
                                        <p:cTn id="68" dur="1" fill="hold">
                                          <p:stCondLst>
                                            <p:cond delay="0"/>
                                          </p:stCondLst>
                                        </p:cTn>
                                        <p:tgtEl>
                                          <p:spTgt spid="220176"/>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childTnLst>
                                </p:cTn>
                              </p:par>
                            </p:childTnLst>
                          </p:cTn>
                        </p:par>
                        <p:par>
                          <p:cTn id="72" fill="hold">
                            <p:stCondLst>
                              <p:cond delay="1000"/>
                            </p:stCondLst>
                            <p:childTnLst>
                              <p:par>
                                <p:cTn id="73" presetID="1" presetClass="exit" presetSubtype="0" fill="hold" nodeType="afterEffect">
                                  <p:stCondLst>
                                    <p:cond delay="500"/>
                                  </p:stCondLst>
                                  <p:childTnLst>
                                    <p:set>
                                      <p:cBhvr>
                                        <p:cTn id="74" dur="1" fill="hold">
                                          <p:stCondLst>
                                            <p:cond delay="0"/>
                                          </p:stCondLst>
                                        </p:cTn>
                                        <p:tgtEl>
                                          <p:spTgt spid="3"/>
                                        </p:tgtEl>
                                        <p:attrNameLst>
                                          <p:attrName>style.visibility</p:attrName>
                                        </p:attrNameLst>
                                      </p:cBhvr>
                                      <p:to>
                                        <p:strVal val="hidden"/>
                                      </p:to>
                                    </p:set>
                                  </p:childTnLst>
                                </p:cTn>
                              </p:par>
                            </p:childTnLst>
                          </p:cTn>
                        </p:par>
                        <p:par>
                          <p:cTn id="75" fill="hold">
                            <p:stCondLst>
                              <p:cond delay="1500"/>
                            </p:stCondLst>
                            <p:childTnLst>
                              <p:par>
                                <p:cTn id="76" presetID="1" presetClass="entr" presetSubtype="0" fill="hold" nodeType="afterEffect">
                                  <p:stCondLst>
                                    <p:cond delay="0"/>
                                  </p:stCondLst>
                                  <p:childTnLst>
                                    <p:set>
                                      <p:cBhvr>
                                        <p:cTn id="77" dur="1" fill="hold">
                                          <p:stCondLst>
                                            <p:cond delay="0"/>
                                          </p:stCondLst>
                                        </p:cTn>
                                        <p:tgtEl>
                                          <p:spTgt spid="2"/>
                                        </p:tgtEl>
                                        <p:attrNameLst>
                                          <p:attrName>style.visibility</p:attrName>
                                        </p:attrNameLst>
                                      </p:cBhvr>
                                      <p:to>
                                        <p:strVal val="visible"/>
                                      </p:to>
                                    </p:set>
                                  </p:childTnLst>
                                </p:cTn>
                              </p:par>
                            </p:childTnLst>
                          </p:cTn>
                        </p:par>
                        <p:par>
                          <p:cTn id="78" fill="hold">
                            <p:stCondLst>
                              <p:cond delay="1500"/>
                            </p:stCondLst>
                            <p:childTnLst>
                              <p:par>
                                <p:cTn id="79" presetID="1" presetClass="exit" presetSubtype="0" fill="hold" nodeType="afterEffect">
                                  <p:stCondLst>
                                    <p:cond delay="500"/>
                                  </p:stCondLst>
                                  <p:childTnLst>
                                    <p:set>
                                      <p:cBhvr>
                                        <p:cTn id="80" dur="1" fill="hold">
                                          <p:stCondLst>
                                            <p:cond delay="0"/>
                                          </p:stCondLst>
                                        </p:cTn>
                                        <p:tgtEl>
                                          <p:spTgt spid="2"/>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220176"/>
                                        </p:tgtEl>
                                        <p:attrNameLst>
                                          <p:attrName>style.visibility</p:attrName>
                                        </p:attrNameLst>
                                      </p:cBhvr>
                                      <p:to>
                                        <p:strVal val="visible"/>
                                      </p:to>
                                    </p:set>
                                  </p:childTnLst>
                                </p:cTn>
                              </p:par>
                            </p:childTnLst>
                          </p:cTn>
                        </p:par>
                        <p:par>
                          <p:cTn id="84" fill="hold">
                            <p:stCondLst>
                              <p:cond delay="2000"/>
                            </p:stCondLst>
                            <p:childTnLst>
                              <p:par>
                                <p:cTn id="85" presetID="1" presetClass="exit" presetSubtype="0" fill="hold" nodeType="afterEffect">
                                  <p:stCondLst>
                                    <p:cond delay="0"/>
                                  </p:stCondLst>
                                  <p:childTnLst>
                                    <p:set>
                                      <p:cBhvr>
                                        <p:cTn id="86" dur="1" fill="hold">
                                          <p:stCondLst>
                                            <p:cond delay="0"/>
                                          </p:stCondLst>
                                        </p:cTn>
                                        <p:tgtEl>
                                          <p:spTgt spid="220177"/>
                                        </p:tgtEl>
                                        <p:attrNameLst>
                                          <p:attrName>style.visibility</p:attrName>
                                        </p:attrNameLst>
                                      </p:cBhvr>
                                      <p:to>
                                        <p:strVal val="hidden"/>
                                      </p:to>
                                    </p:set>
                                  </p:childTnLst>
                                </p:cTn>
                              </p:par>
                            </p:childTnLst>
                          </p:cTn>
                        </p:par>
                        <p:par>
                          <p:cTn id="87" fill="hold">
                            <p:stCondLst>
                              <p:cond delay="2000"/>
                            </p:stCondLst>
                            <p:childTnLst>
                              <p:par>
                                <p:cTn id="88" presetID="1" presetClass="entr" presetSubtype="0" fill="hold" grpId="0" nodeType="afterEffect">
                                  <p:stCondLst>
                                    <p:cond delay="0"/>
                                  </p:stCondLst>
                                  <p:childTnLst>
                                    <p:set>
                                      <p:cBhvr>
                                        <p:cTn id="89" dur="1" fill="hold">
                                          <p:stCondLst>
                                            <p:cond delay="0"/>
                                          </p:stCondLst>
                                        </p:cTn>
                                        <p:tgtEl>
                                          <p:spTgt spid="22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nimBg="1"/>
      <p:bldP spid="220179" grpId="0"/>
      <p:bldP spid="220180" grpId="0" animBg="1"/>
      <p:bldP spid="22018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AA87BF8-6F6B-4463-8C0E-4736CDB209FE}"/>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Was The Test the Cause?</a:t>
            </a:r>
          </a:p>
        </p:txBody>
      </p:sp>
      <p:pic>
        <p:nvPicPr>
          <p:cNvPr id="16387" name="Picture 4" descr="AUTLEVEL.jpg">
            <a:extLst>
              <a:ext uri="{FF2B5EF4-FFF2-40B4-BE49-F238E27FC236}">
                <a16:creationId xmlns:a16="http://schemas.microsoft.com/office/drawing/2014/main" id="{420D5E37-F374-4D79-B5EB-FD1607C80B32}"/>
              </a:ext>
            </a:extLst>
          </p:cNvPr>
          <p:cNvPicPr>
            <a:picLocks noChangeAspect="1"/>
          </p:cNvPicPr>
          <p:nvPr/>
        </p:nvPicPr>
        <p:blipFill>
          <a:blip r:embed="rId3">
            <a:clrChange>
              <a:clrFrom>
                <a:srgbClr val="FDFBEE"/>
              </a:clrFrom>
              <a:clrTo>
                <a:srgbClr val="FDFBEE">
                  <a:alpha val="0"/>
                </a:srgbClr>
              </a:clrTo>
            </a:clrChange>
            <a:extLst>
              <a:ext uri="{28A0092B-C50C-407E-A947-70E740481C1C}">
                <a14:useLocalDpi xmlns:a14="http://schemas.microsoft.com/office/drawing/2010/main" val="0"/>
              </a:ext>
            </a:extLst>
          </a:blip>
          <a:srcRect/>
          <a:stretch>
            <a:fillRect/>
          </a:stretch>
        </p:blipFill>
        <p:spPr bwMode="auto">
          <a:xfrm>
            <a:off x="6019800" y="1676400"/>
            <a:ext cx="29892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E115956-7C6A-4DE7-AC10-364F126FFE26}"/>
              </a:ext>
            </a:extLst>
          </p:cNvPr>
          <p:cNvSpPr txBox="1">
            <a:spLocks noChangeArrowheads="1"/>
          </p:cNvSpPr>
          <p:nvPr/>
        </p:nvSpPr>
        <p:spPr bwMode="auto">
          <a:xfrm>
            <a:off x="228600" y="1143000"/>
            <a:ext cx="8763000" cy="4343400"/>
          </a:xfrm>
          <a:prstGeom prst="rect">
            <a:avLst/>
          </a:prstGeom>
          <a:noFill/>
          <a:ln w="9525">
            <a:noFill/>
            <a:miter lim="800000"/>
            <a:headEnd/>
            <a:tailEnd/>
          </a:ln>
          <a:effectLst/>
        </p:spPr>
        <p:txBody>
          <a:bodyPr lIns="92075" tIns="46038" rIns="92075" bIns="46038"/>
          <a:lstStyle/>
          <a:p>
            <a:pPr marL="91440" indent="-342900" algn="ctr">
              <a:lnSpc>
                <a:spcPts val="3360"/>
              </a:lnSpc>
              <a:spcBef>
                <a:spcPts val="1200"/>
              </a:spcBef>
              <a:spcAft>
                <a:spcPts val="1800"/>
              </a:spcAft>
              <a:buClr>
                <a:srgbClr val="000000"/>
              </a:buClr>
              <a:buFont typeface="Symbol" pitchFamily="18" charset="2"/>
              <a:buNone/>
              <a:defRPr/>
            </a:pPr>
            <a:r>
              <a:rPr lang="en-US" sz="2800" b="1" kern="0" dirty="0">
                <a:solidFill>
                  <a:schemeClr val="bg1">
                    <a:lumMod val="75000"/>
                  </a:schemeClr>
                </a:solidFill>
                <a:effectLst>
                  <a:outerShdw blurRad="38100" dist="38100" dir="2700000" algn="tl">
                    <a:srgbClr val="000000">
                      <a:alpha val="43137"/>
                    </a:srgbClr>
                  </a:outerShdw>
                </a:effectLst>
                <a:latin typeface="+mn-lt"/>
              </a:rPr>
              <a:t>The Salt Spray test (ASTM B117) is imprecise</a:t>
            </a:r>
            <a:endParaRPr lang="en-US" b="1" kern="0" dirty="0">
              <a:solidFill>
                <a:schemeClr val="bg1">
                  <a:lumMod val="75000"/>
                </a:schemeClr>
              </a:solidFill>
              <a:effectLst>
                <a:outerShdw blurRad="38100" dist="38100" dir="2700000" algn="tl">
                  <a:srgbClr val="000000">
                    <a:alpha val="43137"/>
                  </a:srgbClr>
                </a:outerShdw>
              </a:effectLst>
              <a:latin typeface="+mn-lt"/>
            </a:endParaRPr>
          </a:p>
        </p:txBody>
      </p:sp>
      <p:sp>
        <p:nvSpPr>
          <p:cNvPr id="9221" name="Content Placeholder 6">
            <a:extLst>
              <a:ext uri="{FF2B5EF4-FFF2-40B4-BE49-F238E27FC236}">
                <a16:creationId xmlns:a16="http://schemas.microsoft.com/office/drawing/2014/main" id="{FC19A046-9C8B-4673-921F-59B695B3D716}"/>
              </a:ext>
            </a:extLst>
          </p:cNvPr>
          <p:cNvSpPr>
            <a:spLocks noGrp="1"/>
          </p:cNvSpPr>
          <p:nvPr>
            <p:ph idx="1"/>
          </p:nvPr>
        </p:nvSpPr>
        <p:spPr>
          <a:xfrm>
            <a:off x="457200" y="1752600"/>
            <a:ext cx="7772400" cy="4114800"/>
          </a:xfrm>
        </p:spPr>
        <p:txBody>
          <a:bodyPr/>
          <a:lstStyle/>
          <a:p>
            <a:pPr>
              <a:buFont typeface="Symbol" panose="05050102010706020507" pitchFamily="18" charset="2"/>
              <a:buNone/>
              <a:defRPr/>
            </a:pPr>
            <a:r>
              <a:rPr lang="en-US" b="1">
                <a:effectLst>
                  <a:outerShdw blurRad="38100" dist="38100" dir="2700000" algn="tl">
                    <a:srgbClr val="000000">
                      <a:alpha val="43137"/>
                    </a:srgbClr>
                  </a:outerShdw>
                </a:effectLst>
              </a:rPr>
              <a:t>Equipment Variables:</a:t>
            </a:r>
          </a:p>
        </p:txBody>
      </p:sp>
      <p:sp>
        <p:nvSpPr>
          <p:cNvPr id="9" name="Rectangle 3">
            <a:extLst>
              <a:ext uri="{FF2B5EF4-FFF2-40B4-BE49-F238E27FC236}">
                <a16:creationId xmlns:a16="http://schemas.microsoft.com/office/drawing/2014/main" id="{D2B21ADC-6117-454F-807B-A4947FBBE89B}"/>
              </a:ext>
            </a:extLst>
          </p:cNvPr>
          <p:cNvSpPr txBox="1">
            <a:spLocks noChangeArrowheads="1"/>
          </p:cNvSpPr>
          <p:nvPr/>
        </p:nvSpPr>
        <p:spPr bwMode="auto">
          <a:xfrm>
            <a:off x="457200" y="2667000"/>
            <a:ext cx="6324600" cy="4343400"/>
          </a:xfrm>
          <a:prstGeom prst="rect">
            <a:avLst/>
          </a:prstGeom>
          <a:noFill/>
          <a:ln w="9525">
            <a:noFill/>
            <a:miter lim="800000"/>
            <a:headEnd/>
            <a:tailEnd/>
          </a:ln>
          <a:effectLst/>
        </p:spPr>
        <p:txBody>
          <a:bodyPr lIns="92075" tIns="46038" rIns="92075" bIns="46038"/>
          <a:lstStyle/>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Cabinet size</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Arial" charset="0"/>
              </a:rPr>
              <a:t>Venting of the chamber</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Materials of construction</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Method of salt solution feed</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Cabinet heating method</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Atomizer design/orifice (0.02-0.03”)</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Saturation of compressed air</a:t>
            </a:r>
          </a:p>
          <a:p>
            <a:pPr marL="91440" lvl="2" indent="-228600">
              <a:lnSpc>
                <a:spcPts val="0"/>
              </a:lnSpc>
              <a:spcBef>
                <a:spcPts val="1200"/>
              </a:spcBef>
              <a:spcAft>
                <a:spcPts val="3000"/>
              </a:spcAft>
              <a:buClr>
                <a:srgbClr val="000000"/>
              </a:buClr>
              <a:buFont typeface="Arial" pitchFamily="34" charset="0"/>
              <a:buChar char="•"/>
              <a:defRPr/>
            </a:pPr>
            <a:r>
              <a:rPr lang="en-US" b="1" kern="0" dirty="0">
                <a:solidFill>
                  <a:srgbClr val="000000"/>
                </a:solidFill>
                <a:effectLst>
                  <a:outerShdw blurRad="38100" dist="38100" dir="2700000" algn="tl">
                    <a:srgbClr val="000000">
                      <a:alpha val="43137"/>
                    </a:srgbClr>
                  </a:outerShdw>
                </a:effectLst>
                <a:latin typeface="+mn-lt"/>
              </a:rPr>
              <a:t>Spraying system design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B7AD40C-B138-40AD-A187-505938D338DC}"/>
              </a:ext>
            </a:extLst>
          </p:cNvPr>
          <p:cNvSpPr txBox="1">
            <a:spLocks noChangeArrowheads="1"/>
          </p:cNvSpPr>
          <p:nvPr/>
        </p:nvSpPr>
        <p:spPr bwMode="auto">
          <a:xfrm>
            <a:off x="228600" y="914400"/>
            <a:ext cx="8763000" cy="4343400"/>
          </a:xfrm>
          <a:prstGeom prst="rect">
            <a:avLst/>
          </a:prstGeom>
          <a:noFill/>
          <a:ln w="9525">
            <a:noFill/>
            <a:miter lim="800000"/>
            <a:headEnd/>
            <a:tailEnd/>
          </a:ln>
          <a:effectLst/>
        </p:spPr>
        <p:txBody>
          <a:bodyPr lIns="92075" tIns="46038" rIns="92075" bIns="46038"/>
          <a:lstStyle/>
          <a:p>
            <a:pPr marL="91440" indent="-342900" algn="ctr">
              <a:lnSpc>
                <a:spcPts val="3360"/>
              </a:lnSpc>
              <a:spcBef>
                <a:spcPts val="1200"/>
              </a:spcBef>
              <a:spcAft>
                <a:spcPts val="1800"/>
              </a:spcAft>
              <a:buClr>
                <a:srgbClr val="000000"/>
              </a:buClr>
              <a:buFont typeface="Symbol" pitchFamily="18" charset="2"/>
              <a:buNone/>
              <a:defRPr/>
            </a:pPr>
            <a:r>
              <a:rPr lang="en-US" sz="2800" b="1" kern="0" dirty="0">
                <a:solidFill>
                  <a:srgbClr val="000000"/>
                </a:solidFill>
                <a:effectLst>
                  <a:outerShdw blurRad="38100" dist="38100" dir="2700000" algn="tl">
                    <a:srgbClr val="000000">
                      <a:alpha val="43137"/>
                    </a:srgbClr>
                  </a:outerShdw>
                </a:effectLst>
                <a:latin typeface="+mn-lt"/>
              </a:rPr>
              <a:t> </a:t>
            </a:r>
            <a:endParaRPr lang="en-US" b="1" kern="0" dirty="0">
              <a:solidFill>
                <a:srgbClr val="000000"/>
              </a:solidFill>
              <a:effectLst>
                <a:outerShdw blurRad="38100" dist="38100" dir="2700000" algn="tl">
                  <a:srgbClr val="000000">
                    <a:alpha val="43137"/>
                  </a:srgbClr>
                </a:outerShdw>
              </a:effectLst>
              <a:latin typeface="+mn-lt"/>
            </a:endParaRPr>
          </a:p>
        </p:txBody>
      </p:sp>
      <p:sp>
        <p:nvSpPr>
          <p:cNvPr id="10243" name="Content Placeholder 6">
            <a:extLst>
              <a:ext uri="{FF2B5EF4-FFF2-40B4-BE49-F238E27FC236}">
                <a16:creationId xmlns:a16="http://schemas.microsoft.com/office/drawing/2014/main" id="{AE87D28B-525D-4E87-B7C0-5131736F72C7}"/>
              </a:ext>
            </a:extLst>
          </p:cNvPr>
          <p:cNvSpPr>
            <a:spLocks noGrp="1"/>
          </p:cNvSpPr>
          <p:nvPr>
            <p:ph idx="1"/>
          </p:nvPr>
        </p:nvSpPr>
        <p:spPr>
          <a:xfrm>
            <a:off x="410738" y="901390"/>
            <a:ext cx="7772400" cy="4114800"/>
          </a:xfrm>
        </p:spPr>
        <p:txBody>
          <a:bodyPr/>
          <a:lstStyle/>
          <a:p>
            <a:pPr>
              <a:buFont typeface="Symbol" panose="05050102010706020507" pitchFamily="18" charset="2"/>
              <a:buNone/>
              <a:defRPr/>
            </a:pPr>
            <a:r>
              <a:rPr lang="en-US" b="1" dirty="0">
                <a:solidFill>
                  <a:schemeClr val="bg1">
                    <a:lumMod val="75000"/>
                  </a:schemeClr>
                </a:solidFill>
                <a:effectLst>
                  <a:outerShdw blurRad="38100" dist="38100" dir="2700000" algn="tl">
                    <a:srgbClr val="000000">
                      <a:alpha val="43137"/>
                    </a:srgbClr>
                  </a:outerShdw>
                </a:effectLst>
              </a:rPr>
              <a:t>Operational Issues:</a:t>
            </a:r>
          </a:p>
        </p:txBody>
      </p:sp>
      <p:sp>
        <p:nvSpPr>
          <p:cNvPr id="10244" name="TextBox 7">
            <a:extLst>
              <a:ext uri="{FF2B5EF4-FFF2-40B4-BE49-F238E27FC236}">
                <a16:creationId xmlns:a16="http://schemas.microsoft.com/office/drawing/2014/main" id="{00829290-7324-402B-9619-031FFA6CE1BE}"/>
              </a:ext>
            </a:extLst>
          </p:cNvPr>
          <p:cNvSpPr txBox="1">
            <a:spLocks noChangeArrowheads="1"/>
          </p:cNvSpPr>
          <p:nvPr/>
        </p:nvSpPr>
        <p:spPr bwMode="auto">
          <a:xfrm>
            <a:off x="356346" y="1524000"/>
            <a:ext cx="5200554" cy="5309146"/>
          </a:xfrm>
          <a:prstGeom prst="rect">
            <a:avLst/>
          </a:prstGeom>
          <a:noFill/>
          <a:ln w="9525">
            <a:noFill/>
            <a:miter lim="800000"/>
            <a:headEnd/>
            <a:tailEnd/>
          </a:ln>
        </p:spPr>
        <p:txBody>
          <a:bodyPr wrap="square">
            <a:spAutoFit/>
          </a:bodyPr>
          <a:lstStyle/>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Atomization Pressure  (10-25psi</a:t>
            </a:r>
          </a:p>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Salt Collection Rate (1-2mL/</a:t>
            </a:r>
            <a:r>
              <a:rPr lang="en-US" b="1" dirty="0" err="1">
                <a:solidFill>
                  <a:srgbClr val="000000"/>
                </a:solidFill>
                <a:effectLst>
                  <a:outerShdw blurRad="38100" dist="38100" dir="2700000" algn="tl">
                    <a:srgbClr val="000000">
                      <a:alpha val="43137"/>
                    </a:srgbClr>
                  </a:outerShdw>
                </a:effectLst>
                <a:latin typeface="Arial" charset="0"/>
              </a:rPr>
              <a:t>hr</a:t>
            </a:r>
            <a:r>
              <a:rPr lang="en-US" b="1" dirty="0">
                <a:solidFill>
                  <a:srgbClr val="000000"/>
                </a:solidFill>
                <a:effectLst>
                  <a:outerShdw blurRad="38100" dist="38100" dir="2700000" algn="tl">
                    <a:srgbClr val="000000">
                      <a:alpha val="43137"/>
                    </a:srgbClr>
                  </a:outerShdw>
                </a:effectLst>
                <a:latin typeface="Arial" charset="0"/>
              </a:rPr>
              <a:t>)</a:t>
            </a:r>
          </a:p>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Salt concentration (1.025-1.040 </a:t>
            </a:r>
            <a:r>
              <a:rPr lang="en-US" b="1" dirty="0" err="1">
                <a:solidFill>
                  <a:srgbClr val="000000"/>
                </a:solidFill>
                <a:effectLst>
                  <a:outerShdw blurRad="38100" dist="38100" dir="2700000" algn="tl">
                    <a:srgbClr val="000000">
                      <a:alpha val="43137"/>
                    </a:srgbClr>
                  </a:outerShdw>
                </a:effectLst>
                <a:latin typeface="Arial" charset="0"/>
              </a:rPr>
              <a:t>spg</a:t>
            </a:r>
            <a:r>
              <a:rPr lang="en-US" b="1" dirty="0">
                <a:solidFill>
                  <a:srgbClr val="000000"/>
                </a:solidFill>
                <a:effectLst>
                  <a:outerShdw blurRad="38100" dist="38100" dir="2700000" algn="tl">
                    <a:srgbClr val="000000">
                      <a:alpha val="43137"/>
                    </a:srgbClr>
                  </a:outerShdw>
                </a:effectLst>
                <a:latin typeface="Arial" charset="0"/>
              </a:rPr>
              <a:t>)</a:t>
            </a:r>
          </a:p>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Exposure Temperature (92-97</a:t>
            </a:r>
            <a:r>
              <a:rPr lang="en-US" b="1" dirty="0">
                <a:solidFill>
                  <a:srgbClr val="000000"/>
                </a:solidFill>
                <a:effectLst>
                  <a:outerShdw blurRad="38100" dist="38100" dir="2700000" algn="tl">
                    <a:srgbClr val="000000">
                      <a:alpha val="43137"/>
                    </a:srgbClr>
                  </a:outerShdw>
                </a:effectLst>
                <a:latin typeface="Arial" charset="0"/>
                <a:sym typeface="Symbol" pitchFamily="18" charset="2"/>
              </a:rPr>
              <a:t></a:t>
            </a:r>
            <a:r>
              <a:rPr lang="en-US" b="1" dirty="0">
                <a:solidFill>
                  <a:srgbClr val="000000"/>
                </a:solidFill>
                <a:effectLst>
                  <a:outerShdw blurRad="38100" dist="38100" dir="2700000" algn="tl">
                    <a:srgbClr val="000000">
                      <a:alpha val="43137"/>
                    </a:srgbClr>
                  </a:outerShdw>
                </a:effectLst>
                <a:latin typeface="Arial" charset="0"/>
              </a:rPr>
              <a:t>F)</a:t>
            </a:r>
          </a:p>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pH of collected spray (6.5-7.2)</a:t>
            </a:r>
          </a:p>
          <a:p>
            <a:pPr marL="342900" indent="-342900">
              <a:spcAft>
                <a:spcPts val="1800"/>
              </a:spcAft>
              <a:buFont typeface="Arial" panose="020B0604020202020204"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Periodic evaluation of test chamber using the ASTM B117 recommended “</a:t>
            </a:r>
            <a:r>
              <a:rPr lang="en-US" b="1" dirty="0" err="1">
                <a:solidFill>
                  <a:srgbClr val="000000"/>
                </a:solidFill>
                <a:effectLst>
                  <a:outerShdw blurRad="38100" dist="38100" dir="2700000" algn="tl">
                    <a:srgbClr val="000000">
                      <a:alpha val="43137"/>
                    </a:srgbClr>
                  </a:outerShdw>
                </a:effectLst>
                <a:latin typeface="Arial" charset="0"/>
              </a:rPr>
              <a:t>Corrsivity</a:t>
            </a:r>
            <a:r>
              <a:rPr lang="en-US" b="1" dirty="0">
                <a:solidFill>
                  <a:srgbClr val="000000"/>
                </a:solidFill>
                <a:effectLst>
                  <a:outerShdw blurRad="38100" dist="38100" dir="2700000" algn="tl">
                    <a:srgbClr val="000000">
                      <a:alpha val="43137"/>
                    </a:srgbClr>
                  </a:outerShdw>
                </a:effectLst>
                <a:latin typeface="Arial" charset="0"/>
              </a:rPr>
              <a:t> Test” on steel panels</a:t>
            </a:r>
          </a:p>
        </p:txBody>
      </p:sp>
      <p:sp>
        <p:nvSpPr>
          <p:cNvPr id="9" name="Rectangle 2">
            <a:extLst>
              <a:ext uri="{FF2B5EF4-FFF2-40B4-BE49-F238E27FC236}">
                <a16:creationId xmlns:a16="http://schemas.microsoft.com/office/drawing/2014/main" id="{7D24A108-019B-4674-A4D9-B31126FDB7BF}"/>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Was The Test the Cause?</a:t>
            </a:r>
          </a:p>
        </p:txBody>
      </p:sp>
      <p:pic>
        <p:nvPicPr>
          <p:cNvPr id="18438" name="Picture 9" descr="PANLES2.JPG">
            <a:extLst>
              <a:ext uri="{FF2B5EF4-FFF2-40B4-BE49-F238E27FC236}">
                <a16:creationId xmlns:a16="http://schemas.microsoft.com/office/drawing/2014/main" id="{FE5E4616-7AA7-4EA0-B5C2-D52152C0C64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5735435" y="2286000"/>
            <a:ext cx="329754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7">
            <a:extLst>
              <a:ext uri="{FF2B5EF4-FFF2-40B4-BE49-F238E27FC236}">
                <a16:creationId xmlns:a16="http://schemas.microsoft.com/office/drawing/2014/main" id="{871D6AEA-26F7-4382-849C-C81179409382}"/>
              </a:ext>
            </a:extLst>
          </p:cNvPr>
          <p:cNvSpPr>
            <a:spLocks noGrp="1" noChangeArrowheads="1"/>
          </p:cNvSpPr>
          <p:nvPr>
            <p:ph type="body" idx="1"/>
          </p:nvPr>
        </p:nvSpPr>
        <p:spPr>
          <a:xfrm>
            <a:off x="112713" y="1250950"/>
            <a:ext cx="5157787" cy="4114800"/>
          </a:xfrm>
        </p:spPr>
        <p:txBody>
          <a:bodyPr/>
          <a:lstStyle/>
          <a:p>
            <a:pPr marL="457200" lvl="1" indent="-284163">
              <a:spcBef>
                <a:spcPct val="50000"/>
              </a:spcBef>
              <a:buFont typeface="Symbol" pitchFamily="18" charset="2"/>
              <a:buChar char="·"/>
              <a:defRPr/>
            </a:pPr>
            <a:r>
              <a:rPr lang="en-US" sz="2400" b="1" dirty="0">
                <a:solidFill>
                  <a:schemeClr val="tx1"/>
                </a:solidFill>
                <a:effectLst>
                  <a:outerShdw blurRad="38100" dist="38100" dir="2700000" algn="tl">
                    <a:srgbClr val="000000">
                      <a:alpha val="43137"/>
                    </a:srgbClr>
                  </a:outerShdw>
                </a:effectLst>
              </a:rPr>
              <a:t>A 10 cm diameter glass or plastic funnel placed into a rubber stopper placed into a collection vessel (graduated cylinder works well)</a:t>
            </a:r>
          </a:p>
          <a:p>
            <a:pPr marL="457200" lvl="1" indent="-284163">
              <a:spcBef>
                <a:spcPct val="50000"/>
              </a:spcBef>
              <a:buFont typeface="Symbol" pitchFamily="18" charset="2"/>
              <a:buChar char="·"/>
              <a:defRPr/>
            </a:pPr>
            <a:r>
              <a:rPr lang="en-US" sz="2400" b="1" dirty="0">
                <a:solidFill>
                  <a:schemeClr val="tx1"/>
                </a:solidFill>
                <a:effectLst>
                  <a:outerShdw blurRad="38100" dist="38100" dir="2700000" algn="tl">
                    <a:srgbClr val="000000">
                      <a:alpha val="43137"/>
                    </a:srgbClr>
                  </a:outerShdw>
                </a:effectLst>
              </a:rPr>
              <a:t>80cm</a:t>
            </a:r>
            <a:r>
              <a:rPr lang="en-US" sz="2400" b="1" baseline="30000" dirty="0">
                <a:solidFill>
                  <a:schemeClr val="tx1"/>
                </a:solidFill>
                <a:effectLst>
                  <a:outerShdw blurRad="38100" dist="38100" dir="2700000" algn="tl">
                    <a:srgbClr val="000000">
                      <a:alpha val="43137"/>
                    </a:srgbClr>
                  </a:outerShdw>
                </a:effectLst>
              </a:rPr>
              <a:t>2 </a:t>
            </a:r>
            <a:r>
              <a:rPr lang="en-US" sz="2400" b="1" dirty="0">
                <a:solidFill>
                  <a:schemeClr val="tx1"/>
                </a:solidFill>
                <a:effectLst>
                  <a:outerShdw blurRad="38100" dist="38100" dir="2700000" algn="tl">
                    <a:srgbClr val="000000">
                      <a:alpha val="43137"/>
                    </a:srgbClr>
                  </a:outerShdw>
                </a:effectLst>
              </a:rPr>
              <a:t>collection area</a:t>
            </a:r>
          </a:p>
          <a:p>
            <a:pPr marL="688975" lvl="2" indent="-285750">
              <a:spcBef>
                <a:spcPct val="50000"/>
              </a:spcBef>
              <a:buFont typeface="Symbol" panose="05050102010706020507" pitchFamily="18" charset="2"/>
              <a:buChar char="-"/>
              <a:defRPr/>
            </a:pPr>
            <a:r>
              <a:rPr lang="en-US" sz="2000" b="1" dirty="0">
                <a:solidFill>
                  <a:schemeClr val="tx1"/>
                </a:solidFill>
                <a:effectLst>
                  <a:outerShdw blurRad="38100" dist="38100" dir="2700000" algn="tl">
                    <a:srgbClr val="000000">
                      <a:alpha val="43137"/>
                    </a:srgbClr>
                  </a:outerShdw>
                </a:effectLst>
              </a:rPr>
              <a:t>10cm dia. funnel = 3.14 x 5 x 5 = 78.5cm</a:t>
            </a:r>
            <a:r>
              <a:rPr lang="en-US" sz="2000" b="1" baseline="30000" dirty="0">
                <a:solidFill>
                  <a:schemeClr val="tx1"/>
                </a:solidFill>
                <a:effectLst>
                  <a:outerShdw blurRad="38100" dist="38100" dir="2700000" algn="tl">
                    <a:srgbClr val="000000">
                      <a:alpha val="43137"/>
                    </a:srgbClr>
                  </a:outerShdw>
                </a:effectLst>
              </a:rPr>
              <a:t>2</a:t>
            </a:r>
          </a:p>
          <a:p>
            <a:pPr marL="457200" lvl="1" indent="-284163">
              <a:spcBef>
                <a:spcPct val="50000"/>
              </a:spcBef>
              <a:buFont typeface="Symbol" pitchFamily="18" charset="2"/>
              <a:buChar char="·"/>
              <a:defRPr/>
            </a:pPr>
            <a:r>
              <a:rPr lang="en-US" sz="2400" b="1" dirty="0">
                <a:solidFill>
                  <a:schemeClr val="tx1"/>
                </a:solidFill>
                <a:effectLst>
                  <a:outerShdw blurRad="38100" dist="38100" dir="2700000" algn="tl">
                    <a:srgbClr val="000000">
                      <a:alpha val="43137"/>
                    </a:srgbClr>
                  </a:outerShdw>
                </a:effectLst>
              </a:rPr>
              <a:t>1st placed as close to atomizer as closest sample</a:t>
            </a:r>
          </a:p>
          <a:p>
            <a:pPr marL="457200" lvl="1" indent="-284163">
              <a:spcBef>
                <a:spcPct val="50000"/>
              </a:spcBef>
              <a:buFont typeface="Symbol" pitchFamily="18" charset="2"/>
              <a:buChar char="·"/>
              <a:defRPr/>
            </a:pPr>
            <a:r>
              <a:rPr lang="en-US" sz="2400" b="1" dirty="0">
                <a:solidFill>
                  <a:schemeClr val="tx1"/>
                </a:solidFill>
                <a:effectLst>
                  <a:outerShdw blurRad="38100" dist="38100" dir="2700000" algn="tl">
                    <a:srgbClr val="000000">
                      <a:alpha val="43137"/>
                    </a:srgbClr>
                  </a:outerShdw>
                </a:effectLst>
              </a:rPr>
              <a:t>2nd placed as far away from the atomizer as the farthest sample</a:t>
            </a:r>
          </a:p>
          <a:p>
            <a:pPr marL="0" indent="0">
              <a:spcBef>
                <a:spcPct val="50000"/>
              </a:spcBef>
              <a:defRPr/>
            </a:pPr>
            <a:endParaRPr lang="en-US" sz="2000" b="1" dirty="0">
              <a:solidFill>
                <a:schemeClr val="tx1"/>
              </a:solidFill>
              <a:effectLst>
                <a:outerShdw blurRad="38100" dist="38100" dir="2700000" algn="tl">
                  <a:srgbClr val="000000">
                    <a:alpha val="43137"/>
                  </a:srgbClr>
                </a:outerShdw>
              </a:effectLst>
            </a:endParaRPr>
          </a:p>
        </p:txBody>
      </p:sp>
      <p:sp>
        <p:nvSpPr>
          <p:cNvPr id="24580" name="Line 1033">
            <a:extLst>
              <a:ext uri="{FF2B5EF4-FFF2-40B4-BE49-F238E27FC236}">
                <a16:creationId xmlns:a16="http://schemas.microsoft.com/office/drawing/2014/main" id="{DBD009CC-1DC3-4F5D-A931-9BA3FEF17498}"/>
              </a:ext>
            </a:extLst>
          </p:cNvPr>
          <p:cNvSpPr>
            <a:spLocks noChangeShapeType="1"/>
          </p:cNvSpPr>
          <p:nvPr/>
        </p:nvSpPr>
        <p:spPr bwMode="auto">
          <a:xfrm>
            <a:off x="6096000" y="3810000"/>
            <a:ext cx="0" cy="0"/>
          </a:xfrm>
          <a:prstGeom prst="line">
            <a:avLst/>
          </a:prstGeom>
          <a:noFill/>
          <a:ln w="12700">
            <a:solidFill>
              <a:schemeClr val="tx1"/>
            </a:solidFill>
            <a:round/>
            <a:headEnd/>
            <a:tailEnd/>
          </a:ln>
        </p:spPr>
        <p:txBody>
          <a:bodyPr wrap="none" anchor="ctr"/>
          <a:lstStyle/>
          <a:p>
            <a:pPr>
              <a:defRPr/>
            </a:pPr>
            <a:endParaRPr lang="en-US" sz="2000" b="1">
              <a:solidFill>
                <a:srgbClr val="FFFFFF"/>
              </a:solidFill>
              <a:effectLst>
                <a:outerShdw blurRad="38100" dist="38100" dir="2700000" algn="tl">
                  <a:srgbClr val="000000">
                    <a:alpha val="43137"/>
                  </a:srgbClr>
                </a:outerShdw>
              </a:effectLst>
              <a:latin typeface="Arial" charset="0"/>
            </a:endParaRPr>
          </a:p>
        </p:txBody>
      </p:sp>
      <p:grpSp>
        <p:nvGrpSpPr>
          <p:cNvPr id="20484" name="Group 1038">
            <a:extLst>
              <a:ext uri="{FF2B5EF4-FFF2-40B4-BE49-F238E27FC236}">
                <a16:creationId xmlns:a16="http://schemas.microsoft.com/office/drawing/2014/main" id="{C6D63E89-4BA0-4295-8237-9FBBBF333C5B}"/>
              </a:ext>
            </a:extLst>
          </p:cNvPr>
          <p:cNvGrpSpPr>
            <a:grpSpLocks/>
          </p:cNvGrpSpPr>
          <p:nvPr/>
        </p:nvGrpSpPr>
        <p:grpSpPr bwMode="auto">
          <a:xfrm>
            <a:off x="7499350" y="2236788"/>
            <a:ext cx="1462088" cy="3111500"/>
            <a:chOff x="3373" y="1051"/>
            <a:chExt cx="1882" cy="2976"/>
          </a:xfrm>
        </p:grpSpPr>
        <p:grpSp>
          <p:nvGrpSpPr>
            <p:cNvPr id="20500" name="Group 1037">
              <a:extLst>
                <a:ext uri="{FF2B5EF4-FFF2-40B4-BE49-F238E27FC236}">
                  <a16:creationId xmlns:a16="http://schemas.microsoft.com/office/drawing/2014/main" id="{AE4611A0-4FED-43ED-938A-D9FC0269DF55}"/>
                </a:ext>
              </a:extLst>
            </p:cNvPr>
            <p:cNvGrpSpPr>
              <a:grpSpLocks/>
            </p:cNvGrpSpPr>
            <p:nvPr/>
          </p:nvGrpSpPr>
          <p:grpSpPr bwMode="auto">
            <a:xfrm>
              <a:off x="3373" y="1051"/>
              <a:ext cx="1882" cy="2976"/>
              <a:chOff x="3373" y="1051"/>
              <a:chExt cx="1882" cy="2976"/>
            </a:xfrm>
          </p:grpSpPr>
          <p:pic>
            <p:nvPicPr>
              <p:cNvPr id="20502" name="Picture 1032" descr="Collect-flsk">
                <a:extLst>
                  <a:ext uri="{FF2B5EF4-FFF2-40B4-BE49-F238E27FC236}">
                    <a16:creationId xmlns:a16="http://schemas.microsoft.com/office/drawing/2014/main" id="{208883D4-5BA0-444F-9D1F-98E0ADA81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12" r="10316"/>
              <a:stretch>
                <a:fillRect/>
              </a:stretch>
            </p:blipFill>
            <p:spPr bwMode="auto">
              <a:xfrm>
                <a:off x="3373" y="1051"/>
                <a:ext cx="188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1035">
                <a:extLst>
                  <a:ext uri="{FF2B5EF4-FFF2-40B4-BE49-F238E27FC236}">
                    <a16:creationId xmlns:a16="http://schemas.microsoft.com/office/drawing/2014/main" id="{FF71C14F-9D24-44E6-A03C-B9B58E7412EE}"/>
                  </a:ext>
                </a:extLst>
              </p:cNvPr>
              <p:cNvSpPr txBox="1">
                <a:spLocks noChangeArrowheads="1"/>
              </p:cNvSpPr>
              <p:nvPr/>
            </p:nvSpPr>
            <p:spPr bwMode="auto">
              <a:xfrm>
                <a:off x="3667" y="1444"/>
                <a:ext cx="1236" cy="422"/>
              </a:xfrm>
              <a:prstGeom prst="rect">
                <a:avLst/>
              </a:prstGeom>
              <a:noFill/>
              <a:ln w="12700">
                <a:noFill/>
                <a:miter lim="800000"/>
                <a:headEnd/>
                <a:tailEnd/>
              </a:ln>
            </p:spPr>
            <p:txBody>
              <a:bodyPr wrap="none">
                <a:spAutoFit/>
              </a:bodyPr>
              <a:lstStyle/>
              <a:p>
                <a:pPr>
                  <a:defRPr/>
                </a:pPr>
                <a:r>
                  <a:rPr lang="en-US" sz="2000" b="1" dirty="0">
                    <a:solidFill>
                      <a:srgbClr val="000000"/>
                    </a:solidFill>
                    <a:effectLst>
                      <a:outerShdw blurRad="38100" dist="38100" dir="2700000" algn="tl">
                        <a:srgbClr val="000000">
                          <a:alpha val="43137"/>
                        </a:srgbClr>
                      </a:outerShdw>
                    </a:effectLst>
                    <a:latin typeface="Arial" charset="0"/>
                  </a:rPr>
                  <a:t>10 cm</a:t>
                </a:r>
              </a:p>
            </p:txBody>
          </p:sp>
        </p:grpSp>
        <p:sp>
          <p:nvSpPr>
            <p:cNvPr id="24583" name="Line 1034">
              <a:extLst>
                <a:ext uri="{FF2B5EF4-FFF2-40B4-BE49-F238E27FC236}">
                  <a16:creationId xmlns:a16="http://schemas.microsoft.com/office/drawing/2014/main" id="{5E8DBD4C-02E1-4492-AAD1-9582AFE5B3E6}"/>
                </a:ext>
              </a:extLst>
            </p:cNvPr>
            <p:cNvSpPr>
              <a:spLocks noChangeShapeType="1"/>
            </p:cNvSpPr>
            <p:nvPr/>
          </p:nvSpPr>
          <p:spPr bwMode="auto">
            <a:xfrm>
              <a:off x="3553" y="1866"/>
              <a:ext cx="1392" cy="0"/>
            </a:xfrm>
            <a:prstGeom prst="line">
              <a:avLst/>
            </a:prstGeom>
            <a:noFill/>
            <a:ln w="38100">
              <a:solidFill>
                <a:schemeClr val="tx1"/>
              </a:solidFill>
              <a:round/>
              <a:headEnd type="triangle" w="med" len="med"/>
              <a:tailEnd type="triangle" w="med" len="med"/>
            </a:ln>
          </p:spPr>
          <p:txBody>
            <a:bodyPr wrap="none" anchor="ctr"/>
            <a:lstStyle/>
            <a:p>
              <a:pPr>
                <a:defRPr/>
              </a:pPr>
              <a:endParaRPr lang="en-US" sz="2000" b="1">
                <a:solidFill>
                  <a:srgbClr val="FFFFFF"/>
                </a:solidFill>
                <a:effectLst>
                  <a:outerShdw blurRad="38100" dist="38100" dir="2700000" algn="tl">
                    <a:srgbClr val="000000">
                      <a:alpha val="43137"/>
                    </a:srgbClr>
                  </a:outerShdw>
                </a:effectLst>
                <a:latin typeface="Arial" charset="0"/>
              </a:endParaRPr>
            </a:p>
          </p:txBody>
        </p:sp>
      </p:grpSp>
      <p:sp>
        <p:nvSpPr>
          <p:cNvPr id="11" name="Rectangle 2">
            <a:extLst>
              <a:ext uri="{FF2B5EF4-FFF2-40B4-BE49-F238E27FC236}">
                <a16:creationId xmlns:a16="http://schemas.microsoft.com/office/drawing/2014/main" id="{D9C05FA7-034E-4D75-862C-6E45D1AA485A}"/>
              </a:ext>
            </a:extLst>
          </p:cNvPr>
          <p:cNvSpPr>
            <a:spLocks noGrp="1" noChangeArrowheads="1"/>
          </p:cNvSpPr>
          <p:nvPr>
            <p:ph type="title"/>
          </p:nvPr>
        </p:nvSpPr>
        <p:spPr>
          <a:xfrm>
            <a:off x="666750" y="-117475"/>
            <a:ext cx="7772400" cy="1143000"/>
          </a:xfrm>
        </p:spPr>
        <p:txBody>
          <a:bodyPr/>
          <a:lstStyle/>
          <a:p>
            <a:pPr>
              <a:defRPr/>
            </a:pPr>
            <a:r>
              <a:rPr lang="en-US" dirty="0">
                <a:solidFill>
                  <a:schemeClr val="accent2"/>
                </a:solidFill>
                <a:effectLst>
                  <a:outerShdw blurRad="38100" dist="38100" dir="2700000" algn="tl">
                    <a:srgbClr val="000000">
                      <a:alpha val="43137"/>
                    </a:srgbClr>
                  </a:outerShdw>
                </a:effectLst>
              </a:rPr>
              <a:t>Salt Fog Collectors</a:t>
            </a:r>
          </a:p>
        </p:txBody>
      </p:sp>
      <p:sp>
        <p:nvSpPr>
          <p:cNvPr id="20486" name="Isosceles Triangle 2">
            <a:extLst>
              <a:ext uri="{FF2B5EF4-FFF2-40B4-BE49-F238E27FC236}">
                <a16:creationId xmlns:a16="http://schemas.microsoft.com/office/drawing/2014/main" id="{87ED4E03-8649-4050-882F-CA7AF7262593}"/>
              </a:ext>
            </a:extLst>
          </p:cNvPr>
          <p:cNvSpPr>
            <a:spLocks noChangeArrowheads="1"/>
          </p:cNvSpPr>
          <p:nvPr/>
        </p:nvSpPr>
        <p:spPr bwMode="auto">
          <a:xfrm rot="10800000">
            <a:off x="5867400" y="2271713"/>
            <a:ext cx="1117600" cy="685800"/>
          </a:xfrm>
          <a:prstGeom prst="triangle">
            <a:avLst>
              <a:gd name="adj" fmla="val 50000"/>
            </a:avLst>
          </a:prstGeom>
          <a:solidFill>
            <a:schemeClr val="accent1"/>
          </a:solidFill>
          <a:ln w="12700" algn="ctr">
            <a:solidFill>
              <a:schemeClr val="tx1"/>
            </a:solidFill>
            <a:round/>
            <a:headEnd/>
            <a:tailEnd/>
          </a:ln>
        </p:spPr>
        <p:txBody>
          <a:bodyPr/>
          <a:lstStyle>
            <a:lvl1pPr>
              <a:spcBef>
                <a:spcPct val="20000"/>
              </a:spcBef>
              <a:buSzPct val="100000"/>
              <a:buChar char="•"/>
              <a:defRPr sz="3200">
                <a:solidFill>
                  <a:schemeClr val="bg1"/>
                </a:solidFill>
                <a:latin typeface="Arial" panose="020B0604020202020204" pitchFamily="34" charset="0"/>
              </a:defRPr>
            </a:lvl1pPr>
            <a:lvl2pPr marL="742950" indent="-285750">
              <a:spcBef>
                <a:spcPct val="20000"/>
              </a:spcBef>
              <a:buSzPct val="100000"/>
              <a:buChar char="–"/>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spcBef>
                <a:spcPct val="0"/>
              </a:spcBef>
              <a:buSzTx/>
              <a:buFontTx/>
              <a:buNone/>
            </a:pPr>
            <a:endParaRPr lang="en-US" altLang="en-US" sz="2000" b="1">
              <a:solidFill>
                <a:srgbClr val="FFFFFF"/>
              </a:solidFill>
            </a:endParaRPr>
          </a:p>
        </p:txBody>
      </p:sp>
      <p:sp>
        <p:nvSpPr>
          <p:cNvPr id="20487" name="Rectangle 12">
            <a:extLst>
              <a:ext uri="{FF2B5EF4-FFF2-40B4-BE49-F238E27FC236}">
                <a16:creationId xmlns:a16="http://schemas.microsoft.com/office/drawing/2014/main" id="{CF4167DB-5929-4E2D-88B9-C92CFAB8CE9A}"/>
              </a:ext>
            </a:extLst>
          </p:cNvPr>
          <p:cNvSpPr>
            <a:spLocks noChangeArrowheads="1"/>
          </p:cNvSpPr>
          <p:nvPr/>
        </p:nvSpPr>
        <p:spPr bwMode="auto">
          <a:xfrm>
            <a:off x="6205538" y="3238500"/>
            <a:ext cx="441325" cy="1765300"/>
          </a:xfrm>
          <a:prstGeom prst="rect">
            <a:avLst/>
          </a:prstGeom>
          <a:solidFill>
            <a:srgbClr val="6699FF"/>
          </a:solidFill>
          <a:ln w="12700" algn="ctr">
            <a:solidFill>
              <a:schemeClr val="tx1"/>
            </a:solidFill>
            <a:round/>
            <a:headEnd/>
            <a:tailEnd/>
          </a:ln>
        </p:spPr>
        <p:txBody>
          <a:bodyPr/>
          <a:lstStyle>
            <a:lvl1pPr>
              <a:spcBef>
                <a:spcPct val="20000"/>
              </a:spcBef>
              <a:buSzPct val="100000"/>
              <a:buChar char="•"/>
              <a:defRPr sz="3200">
                <a:solidFill>
                  <a:schemeClr val="bg1"/>
                </a:solidFill>
                <a:latin typeface="Arial" panose="020B0604020202020204" pitchFamily="34" charset="0"/>
              </a:defRPr>
            </a:lvl1pPr>
            <a:lvl2pPr marL="742950" indent="-285750">
              <a:spcBef>
                <a:spcPct val="20000"/>
              </a:spcBef>
              <a:buSzPct val="100000"/>
              <a:buChar char="–"/>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spcBef>
                <a:spcPct val="0"/>
              </a:spcBef>
              <a:buSzTx/>
              <a:buFontTx/>
              <a:buNone/>
            </a:pPr>
            <a:endParaRPr lang="en-US" altLang="en-US" sz="2000" b="1">
              <a:solidFill>
                <a:srgbClr val="FFFFFF"/>
              </a:solidFill>
            </a:endParaRPr>
          </a:p>
        </p:txBody>
      </p:sp>
      <p:sp>
        <p:nvSpPr>
          <p:cNvPr id="5" name="Trapezoid 4">
            <a:extLst>
              <a:ext uri="{FF2B5EF4-FFF2-40B4-BE49-F238E27FC236}">
                <a16:creationId xmlns:a16="http://schemas.microsoft.com/office/drawing/2014/main" id="{3B0B50E4-A291-43DE-8B74-C2DF3AD724B3}"/>
              </a:ext>
            </a:extLst>
          </p:cNvPr>
          <p:cNvSpPr/>
          <p:nvPr/>
        </p:nvSpPr>
        <p:spPr bwMode="auto">
          <a:xfrm rot="10800000">
            <a:off x="6208713" y="3117850"/>
            <a:ext cx="438150" cy="381000"/>
          </a:xfrm>
          <a:prstGeom prst="trapezoid">
            <a:avLst/>
          </a:prstGeom>
          <a:solidFill>
            <a:srgbClr val="000000"/>
          </a:solidFill>
          <a:ln w="12700" cap="flat" cmpd="sng" algn="ctr">
            <a:solidFill>
              <a:schemeClr val="tx1"/>
            </a:solidFill>
            <a:prstDash val="solid"/>
            <a:round/>
            <a:headEnd type="none" w="med" len="med"/>
            <a:tailEnd type="none" w="med" len="med"/>
          </a:ln>
          <a:effectLst/>
        </p:spPr>
        <p:txBody>
          <a:bodyPr/>
          <a:lstStyle/>
          <a:p>
            <a:pPr>
              <a:defRPr/>
            </a:pPr>
            <a:endParaRPr lang="en-US" sz="2000" b="1">
              <a:solidFill>
                <a:srgbClr val="FFFFFF"/>
              </a:solidFill>
              <a:latin typeface="Arial" charset="0"/>
            </a:endParaRPr>
          </a:p>
        </p:txBody>
      </p:sp>
      <p:sp>
        <p:nvSpPr>
          <p:cNvPr id="15" name="Trapezoid 14">
            <a:extLst>
              <a:ext uri="{FF2B5EF4-FFF2-40B4-BE49-F238E27FC236}">
                <a16:creationId xmlns:a16="http://schemas.microsoft.com/office/drawing/2014/main" id="{5B206C6A-89FF-4456-A31E-529459E709C3}"/>
              </a:ext>
            </a:extLst>
          </p:cNvPr>
          <p:cNvSpPr/>
          <p:nvPr/>
        </p:nvSpPr>
        <p:spPr bwMode="auto">
          <a:xfrm>
            <a:off x="5999163" y="4991100"/>
            <a:ext cx="850900" cy="304800"/>
          </a:xfrm>
          <a:prstGeom prst="trapezoid">
            <a:avLst/>
          </a:prstGeom>
          <a:solidFill>
            <a:srgbClr val="0000FF"/>
          </a:solidFill>
          <a:ln w="12700" cap="flat" cmpd="sng" algn="ctr">
            <a:solidFill>
              <a:schemeClr val="tx1"/>
            </a:solidFill>
            <a:prstDash val="solid"/>
            <a:round/>
            <a:headEnd type="none" w="med" len="med"/>
            <a:tailEnd type="none" w="med" len="med"/>
          </a:ln>
          <a:effectLst/>
        </p:spPr>
        <p:txBody>
          <a:bodyPr/>
          <a:lstStyle/>
          <a:p>
            <a:pPr>
              <a:defRPr/>
            </a:pPr>
            <a:endParaRPr lang="en-US" sz="2000" b="1">
              <a:solidFill>
                <a:srgbClr val="FFFFFF"/>
              </a:solidFill>
              <a:latin typeface="Arial" charset="0"/>
            </a:endParaRPr>
          </a:p>
        </p:txBody>
      </p:sp>
      <p:sp>
        <p:nvSpPr>
          <p:cNvPr id="20490" name="Rectangle 3">
            <a:extLst>
              <a:ext uri="{FF2B5EF4-FFF2-40B4-BE49-F238E27FC236}">
                <a16:creationId xmlns:a16="http://schemas.microsoft.com/office/drawing/2014/main" id="{B334033B-EF26-4971-A3E4-7C43E7931D3F}"/>
              </a:ext>
            </a:extLst>
          </p:cNvPr>
          <p:cNvSpPr>
            <a:spLocks noChangeArrowheads="1"/>
          </p:cNvSpPr>
          <p:nvPr/>
        </p:nvSpPr>
        <p:spPr bwMode="auto">
          <a:xfrm>
            <a:off x="6392863" y="2933700"/>
            <a:ext cx="76200" cy="749300"/>
          </a:xfrm>
          <a:prstGeom prst="rect">
            <a:avLst/>
          </a:prstGeom>
          <a:solidFill>
            <a:schemeClr val="accent1"/>
          </a:solidFill>
          <a:ln w="12700" algn="ctr">
            <a:solidFill>
              <a:schemeClr val="tx1"/>
            </a:solidFill>
            <a:round/>
            <a:headEnd/>
            <a:tailEnd/>
          </a:ln>
        </p:spPr>
        <p:txBody>
          <a:bodyPr/>
          <a:lstStyle>
            <a:lvl1pPr>
              <a:spcBef>
                <a:spcPct val="20000"/>
              </a:spcBef>
              <a:buSzPct val="100000"/>
              <a:buChar char="•"/>
              <a:defRPr sz="3200">
                <a:solidFill>
                  <a:schemeClr val="bg1"/>
                </a:solidFill>
                <a:latin typeface="Arial" panose="020B0604020202020204" pitchFamily="34" charset="0"/>
              </a:defRPr>
            </a:lvl1pPr>
            <a:lvl2pPr marL="742950" indent="-285750">
              <a:spcBef>
                <a:spcPct val="20000"/>
              </a:spcBef>
              <a:buSzPct val="100000"/>
              <a:buChar char="–"/>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spcBef>
                <a:spcPct val="0"/>
              </a:spcBef>
              <a:buSzTx/>
              <a:buFontTx/>
              <a:buNone/>
            </a:pPr>
            <a:endParaRPr lang="en-US" altLang="en-US" sz="2000" b="1">
              <a:solidFill>
                <a:srgbClr val="FFFFFF"/>
              </a:solidFill>
            </a:endParaRPr>
          </a:p>
        </p:txBody>
      </p:sp>
      <p:sp>
        <p:nvSpPr>
          <p:cNvPr id="20491" name="Right Arrow 20">
            <a:extLst>
              <a:ext uri="{FF2B5EF4-FFF2-40B4-BE49-F238E27FC236}">
                <a16:creationId xmlns:a16="http://schemas.microsoft.com/office/drawing/2014/main" id="{71860A52-2BA7-4893-A36C-646A8DA29BF3}"/>
              </a:ext>
            </a:extLst>
          </p:cNvPr>
          <p:cNvSpPr>
            <a:spLocks noChangeArrowheads="1"/>
          </p:cNvSpPr>
          <p:nvPr/>
        </p:nvSpPr>
        <p:spPr bwMode="auto">
          <a:xfrm>
            <a:off x="6834188" y="3438525"/>
            <a:ext cx="609600" cy="457200"/>
          </a:xfrm>
          <a:prstGeom prst="rightArrow">
            <a:avLst>
              <a:gd name="adj1" fmla="val 50000"/>
              <a:gd name="adj2" fmla="val 50000"/>
            </a:avLst>
          </a:prstGeom>
          <a:solidFill>
            <a:schemeClr val="accent1"/>
          </a:solidFill>
          <a:ln w="12700" algn="ctr">
            <a:solidFill>
              <a:schemeClr val="tx1"/>
            </a:solidFill>
            <a:round/>
            <a:headEnd/>
            <a:tailEnd/>
          </a:ln>
        </p:spPr>
        <p:txBody>
          <a:bodyPr/>
          <a:lstStyle>
            <a:lvl1pPr>
              <a:spcBef>
                <a:spcPct val="20000"/>
              </a:spcBef>
              <a:buSzPct val="100000"/>
              <a:buChar char="•"/>
              <a:defRPr sz="3200">
                <a:solidFill>
                  <a:schemeClr val="bg1"/>
                </a:solidFill>
                <a:latin typeface="Arial" panose="020B0604020202020204" pitchFamily="34" charset="0"/>
              </a:defRPr>
            </a:lvl1pPr>
            <a:lvl2pPr marL="742950" indent="-285750">
              <a:spcBef>
                <a:spcPct val="20000"/>
              </a:spcBef>
              <a:buSzPct val="100000"/>
              <a:buChar char="–"/>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spcBef>
                <a:spcPct val="0"/>
              </a:spcBef>
              <a:buSzTx/>
              <a:buFontTx/>
              <a:buNone/>
            </a:pPr>
            <a:endParaRPr lang="en-US" altLang="en-US" sz="2000" b="1">
              <a:solidFill>
                <a:srgbClr val="FFFFFF"/>
              </a:solidFill>
            </a:endParaRPr>
          </a:p>
        </p:txBody>
      </p:sp>
      <p:sp>
        <p:nvSpPr>
          <p:cNvPr id="23" name="TextBox 22">
            <a:extLst>
              <a:ext uri="{FF2B5EF4-FFF2-40B4-BE49-F238E27FC236}">
                <a16:creationId xmlns:a16="http://schemas.microsoft.com/office/drawing/2014/main" id="{70A1CC15-0A45-443E-BE39-715282DEDDF9}"/>
              </a:ext>
            </a:extLst>
          </p:cNvPr>
          <p:cNvSpPr txBox="1"/>
          <p:nvPr/>
        </p:nvSpPr>
        <p:spPr>
          <a:xfrm>
            <a:off x="4703763" y="3128963"/>
            <a:ext cx="1755775" cy="307975"/>
          </a:xfrm>
          <a:prstGeom prst="rect">
            <a:avLst/>
          </a:prstGeom>
          <a:noFill/>
        </p:spPr>
        <p:txBody>
          <a:bodyPr>
            <a:spAutoFit/>
          </a:bodyPr>
          <a:lstStyle/>
          <a:p>
            <a:pPr algn="ctr">
              <a:defRPr/>
            </a:pPr>
            <a:r>
              <a:rPr lang="en-US" sz="1400" b="1" dirty="0">
                <a:solidFill>
                  <a:srgbClr val="000000"/>
                </a:solidFill>
                <a:effectLst>
                  <a:outerShdw blurRad="38100" dist="38100" dir="2700000" algn="tl">
                    <a:srgbClr val="000000">
                      <a:alpha val="43137"/>
                    </a:srgbClr>
                  </a:outerShdw>
                </a:effectLst>
                <a:latin typeface="Arial" charset="0"/>
              </a:rPr>
              <a:t>Stopper</a:t>
            </a:r>
          </a:p>
        </p:txBody>
      </p:sp>
      <p:sp>
        <p:nvSpPr>
          <p:cNvPr id="24" name="TextBox 23">
            <a:extLst>
              <a:ext uri="{FF2B5EF4-FFF2-40B4-BE49-F238E27FC236}">
                <a16:creationId xmlns:a16="http://schemas.microsoft.com/office/drawing/2014/main" id="{E6587124-7FFE-4F8E-AAD3-C9DAE31B32D0}"/>
              </a:ext>
            </a:extLst>
          </p:cNvPr>
          <p:cNvSpPr txBox="1"/>
          <p:nvPr/>
        </p:nvSpPr>
        <p:spPr>
          <a:xfrm>
            <a:off x="5446713" y="5270500"/>
            <a:ext cx="1755775" cy="523875"/>
          </a:xfrm>
          <a:prstGeom prst="rect">
            <a:avLst/>
          </a:prstGeom>
          <a:noFill/>
        </p:spPr>
        <p:txBody>
          <a:bodyPr>
            <a:spAutoFit/>
          </a:bodyPr>
          <a:lstStyle/>
          <a:p>
            <a:pPr algn="ctr">
              <a:defRPr/>
            </a:pPr>
            <a:r>
              <a:rPr lang="en-US" sz="1400" b="1" dirty="0">
                <a:solidFill>
                  <a:srgbClr val="000000"/>
                </a:solidFill>
                <a:effectLst>
                  <a:outerShdw blurRad="38100" dist="38100" dir="2700000" algn="tl">
                    <a:srgbClr val="000000">
                      <a:alpha val="43137"/>
                    </a:srgbClr>
                  </a:outerShdw>
                </a:effectLst>
                <a:latin typeface="Arial" charset="0"/>
              </a:rPr>
              <a:t>Graduated Cylinder</a:t>
            </a:r>
          </a:p>
        </p:txBody>
      </p:sp>
      <p:cxnSp>
        <p:nvCxnSpPr>
          <p:cNvPr id="20497" name="Straight Connector 8">
            <a:extLst>
              <a:ext uri="{FF2B5EF4-FFF2-40B4-BE49-F238E27FC236}">
                <a16:creationId xmlns:a16="http://schemas.microsoft.com/office/drawing/2014/main" id="{DCE77DC1-DF1F-442E-840D-E364D6A0A384}"/>
              </a:ext>
            </a:extLst>
          </p:cNvPr>
          <p:cNvCxnSpPr>
            <a:cxnSpLocks/>
          </p:cNvCxnSpPr>
          <p:nvPr/>
        </p:nvCxnSpPr>
        <p:spPr bwMode="auto">
          <a:xfrm flipV="1">
            <a:off x="5959475" y="3213100"/>
            <a:ext cx="246063" cy="58738"/>
          </a:xfrm>
          <a:prstGeom prst="line">
            <a:avLst/>
          </a:prstGeom>
          <a:noFill/>
          <a:ln w="412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8" name="Straight Connector 26">
            <a:extLst>
              <a:ext uri="{FF2B5EF4-FFF2-40B4-BE49-F238E27FC236}">
                <a16:creationId xmlns:a16="http://schemas.microsoft.com/office/drawing/2014/main" id="{567FECCF-3EA5-480F-BA45-E4B2C3E10312}"/>
              </a:ext>
            </a:extLst>
          </p:cNvPr>
          <p:cNvCxnSpPr>
            <a:cxnSpLocks/>
          </p:cNvCxnSpPr>
          <p:nvPr/>
        </p:nvCxnSpPr>
        <p:spPr bwMode="auto">
          <a:xfrm flipV="1">
            <a:off x="6424613" y="4449763"/>
            <a:ext cx="44450" cy="882650"/>
          </a:xfrm>
          <a:prstGeom prst="line">
            <a:avLst/>
          </a:prstGeom>
          <a:noFill/>
          <a:ln w="412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TextBox 29">
            <a:extLst>
              <a:ext uri="{FF2B5EF4-FFF2-40B4-BE49-F238E27FC236}">
                <a16:creationId xmlns:a16="http://schemas.microsoft.com/office/drawing/2014/main" id="{588A05B2-F856-4C7F-8829-7789D1CEDA63}"/>
              </a:ext>
            </a:extLst>
          </p:cNvPr>
          <p:cNvSpPr txBox="1"/>
          <p:nvPr/>
        </p:nvSpPr>
        <p:spPr>
          <a:xfrm>
            <a:off x="5514975" y="2012950"/>
            <a:ext cx="1755775" cy="307975"/>
          </a:xfrm>
          <a:prstGeom prst="rect">
            <a:avLst/>
          </a:prstGeom>
          <a:noFill/>
        </p:spPr>
        <p:txBody>
          <a:bodyPr>
            <a:spAutoFit/>
          </a:bodyPr>
          <a:lstStyle/>
          <a:p>
            <a:pPr algn="ctr">
              <a:defRPr/>
            </a:pPr>
            <a:r>
              <a:rPr lang="en-US" sz="1400" b="1" dirty="0">
                <a:solidFill>
                  <a:srgbClr val="000000"/>
                </a:solidFill>
                <a:effectLst>
                  <a:outerShdw blurRad="38100" dist="38100" dir="2700000" algn="tl">
                    <a:srgbClr val="000000">
                      <a:alpha val="43137"/>
                    </a:srgbClr>
                  </a:outerShdw>
                </a:effectLst>
                <a:latin typeface="Arial" charset="0"/>
              </a:rPr>
              <a:t>10cm dia. funnel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7">
            <a:extLst>
              <a:ext uri="{FF2B5EF4-FFF2-40B4-BE49-F238E27FC236}">
                <a16:creationId xmlns:a16="http://schemas.microsoft.com/office/drawing/2014/main" id="{871D6AEA-26F7-4382-849C-C81179409382}"/>
              </a:ext>
            </a:extLst>
          </p:cNvPr>
          <p:cNvSpPr>
            <a:spLocks noGrp="1" noChangeArrowheads="1"/>
          </p:cNvSpPr>
          <p:nvPr>
            <p:ph type="body" idx="1"/>
          </p:nvPr>
        </p:nvSpPr>
        <p:spPr>
          <a:xfrm>
            <a:off x="219075" y="838200"/>
            <a:ext cx="8667750" cy="4114800"/>
          </a:xfrm>
        </p:spPr>
        <p:txBody>
          <a:bodyPr/>
          <a:lstStyle/>
          <a:p>
            <a:pPr marL="460375" lvl="2" indent="-230188">
              <a:spcBef>
                <a:spcPct val="50000"/>
              </a:spcBef>
              <a:buFont typeface="Symbol" pitchFamily="18" charset="2"/>
              <a:buChar char="·"/>
              <a:defRPr/>
            </a:pPr>
            <a:r>
              <a:rPr lang="en-US" sz="2000" b="1" u="sng" dirty="0">
                <a:solidFill>
                  <a:schemeClr val="tx1"/>
                </a:solidFill>
                <a:effectLst>
                  <a:outerShdw blurRad="38100" dist="38100" dir="2700000" algn="tl">
                    <a:srgbClr val="000000">
                      <a:alpha val="43137"/>
                    </a:srgbClr>
                  </a:outerShdw>
                </a:effectLst>
              </a:rPr>
              <a:t>Do not </a:t>
            </a:r>
            <a:r>
              <a:rPr lang="en-US" sz="2000" b="1" dirty="0">
                <a:solidFill>
                  <a:schemeClr val="tx1"/>
                </a:solidFill>
                <a:effectLst>
                  <a:outerShdw blurRad="38100" dist="38100" dir="2700000" algn="tl">
                    <a:srgbClr val="000000">
                      <a:alpha val="43137"/>
                    </a:srgbClr>
                  </a:outerShdw>
                </a:effectLst>
              </a:rPr>
              <a:t>follow the diagram in ASTM B117:</a:t>
            </a:r>
          </a:p>
          <a:p>
            <a:pPr marL="460375" lvl="2" indent="-230188">
              <a:spcBef>
                <a:spcPct val="50000"/>
              </a:spcBef>
              <a:buFont typeface="Symbol" pitchFamily="18" charset="2"/>
              <a:buChar char="·"/>
              <a:defRPr/>
            </a:pPr>
            <a:endParaRPr lang="en-US" sz="2000" b="1" dirty="0">
              <a:solidFill>
                <a:schemeClr val="tx1"/>
              </a:solidFill>
              <a:effectLst>
                <a:outerShdw blurRad="38100" dist="38100" dir="2700000" algn="tl">
                  <a:srgbClr val="000000">
                    <a:alpha val="43137"/>
                  </a:srgbClr>
                </a:outerShdw>
              </a:effectLst>
            </a:endParaRPr>
          </a:p>
          <a:p>
            <a:pPr marL="460375" lvl="2" indent="-230188">
              <a:spcBef>
                <a:spcPct val="50000"/>
              </a:spcBef>
              <a:buFont typeface="Symbol" pitchFamily="18" charset="2"/>
              <a:buChar char="·"/>
              <a:defRPr/>
            </a:pPr>
            <a:endParaRPr lang="en-US" sz="2000" b="1" dirty="0">
              <a:solidFill>
                <a:schemeClr val="tx1"/>
              </a:solidFill>
              <a:effectLst>
                <a:outerShdw blurRad="38100" dist="38100" dir="2700000" algn="tl">
                  <a:srgbClr val="000000">
                    <a:alpha val="43137"/>
                  </a:srgbClr>
                </a:outerShdw>
              </a:effectLst>
            </a:endParaRPr>
          </a:p>
          <a:p>
            <a:pPr marL="460375" lvl="2" indent="-230188">
              <a:spcBef>
                <a:spcPct val="50000"/>
              </a:spcBef>
              <a:buFont typeface="Symbol" pitchFamily="18" charset="2"/>
              <a:buChar char="·"/>
              <a:defRPr/>
            </a:pPr>
            <a:endParaRPr lang="en-US" sz="2000" b="1" dirty="0">
              <a:solidFill>
                <a:schemeClr val="tx1"/>
              </a:solidFill>
              <a:effectLst>
                <a:outerShdw blurRad="38100" dist="38100" dir="2700000" algn="tl">
                  <a:srgbClr val="000000">
                    <a:alpha val="43137"/>
                  </a:srgbClr>
                </a:outerShdw>
              </a:effectLst>
            </a:endParaRPr>
          </a:p>
          <a:p>
            <a:pPr marL="460375" lvl="2" indent="-230188">
              <a:spcBef>
                <a:spcPct val="50000"/>
              </a:spcBef>
              <a:buFont typeface="Symbol" pitchFamily="18" charset="2"/>
              <a:buChar char="·"/>
              <a:defRPr/>
            </a:pPr>
            <a:endParaRPr lang="en-US" sz="2000" b="1" dirty="0">
              <a:solidFill>
                <a:schemeClr val="tx1"/>
              </a:solidFill>
              <a:effectLst>
                <a:outerShdw blurRad="38100" dist="38100" dir="2700000" algn="tl">
                  <a:srgbClr val="000000">
                    <a:alpha val="43137"/>
                  </a:srgbClr>
                </a:outerShdw>
              </a:effectLst>
            </a:endParaRPr>
          </a:p>
          <a:p>
            <a:pPr marL="230187" lvl="2" indent="0">
              <a:spcBef>
                <a:spcPct val="50000"/>
              </a:spcBef>
              <a:buNone/>
              <a:defRPr/>
            </a:pPr>
            <a:endParaRPr lang="en-US" sz="2000" b="1" dirty="0">
              <a:solidFill>
                <a:schemeClr val="tx1"/>
              </a:solidFill>
              <a:effectLst>
                <a:outerShdw blurRad="38100" dist="38100" dir="2700000" algn="tl">
                  <a:srgbClr val="000000">
                    <a:alpha val="43137"/>
                  </a:srgbClr>
                </a:outerShdw>
              </a:effectLst>
            </a:endParaRPr>
          </a:p>
          <a:p>
            <a:pPr marL="230187" lvl="2" indent="0">
              <a:spcBef>
                <a:spcPct val="50000"/>
              </a:spcBef>
              <a:buNone/>
              <a:defRPr/>
            </a:pPr>
            <a:endParaRPr lang="en-US" sz="2000" b="1" dirty="0">
              <a:solidFill>
                <a:schemeClr val="tx1"/>
              </a:solidFill>
              <a:effectLst>
                <a:outerShdw blurRad="38100" dist="38100" dir="2700000" algn="tl">
                  <a:srgbClr val="000000">
                    <a:alpha val="43137"/>
                  </a:srgbClr>
                </a:outerShdw>
              </a:effectLst>
            </a:endParaRPr>
          </a:p>
          <a:p>
            <a:pPr marL="460375" lvl="2" indent="-230188">
              <a:spcBef>
                <a:spcPct val="50000"/>
              </a:spcBef>
              <a:buFont typeface="Symbol" pitchFamily="18" charset="2"/>
              <a:buChar char="·"/>
              <a:defRPr/>
            </a:pPr>
            <a:r>
              <a:rPr lang="en-US" sz="2000" b="1" dirty="0">
                <a:solidFill>
                  <a:schemeClr val="tx1"/>
                </a:solidFill>
                <a:effectLst>
                  <a:outerShdw blurRad="38100" dist="38100" dir="2700000" algn="tl">
                    <a:srgbClr val="000000">
                      <a:alpha val="43137"/>
                    </a:srgbClr>
                  </a:outerShdw>
                </a:effectLst>
              </a:rPr>
              <a:t>NADCAP auditors may write you up for non-compliance (According to Bob Adams, NADCAP </a:t>
            </a:r>
            <a:r>
              <a:rPr lang="en-US" sz="2000" b="1" dirty="0" err="1">
                <a:solidFill>
                  <a:schemeClr val="tx1"/>
                </a:solidFill>
                <a:effectLst>
                  <a:outerShdw blurRad="38100" dist="38100" dir="2700000" algn="tl">
                    <a:srgbClr val="000000">
                      <a:alpha val="43137"/>
                    </a:srgbClr>
                  </a:outerShdw>
                </a:effectLst>
              </a:rPr>
              <a:t>audito</a:t>
            </a:r>
            <a:r>
              <a:rPr lang="en-US" sz="2000" b="1" dirty="0">
                <a:solidFill>
                  <a:schemeClr val="tx1"/>
                </a:solidFill>
                <a:effectLst>
                  <a:outerShdw blurRad="38100" dist="38100" dir="2700000" algn="tl">
                    <a:srgbClr val="000000">
                      <a:alpha val="43137"/>
                    </a:srgbClr>
                  </a:outerShdw>
                </a:effectLst>
              </a:rPr>
              <a:t>,  rbaauditor@gmail.com)</a:t>
            </a:r>
          </a:p>
          <a:p>
            <a:pPr marL="460375" lvl="1" indent="-230188">
              <a:spcBef>
                <a:spcPct val="50000"/>
              </a:spcBef>
              <a:buFont typeface="Symbol" pitchFamily="18" charset="2"/>
              <a:buChar char="·"/>
              <a:defRPr/>
            </a:pPr>
            <a:r>
              <a:rPr lang="en-US" sz="2000" b="1" dirty="0">
                <a:solidFill>
                  <a:schemeClr val="tx1"/>
                </a:solidFill>
                <a:effectLst>
                  <a:outerShdw blurRad="38100" dist="38100" dir="2700000" algn="tl">
                    <a:srgbClr val="000000">
                      <a:alpha val="43137"/>
                    </a:srgbClr>
                  </a:outerShdw>
                </a:effectLst>
              </a:rPr>
              <a:t>Salt fog may be collected inside the cabinet and routed to the exterior for continuous monitoring</a:t>
            </a:r>
          </a:p>
          <a:p>
            <a:pPr marL="460375" lvl="1" indent="-230188">
              <a:spcBef>
                <a:spcPct val="50000"/>
              </a:spcBef>
              <a:buFont typeface="Symbol" pitchFamily="18" charset="2"/>
              <a:buChar char="·"/>
              <a:defRPr/>
            </a:pPr>
            <a:r>
              <a:rPr lang="en-US" sz="2000" b="1" dirty="0">
                <a:solidFill>
                  <a:schemeClr val="tx1"/>
                </a:solidFill>
                <a:effectLst>
                  <a:outerShdw blurRad="38100" dist="38100" dir="2700000" algn="tl">
                    <a:srgbClr val="000000">
                      <a:alpha val="43137"/>
                    </a:srgbClr>
                  </a:outerShdw>
                </a:effectLst>
              </a:rPr>
              <a:t>Do not allow condensation to enter the collection flask by alternate routes</a:t>
            </a:r>
          </a:p>
          <a:p>
            <a:pPr marL="0" indent="0">
              <a:spcBef>
                <a:spcPct val="50000"/>
              </a:spcBef>
              <a:defRPr/>
            </a:pPr>
            <a:endParaRPr lang="en-US" sz="2400" b="1" dirty="0">
              <a:solidFill>
                <a:schemeClr val="tx1"/>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D9C05FA7-034E-4D75-862C-6E45D1AA485A}"/>
              </a:ext>
            </a:extLst>
          </p:cNvPr>
          <p:cNvSpPr>
            <a:spLocks noGrp="1" noChangeArrowheads="1"/>
          </p:cNvSpPr>
          <p:nvPr>
            <p:ph type="title"/>
          </p:nvPr>
        </p:nvSpPr>
        <p:spPr>
          <a:xfrm>
            <a:off x="666750" y="-117475"/>
            <a:ext cx="7772400" cy="1143000"/>
          </a:xfrm>
        </p:spPr>
        <p:txBody>
          <a:bodyPr/>
          <a:lstStyle/>
          <a:p>
            <a:pPr>
              <a:defRPr/>
            </a:pPr>
            <a:r>
              <a:rPr lang="en-US" dirty="0">
                <a:solidFill>
                  <a:schemeClr val="accent2"/>
                </a:solidFill>
                <a:effectLst>
                  <a:outerShdw blurRad="38100" dist="38100" dir="2700000" algn="tl">
                    <a:srgbClr val="000000">
                      <a:alpha val="43137"/>
                    </a:srgbClr>
                  </a:outerShdw>
                </a:effectLst>
              </a:rPr>
              <a:t>Salt Fog Collectors</a:t>
            </a:r>
          </a:p>
        </p:txBody>
      </p:sp>
      <p:pic>
        <p:nvPicPr>
          <p:cNvPr id="4" name="Picture 3">
            <a:extLst>
              <a:ext uri="{FF2B5EF4-FFF2-40B4-BE49-F238E27FC236}">
                <a16:creationId xmlns:a16="http://schemas.microsoft.com/office/drawing/2014/main" id="{ACA3D1E6-D3FE-4202-8416-0F1F10415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19200"/>
            <a:ext cx="4495800" cy="2745334"/>
          </a:xfrm>
          <a:prstGeom prst="rect">
            <a:avLst/>
          </a:prstGeom>
        </p:spPr>
      </p:pic>
    </p:spTree>
    <p:extLst>
      <p:ext uri="{BB962C8B-B14F-4D97-AF65-F5344CB8AC3E}">
        <p14:creationId xmlns:p14="http://schemas.microsoft.com/office/powerpoint/2010/main" val="103776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6">
            <a:extLst>
              <a:ext uri="{FF2B5EF4-FFF2-40B4-BE49-F238E27FC236}">
                <a16:creationId xmlns:a16="http://schemas.microsoft.com/office/drawing/2014/main" id="{941EDFA0-9C9E-4803-9F8B-6248D27D338E}"/>
              </a:ext>
            </a:extLst>
          </p:cNvPr>
          <p:cNvSpPr>
            <a:spLocks noGrp="1"/>
          </p:cNvSpPr>
          <p:nvPr>
            <p:ph idx="1"/>
          </p:nvPr>
        </p:nvSpPr>
        <p:spPr>
          <a:xfrm>
            <a:off x="304800" y="990600"/>
            <a:ext cx="7772400" cy="4114800"/>
          </a:xfrm>
        </p:spPr>
        <p:txBody>
          <a:bodyPr/>
          <a:lstStyle/>
          <a:p>
            <a:pPr>
              <a:buFont typeface="Symbol" panose="05050102010706020507" pitchFamily="18" charset="2"/>
              <a:buNone/>
              <a:defRPr/>
            </a:pPr>
            <a:r>
              <a:rPr lang="en-US" b="1" dirty="0">
                <a:solidFill>
                  <a:schemeClr val="bg1">
                    <a:lumMod val="75000"/>
                  </a:schemeClr>
                </a:solidFill>
                <a:effectLst>
                  <a:outerShdw blurRad="38100" dist="38100" dir="2700000" algn="tl">
                    <a:srgbClr val="000000">
                      <a:alpha val="43137"/>
                    </a:srgbClr>
                  </a:outerShdw>
                </a:effectLst>
              </a:rPr>
              <a:t>Specimen Exposure:</a:t>
            </a:r>
          </a:p>
        </p:txBody>
      </p:sp>
      <p:sp>
        <p:nvSpPr>
          <p:cNvPr id="11267" name="TextBox 7">
            <a:extLst>
              <a:ext uri="{FF2B5EF4-FFF2-40B4-BE49-F238E27FC236}">
                <a16:creationId xmlns:a16="http://schemas.microsoft.com/office/drawing/2014/main" id="{944A943B-EFB4-422D-B65B-9FDF1B6C18E1}"/>
              </a:ext>
            </a:extLst>
          </p:cNvPr>
          <p:cNvSpPr txBox="1">
            <a:spLocks noChangeArrowheads="1"/>
          </p:cNvSpPr>
          <p:nvPr/>
        </p:nvSpPr>
        <p:spPr bwMode="auto">
          <a:xfrm>
            <a:off x="304800" y="1828800"/>
            <a:ext cx="6096000" cy="5016500"/>
          </a:xfrm>
          <a:prstGeom prst="rect">
            <a:avLst/>
          </a:prstGeom>
          <a:noFill/>
          <a:ln w="9525">
            <a:noFill/>
            <a:miter lim="800000"/>
            <a:headEnd/>
            <a:tailEnd/>
          </a:ln>
        </p:spPr>
        <p:txBody>
          <a:bodyPr>
            <a:spAutoFit/>
          </a:bodyPr>
          <a:lstStyle/>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Test panels with holes facing down</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Test panels parallel to salt fog flow</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Specimen supported from bottom</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Specimen not touching each other</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Specimen protected from direct spray impact</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Exposure period not interrupted</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Specimen not dripping on each other</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Panels not handled with bare hands</a:t>
            </a:r>
          </a:p>
          <a:p>
            <a:pPr marL="233363" indent="-233363">
              <a:spcAft>
                <a:spcPts val="1200"/>
              </a:spcAft>
              <a:buFont typeface="Arial" charset="0"/>
              <a:buChar char="•"/>
              <a:defRPr/>
            </a:pPr>
            <a:r>
              <a:rPr lang="en-US" b="1" dirty="0">
                <a:solidFill>
                  <a:srgbClr val="000000"/>
                </a:solidFill>
                <a:effectLst>
                  <a:outerShdw blurRad="38100" dist="38100" dir="2700000" algn="tl">
                    <a:srgbClr val="000000">
                      <a:alpha val="43137"/>
                    </a:srgbClr>
                  </a:outerShdw>
                </a:effectLst>
                <a:latin typeface="Arial" charset="0"/>
              </a:rPr>
              <a:t>Panels not shading each other</a:t>
            </a:r>
          </a:p>
        </p:txBody>
      </p:sp>
      <p:pic>
        <p:nvPicPr>
          <p:cNvPr id="22532" name="Picture 8" descr="PANELS.jpg">
            <a:extLst>
              <a:ext uri="{FF2B5EF4-FFF2-40B4-BE49-F238E27FC236}">
                <a16:creationId xmlns:a16="http://schemas.microsoft.com/office/drawing/2014/main" id="{DB57B9C2-B612-439F-8050-9DCE37274C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24384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BE8E51D3-8686-4CAC-8B93-015B7ADDBBBA}"/>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Was The Test the Cause?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17322F43-C83E-465F-8134-D921A05F9DF8}"/>
              </a:ext>
            </a:extLst>
          </p:cNvPr>
          <p:cNvSpPr txBox="1">
            <a:spLocks noChangeArrowheads="1"/>
          </p:cNvSpPr>
          <p:nvPr/>
        </p:nvSpPr>
        <p:spPr bwMode="auto">
          <a:xfrm>
            <a:off x="228600" y="5410200"/>
            <a:ext cx="2971800" cy="1200150"/>
          </a:xfrm>
          <a:prstGeom prst="rect">
            <a:avLst/>
          </a:prstGeom>
          <a:noFill/>
          <a:ln w="9525">
            <a:noFill/>
            <a:miter lim="800000"/>
            <a:headEnd/>
            <a:tailEnd/>
          </a:ln>
        </p:spPr>
        <p:txBody>
          <a:bodyPr>
            <a:spAutoFit/>
          </a:bodyPr>
          <a:lstStyle/>
          <a:p>
            <a:pPr algn="ctr">
              <a:spcAft>
                <a:spcPts val="1200"/>
              </a:spcAft>
              <a:defRPr/>
            </a:pPr>
            <a:r>
              <a:rPr lang="en-US" b="1" dirty="0">
                <a:solidFill>
                  <a:srgbClr val="000000"/>
                </a:solidFill>
                <a:effectLst>
                  <a:outerShdw blurRad="38100" dist="38100" dir="2700000" algn="tl">
                    <a:srgbClr val="000000">
                      <a:alpha val="43137"/>
                    </a:srgbClr>
                  </a:outerShdw>
                </a:effectLst>
                <a:latin typeface="Arial" charset="0"/>
              </a:rPr>
              <a:t>Drop rests too long, saturating the drop</a:t>
            </a:r>
          </a:p>
        </p:txBody>
      </p:sp>
      <p:sp>
        <p:nvSpPr>
          <p:cNvPr id="11" name="Rectangle 2">
            <a:extLst>
              <a:ext uri="{FF2B5EF4-FFF2-40B4-BE49-F238E27FC236}">
                <a16:creationId xmlns:a16="http://schemas.microsoft.com/office/drawing/2014/main" id="{61111F66-9189-410D-84C8-F85F2964B07F}"/>
              </a:ext>
            </a:extLst>
          </p:cNvPr>
          <p:cNvSpPr>
            <a:spLocks noGrp="1" noChangeArrowheads="1"/>
          </p:cNvSpPr>
          <p:nvPr>
            <p:ph type="title"/>
          </p:nvPr>
        </p:nvSpPr>
        <p:spPr>
          <a:xfrm>
            <a:off x="533400" y="0"/>
            <a:ext cx="7772400" cy="1143000"/>
          </a:xfrm>
        </p:spPr>
        <p:txBody>
          <a:bodyPr/>
          <a:lstStyle/>
          <a:p>
            <a:pPr>
              <a:defRPr/>
            </a:pPr>
            <a:r>
              <a:rPr lang="en-US" dirty="0">
                <a:effectLst>
                  <a:outerShdw blurRad="38100" dist="38100" dir="2700000" algn="tl">
                    <a:srgbClr val="000000">
                      <a:alpha val="43137"/>
                    </a:srgbClr>
                  </a:outerShdw>
                </a:effectLst>
              </a:rPr>
              <a:t>Was The Test the Cause?</a:t>
            </a:r>
          </a:p>
        </p:txBody>
      </p:sp>
      <p:grpSp>
        <p:nvGrpSpPr>
          <p:cNvPr id="24580" name="Group 75">
            <a:extLst>
              <a:ext uri="{FF2B5EF4-FFF2-40B4-BE49-F238E27FC236}">
                <a16:creationId xmlns:a16="http://schemas.microsoft.com/office/drawing/2014/main" id="{6B6F6FCA-7EA3-4654-9407-6E0345968D4B}"/>
              </a:ext>
            </a:extLst>
          </p:cNvPr>
          <p:cNvGrpSpPr>
            <a:grpSpLocks/>
          </p:cNvGrpSpPr>
          <p:nvPr/>
        </p:nvGrpSpPr>
        <p:grpSpPr bwMode="auto">
          <a:xfrm>
            <a:off x="304800" y="2951163"/>
            <a:ext cx="3048000" cy="2044700"/>
            <a:chOff x="533400" y="1427162"/>
            <a:chExt cx="3048000" cy="2044700"/>
          </a:xfrm>
        </p:grpSpPr>
        <p:sp>
          <p:nvSpPr>
            <p:cNvPr id="24660" name="Rectangle 35">
              <a:extLst>
                <a:ext uri="{FF2B5EF4-FFF2-40B4-BE49-F238E27FC236}">
                  <a16:creationId xmlns:a16="http://schemas.microsoft.com/office/drawing/2014/main" id="{75729D39-8B9E-420E-85F6-94AAB1D49A0C}"/>
                </a:ext>
              </a:extLst>
            </p:cNvPr>
            <p:cNvSpPr>
              <a:spLocks noChangeArrowheads="1"/>
            </p:cNvSpPr>
            <p:nvPr/>
          </p:nvSpPr>
          <p:spPr bwMode="auto">
            <a:xfrm>
              <a:off x="533400" y="2590800"/>
              <a:ext cx="3048000" cy="2603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61" name="Rectangle 36">
              <a:extLst>
                <a:ext uri="{FF2B5EF4-FFF2-40B4-BE49-F238E27FC236}">
                  <a16:creationId xmlns:a16="http://schemas.microsoft.com/office/drawing/2014/main" id="{A3D7E36D-E90C-409B-A3B8-E763F5B985FC}"/>
                </a:ext>
              </a:extLst>
            </p:cNvPr>
            <p:cNvSpPr>
              <a:spLocks noChangeArrowheads="1"/>
            </p:cNvSpPr>
            <p:nvPr/>
          </p:nvSpPr>
          <p:spPr bwMode="auto">
            <a:xfrm>
              <a:off x="533400" y="2590800"/>
              <a:ext cx="3048000" cy="260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62" name="Freeform 37">
              <a:extLst>
                <a:ext uri="{FF2B5EF4-FFF2-40B4-BE49-F238E27FC236}">
                  <a16:creationId xmlns:a16="http://schemas.microsoft.com/office/drawing/2014/main" id="{9792C82C-63DA-49CF-B3CF-295A062ED9DE}"/>
                </a:ext>
              </a:extLst>
            </p:cNvPr>
            <p:cNvSpPr>
              <a:spLocks/>
            </p:cNvSpPr>
            <p:nvPr/>
          </p:nvSpPr>
          <p:spPr bwMode="auto">
            <a:xfrm>
              <a:off x="942975" y="2019300"/>
              <a:ext cx="2039938" cy="571500"/>
            </a:xfrm>
            <a:custGeom>
              <a:avLst/>
              <a:gdLst>
                <a:gd name="T0" fmla="*/ 2147483646 w 2433"/>
                <a:gd name="T1" fmla="*/ 2147483646 h 534"/>
                <a:gd name="T2" fmla="*/ 2147483646 w 2433"/>
                <a:gd name="T3" fmla="*/ 2147483646 h 534"/>
                <a:gd name="T4" fmla="*/ 2147483646 w 2433"/>
                <a:gd name="T5" fmla="*/ 2147483646 h 534"/>
                <a:gd name="T6" fmla="*/ 2147483646 w 2433"/>
                <a:gd name="T7" fmla="*/ 2147483646 h 534"/>
                <a:gd name="T8" fmla="*/ 2147483646 w 2433"/>
                <a:gd name="T9" fmla="*/ 2147483646 h 534"/>
                <a:gd name="T10" fmla="*/ 2147483646 w 2433"/>
                <a:gd name="T11" fmla="*/ 2147483646 h 534"/>
                <a:gd name="T12" fmla="*/ 2147483646 w 2433"/>
                <a:gd name="T13" fmla="*/ 2147483646 h 534"/>
                <a:gd name="T14" fmla="*/ 2147483646 w 2433"/>
                <a:gd name="T15" fmla="*/ 2147483646 h 534"/>
                <a:gd name="T16" fmla="*/ 2147483646 w 2433"/>
                <a:gd name="T17" fmla="*/ 2147483646 h 534"/>
                <a:gd name="T18" fmla="*/ 2147483646 w 2433"/>
                <a:gd name="T19" fmla="*/ 2147483646 h 534"/>
                <a:gd name="T20" fmla="*/ 2147483646 w 2433"/>
                <a:gd name="T21" fmla="*/ 2147483646 h 534"/>
                <a:gd name="T22" fmla="*/ 2147483646 w 2433"/>
                <a:gd name="T23" fmla="*/ 2147483646 h 534"/>
                <a:gd name="T24" fmla="*/ 2147483646 w 2433"/>
                <a:gd name="T25" fmla="*/ 2147483646 h 534"/>
                <a:gd name="T26" fmla="*/ 2147483646 w 2433"/>
                <a:gd name="T27" fmla="*/ 2147483646 h 534"/>
                <a:gd name="T28" fmla="*/ 2147483646 w 2433"/>
                <a:gd name="T29" fmla="*/ 2147483646 h 534"/>
                <a:gd name="T30" fmla="*/ 2147483646 w 2433"/>
                <a:gd name="T31" fmla="*/ 2147483646 h 534"/>
                <a:gd name="T32" fmla="*/ 2147483646 w 2433"/>
                <a:gd name="T33" fmla="*/ 0 h 534"/>
                <a:gd name="T34" fmla="*/ 2147483646 w 2433"/>
                <a:gd name="T35" fmla="*/ 0 h 534"/>
                <a:gd name="T36" fmla="*/ 2147483646 w 2433"/>
                <a:gd name="T37" fmla="*/ 2147483646 h 534"/>
                <a:gd name="T38" fmla="*/ 2147483646 w 2433"/>
                <a:gd name="T39" fmla="*/ 2147483646 h 534"/>
                <a:gd name="T40" fmla="*/ 2147483646 w 2433"/>
                <a:gd name="T41" fmla="*/ 2147483646 h 534"/>
                <a:gd name="T42" fmla="*/ 2147483646 w 2433"/>
                <a:gd name="T43" fmla="*/ 2147483646 h 534"/>
                <a:gd name="T44" fmla="*/ 2147483646 w 2433"/>
                <a:gd name="T45" fmla="*/ 2147483646 h 534"/>
                <a:gd name="T46" fmla="*/ 2147483646 w 2433"/>
                <a:gd name="T47" fmla="*/ 2147483646 h 534"/>
                <a:gd name="T48" fmla="*/ 2147483646 w 2433"/>
                <a:gd name="T49" fmla="*/ 2147483646 h 534"/>
                <a:gd name="T50" fmla="*/ 2147483646 w 2433"/>
                <a:gd name="T51" fmla="*/ 2147483646 h 534"/>
                <a:gd name="T52" fmla="*/ 2147483646 w 2433"/>
                <a:gd name="T53" fmla="*/ 2147483646 h 534"/>
                <a:gd name="T54" fmla="*/ 2147483646 w 2433"/>
                <a:gd name="T55" fmla="*/ 2147483646 h 534"/>
                <a:gd name="T56" fmla="*/ 2147483646 w 2433"/>
                <a:gd name="T57" fmla="*/ 2147483646 h 534"/>
                <a:gd name="T58" fmla="*/ 0 w 2433"/>
                <a:gd name="T59" fmla="*/ 2147483646 h 534"/>
                <a:gd name="T60" fmla="*/ 2147483646 w 2433"/>
                <a:gd name="T61" fmla="*/ 2147483646 h 534"/>
                <a:gd name="T62" fmla="*/ 2147483646 w 2433"/>
                <a:gd name="T63" fmla="*/ 2147483646 h 534"/>
                <a:gd name="T64" fmla="*/ 2147483646 w 2433"/>
                <a:gd name="T65" fmla="*/ 2147483646 h 534"/>
                <a:gd name="T66" fmla="*/ 2147483646 w 2433"/>
                <a:gd name="T67" fmla="*/ 2147483646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3"/>
                <a:gd name="T103" fmla="*/ 0 h 534"/>
                <a:gd name="T104" fmla="*/ 2433 w 2433"/>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3" h="534">
                  <a:moveTo>
                    <a:pt x="2283" y="534"/>
                  </a:moveTo>
                  <a:lnTo>
                    <a:pt x="2361" y="472"/>
                  </a:lnTo>
                  <a:lnTo>
                    <a:pt x="2410" y="415"/>
                  </a:lnTo>
                  <a:lnTo>
                    <a:pt x="2433" y="360"/>
                  </a:lnTo>
                  <a:lnTo>
                    <a:pt x="2433" y="309"/>
                  </a:lnTo>
                  <a:lnTo>
                    <a:pt x="2410" y="261"/>
                  </a:lnTo>
                  <a:lnTo>
                    <a:pt x="2367" y="219"/>
                  </a:lnTo>
                  <a:lnTo>
                    <a:pt x="2305" y="179"/>
                  </a:lnTo>
                  <a:lnTo>
                    <a:pt x="2227" y="143"/>
                  </a:lnTo>
                  <a:lnTo>
                    <a:pt x="2133" y="111"/>
                  </a:lnTo>
                  <a:lnTo>
                    <a:pt x="2027" y="83"/>
                  </a:lnTo>
                  <a:lnTo>
                    <a:pt x="1911" y="59"/>
                  </a:lnTo>
                  <a:lnTo>
                    <a:pt x="1784" y="39"/>
                  </a:lnTo>
                  <a:lnTo>
                    <a:pt x="1649" y="23"/>
                  </a:lnTo>
                  <a:lnTo>
                    <a:pt x="1510" y="11"/>
                  </a:lnTo>
                  <a:lnTo>
                    <a:pt x="1366" y="3"/>
                  </a:lnTo>
                  <a:lnTo>
                    <a:pt x="1221" y="0"/>
                  </a:lnTo>
                  <a:lnTo>
                    <a:pt x="1076" y="0"/>
                  </a:lnTo>
                  <a:lnTo>
                    <a:pt x="931" y="5"/>
                  </a:lnTo>
                  <a:lnTo>
                    <a:pt x="793" y="14"/>
                  </a:lnTo>
                  <a:lnTo>
                    <a:pt x="657" y="27"/>
                  </a:lnTo>
                  <a:lnTo>
                    <a:pt x="530" y="45"/>
                  </a:lnTo>
                  <a:lnTo>
                    <a:pt x="413" y="67"/>
                  </a:lnTo>
                  <a:lnTo>
                    <a:pt x="305" y="93"/>
                  </a:lnTo>
                  <a:lnTo>
                    <a:pt x="212" y="124"/>
                  </a:lnTo>
                  <a:lnTo>
                    <a:pt x="133" y="160"/>
                  </a:lnTo>
                  <a:lnTo>
                    <a:pt x="71" y="199"/>
                  </a:lnTo>
                  <a:lnTo>
                    <a:pt x="26" y="244"/>
                  </a:lnTo>
                  <a:lnTo>
                    <a:pt x="3" y="292"/>
                  </a:lnTo>
                  <a:lnTo>
                    <a:pt x="0" y="345"/>
                  </a:lnTo>
                  <a:lnTo>
                    <a:pt x="23" y="404"/>
                  </a:lnTo>
                  <a:lnTo>
                    <a:pt x="71" y="466"/>
                  </a:lnTo>
                  <a:lnTo>
                    <a:pt x="147" y="534"/>
                  </a:lnTo>
                  <a:lnTo>
                    <a:pt x="2283" y="53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3" name="Freeform 38">
              <a:extLst>
                <a:ext uri="{FF2B5EF4-FFF2-40B4-BE49-F238E27FC236}">
                  <a16:creationId xmlns:a16="http://schemas.microsoft.com/office/drawing/2014/main" id="{BC88D7F0-B4FC-4AC3-A63E-F393991A171D}"/>
                </a:ext>
              </a:extLst>
            </p:cNvPr>
            <p:cNvSpPr>
              <a:spLocks/>
            </p:cNvSpPr>
            <p:nvPr/>
          </p:nvSpPr>
          <p:spPr bwMode="auto">
            <a:xfrm>
              <a:off x="933450" y="2008187"/>
              <a:ext cx="2060575" cy="595313"/>
            </a:xfrm>
            <a:custGeom>
              <a:avLst/>
              <a:gdLst>
                <a:gd name="T0" fmla="*/ 2147483646 w 2456"/>
                <a:gd name="T1" fmla="*/ 2147483646 h 557"/>
                <a:gd name="T2" fmla="*/ 2147483646 w 2456"/>
                <a:gd name="T3" fmla="*/ 2147483646 h 557"/>
                <a:gd name="T4" fmla="*/ 2147483646 w 2456"/>
                <a:gd name="T5" fmla="*/ 2147483646 h 557"/>
                <a:gd name="T6" fmla="*/ 2147483646 w 2456"/>
                <a:gd name="T7" fmla="*/ 2147483646 h 557"/>
                <a:gd name="T8" fmla="*/ 2147483646 w 2456"/>
                <a:gd name="T9" fmla="*/ 2147483646 h 557"/>
                <a:gd name="T10" fmla="*/ 2147483646 w 2456"/>
                <a:gd name="T11" fmla="*/ 2147483646 h 557"/>
                <a:gd name="T12" fmla="*/ 2147483646 w 2456"/>
                <a:gd name="T13" fmla="*/ 2147483646 h 557"/>
                <a:gd name="T14" fmla="*/ 2147483646 w 2456"/>
                <a:gd name="T15" fmla="*/ 2147483646 h 557"/>
                <a:gd name="T16" fmla="*/ 2147483646 w 2456"/>
                <a:gd name="T17" fmla="*/ 2147483646 h 557"/>
                <a:gd name="T18" fmla="*/ 2147483646 w 2456"/>
                <a:gd name="T19" fmla="*/ 2147483646 h 557"/>
                <a:gd name="T20" fmla="*/ 2147483646 w 2456"/>
                <a:gd name="T21" fmla="*/ 2147483646 h 557"/>
                <a:gd name="T22" fmla="*/ 2147483646 w 2456"/>
                <a:gd name="T23" fmla="*/ 2147483646 h 557"/>
                <a:gd name="T24" fmla="*/ 2147483646 w 2456"/>
                <a:gd name="T25" fmla="*/ 2147483646 h 557"/>
                <a:gd name="T26" fmla="*/ 2147483646 w 2456"/>
                <a:gd name="T27" fmla="*/ 2147483646 h 557"/>
                <a:gd name="T28" fmla="*/ 2147483646 w 2456"/>
                <a:gd name="T29" fmla="*/ 2147483646 h 557"/>
                <a:gd name="T30" fmla="*/ 2147483646 w 2456"/>
                <a:gd name="T31" fmla="*/ 2147483646 h 557"/>
                <a:gd name="T32" fmla="*/ 2147483646 w 2456"/>
                <a:gd name="T33" fmla="*/ 2147483646 h 557"/>
                <a:gd name="T34" fmla="*/ 2147483646 w 2456"/>
                <a:gd name="T35" fmla="*/ 2147483646 h 557"/>
                <a:gd name="T36" fmla="*/ 2147483646 w 2456"/>
                <a:gd name="T37" fmla="*/ 2147483646 h 557"/>
                <a:gd name="T38" fmla="*/ 2147483646 w 2456"/>
                <a:gd name="T39" fmla="*/ 2147483646 h 557"/>
                <a:gd name="T40" fmla="*/ 2147483646 w 2456"/>
                <a:gd name="T41" fmla="*/ 2147483646 h 557"/>
                <a:gd name="T42" fmla="*/ 2147483646 w 2456"/>
                <a:gd name="T43" fmla="*/ 2147483646 h 557"/>
                <a:gd name="T44" fmla="*/ 2147483646 w 2456"/>
                <a:gd name="T45" fmla="*/ 2147483646 h 557"/>
                <a:gd name="T46" fmla="*/ 2147483646 w 2456"/>
                <a:gd name="T47" fmla="*/ 2147483646 h 557"/>
                <a:gd name="T48" fmla="*/ 2147483646 w 2456"/>
                <a:gd name="T49" fmla="*/ 2147483646 h 557"/>
                <a:gd name="T50" fmla="*/ 2147483646 w 2456"/>
                <a:gd name="T51" fmla="*/ 0 h 557"/>
                <a:gd name="T52" fmla="*/ 2147483646 w 2456"/>
                <a:gd name="T53" fmla="*/ 2147483646 h 557"/>
                <a:gd name="T54" fmla="*/ 2147483646 w 2456"/>
                <a:gd name="T55" fmla="*/ 2147483646 h 557"/>
                <a:gd name="T56" fmla="*/ 2147483646 w 2456"/>
                <a:gd name="T57" fmla="*/ 2147483646 h 557"/>
                <a:gd name="T58" fmla="*/ 2147483646 w 2456"/>
                <a:gd name="T59" fmla="*/ 2147483646 h 557"/>
                <a:gd name="T60" fmla="*/ 2147483646 w 2456"/>
                <a:gd name="T61" fmla="*/ 2147483646 h 557"/>
                <a:gd name="T62" fmla="*/ 0 w 2456"/>
                <a:gd name="T63" fmla="*/ 2147483646 h 557"/>
                <a:gd name="T64" fmla="*/ 2147483646 w 2456"/>
                <a:gd name="T65" fmla="*/ 2147483646 h 557"/>
                <a:gd name="T66" fmla="*/ 2147483646 w 2456"/>
                <a:gd name="T67" fmla="*/ 2147483646 h 5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56"/>
                <a:gd name="T103" fmla="*/ 0 h 557"/>
                <a:gd name="T104" fmla="*/ 2456 w 2456"/>
                <a:gd name="T105" fmla="*/ 557 h 5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56" h="557">
                  <a:moveTo>
                    <a:pt x="158" y="533"/>
                  </a:moveTo>
                  <a:lnTo>
                    <a:pt x="164" y="536"/>
                  </a:lnTo>
                  <a:lnTo>
                    <a:pt x="90" y="470"/>
                  </a:lnTo>
                  <a:lnTo>
                    <a:pt x="43" y="410"/>
                  </a:lnTo>
                  <a:lnTo>
                    <a:pt x="23" y="355"/>
                  </a:lnTo>
                  <a:lnTo>
                    <a:pt x="24" y="306"/>
                  </a:lnTo>
                  <a:lnTo>
                    <a:pt x="46" y="261"/>
                  </a:lnTo>
                  <a:lnTo>
                    <a:pt x="89" y="219"/>
                  </a:lnTo>
                  <a:lnTo>
                    <a:pt x="150" y="181"/>
                  </a:lnTo>
                  <a:lnTo>
                    <a:pt x="226" y="146"/>
                  </a:lnTo>
                  <a:lnTo>
                    <a:pt x="319" y="116"/>
                  </a:lnTo>
                  <a:lnTo>
                    <a:pt x="426" y="90"/>
                  </a:lnTo>
                  <a:lnTo>
                    <a:pt x="544" y="67"/>
                  </a:lnTo>
                  <a:lnTo>
                    <a:pt x="669" y="50"/>
                  </a:lnTo>
                  <a:lnTo>
                    <a:pt x="804" y="36"/>
                  </a:lnTo>
                  <a:lnTo>
                    <a:pt x="944" y="28"/>
                  </a:lnTo>
                  <a:lnTo>
                    <a:pt x="1087" y="23"/>
                  </a:lnTo>
                  <a:lnTo>
                    <a:pt x="1232" y="22"/>
                  </a:lnTo>
                  <a:lnTo>
                    <a:pt x="1377" y="26"/>
                  </a:lnTo>
                  <a:lnTo>
                    <a:pt x="1520" y="34"/>
                  </a:lnTo>
                  <a:lnTo>
                    <a:pt x="1659" y="45"/>
                  </a:lnTo>
                  <a:lnTo>
                    <a:pt x="1793" y="62"/>
                  </a:lnTo>
                  <a:lnTo>
                    <a:pt x="1919" y="82"/>
                  </a:lnTo>
                  <a:lnTo>
                    <a:pt x="2037" y="106"/>
                  </a:lnTo>
                  <a:lnTo>
                    <a:pt x="2142" y="134"/>
                  </a:lnTo>
                  <a:lnTo>
                    <a:pt x="2233" y="165"/>
                  </a:lnTo>
                  <a:lnTo>
                    <a:pt x="2311" y="200"/>
                  </a:lnTo>
                  <a:lnTo>
                    <a:pt x="2370" y="239"/>
                  </a:lnTo>
                  <a:lnTo>
                    <a:pt x="2412" y="280"/>
                  </a:lnTo>
                  <a:lnTo>
                    <a:pt x="2432" y="323"/>
                  </a:lnTo>
                  <a:lnTo>
                    <a:pt x="2432" y="368"/>
                  </a:lnTo>
                  <a:lnTo>
                    <a:pt x="2412" y="418"/>
                  </a:lnTo>
                  <a:lnTo>
                    <a:pt x="2363" y="474"/>
                  </a:lnTo>
                  <a:lnTo>
                    <a:pt x="2288" y="536"/>
                  </a:lnTo>
                  <a:lnTo>
                    <a:pt x="2301" y="556"/>
                  </a:lnTo>
                  <a:lnTo>
                    <a:pt x="2379" y="492"/>
                  </a:lnTo>
                  <a:lnTo>
                    <a:pt x="2431" y="432"/>
                  </a:lnTo>
                  <a:lnTo>
                    <a:pt x="2456" y="373"/>
                  </a:lnTo>
                  <a:lnTo>
                    <a:pt x="2456" y="317"/>
                  </a:lnTo>
                  <a:lnTo>
                    <a:pt x="2431" y="265"/>
                  </a:lnTo>
                  <a:lnTo>
                    <a:pt x="2385" y="219"/>
                  </a:lnTo>
                  <a:lnTo>
                    <a:pt x="2322" y="180"/>
                  </a:lnTo>
                  <a:lnTo>
                    <a:pt x="2242" y="143"/>
                  </a:lnTo>
                  <a:lnTo>
                    <a:pt x="2149" y="110"/>
                  </a:lnTo>
                  <a:lnTo>
                    <a:pt x="2041" y="82"/>
                  </a:lnTo>
                  <a:lnTo>
                    <a:pt x="1923" y="59"/>
                  </a:lnTo>
                  <a:lnTo>
                    <a:pt x="1796" y="38"/>
                  </a:lnTo>
                  <a:lnTo>
                    <a:pt x="1662" y="22"/>
                  </a:lnTo>
                  <a:lnTo>
                    <a:pt x="1521" y="10"/>
                  </a:lnTo>
                  <a:lnTo>
                    <a:pt x="1378" y="3"/>
                  </a:lnTo>
                  <a:lnTo>
                    <a:pt x="1232" y="0"/>
                  </a:lnTo>
                  <a:lnTo>
                    <a:pt x="1086" y="0"/>
                  </a:lnTo>
                  <a:lnTo>
                    <a:pt x="942" y="4"/>
                  </a:lnTo>
                  <a:lnTo>
                    <a:pt x="802" y="13"/>
                  </a:lnTo>
                  <a:lnTo>
                    <a:pt x="668" y="26"/>
                  </a:lnTo>
                  <a:lnTo>
                    <a:pt x="539" y="44"/>
                  </a:lnTo>
                  <a:lnTo>
                    <a:pt x="421" y="66"/>
                  </a:lnTo>
                  <a:lnTo>
                    <a:pt x="313" y="93"/>
                  </a:lnTo>
                  <a:lnTo>
                    <a:pt x="219" y="123"/>
                  </a:lnTo>
                  <a:lnTo>
                    <a:pt x="138" y="160"/>
                  </a:lnTo>
                  <a:lnTo>
                    <a:pt x="74" y="202"/>
                  </a:lnTo>
                  <a:lnTo>
                    <a:pt x="27" y="247"/>
                  </a:lnTo>
                  <a:lnTo>
                    <a:pt x="2" y="300"/>
                  </a:lnTo>
                  <a:lnTo>
                    <a:pt x="0" y="359"/>
                  </a:lnTo>
                  <a:lnTo>
                    <a:pt x="24" y="421"/>
                  </a:lnTo>
                  <a:lnTo>
                    <a:pt x="73" y="486"/>
                  </a:lnTo>
                  <a:lnTo>
                    <a:pt x="151" y="554"/>
                  </a:lnTo>
                  <a:lnTo>
                    <a:pt x="158" y="557"/>
                  </a:lnTo>
                  <a:lnTo>
                    <a:pt x="158" y="5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4" name="Freeform 39">
              <a:extLst>
                <a:ext uri="{FF2B5EF4-FFF2-40B4-BE49-F238E27FC236}">
                  <a16:creationId xmlns:a16="http://schemas.microsoft.com/office/drawing/2014/main" id="{26993074-42C4-41DA-B3B6-6019D4386E2C}"/>
                </a:ext>
              </a:extLst>
            </p:cNvPr>
            <p:cNvSpPr>
              <a:spLocks/>
            </p:cNvSpPr>
            <p:nvPr/>
          </p:nvSpPr>
          <p:spPr bwMode="auto">
            <a:xfrm>
              <a:off x="1066800" y="2578100"/>
              <a:ext cx="1797050" cy="25400"/>
            </a:xfrm>
            <a:custGeom>
              <a:avLst/>
              <a:gdLst>
                <a:gd name="T0" fmla="*/ 2147483646 w 2143"/>
                <a:gd name="T1" fmla="*/ 2147483646 h 24"/>
                <a:gd name="T2" fmla="*/ 2147483646 w 2143"/>
                <a:gd name="T3" fmla="*/ 0 h 24"/>
                <a:gd name="T4" fmla="*/ 0 w 2143"/>
                <a:gd name="T5" fmla="*/ 0 h 24"/>
                <a:gd name="T6" fmla="*/ 0 w 2143"/>
                <a:gd name="T7" fmla="*/ 2147483646 h 24"/>
                <a:gd name="T8" fmla="*/ 2147483646 w 2143"/>
                <a:gd name="T9" fmla="*/ 2147483646 h 24"/>
                <a:gd name="T10" fmla="*/ 2147483646 w 2143"/>
                <a:gd name="T11" fmla="*/ 2147483646 h 24"/>
                <a:gd name="T12" fmla="*/ 2147483646 w 2143"/>
                <a:gd name="T13" fmla="*/ 2147483646 h 24"/>
                <a:gd name="T14" fmla="*/ 0 60000 65536"/>
                <a:gd name="T15" fmla="*/ 0 60000 65536"/>
                <a:gd name="T16" fmla="*/ 0 60000 65536"/>
                <a:gd name="T17" fmla="*/ 0 60000 65536"/>
                <a:gd name="T18" fmla="*/ 0 60000 65536"/>
                <a:gd name="T19" fmla="*/ 0 60000 65536"/>
                <a:gd name="T20" fmla="*/ 0 60000 65536"/>
                <a:gd name="T21" fmla="*/ 0 w 2143"/>
                <a:gd name="T22" fmla="*/ 0 h 24"/>
                <a:gd name="T23" fmla="*/ 2143 w 214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3" h="24">
                  <a:moveTo>
                    <a:pt x="2130" y="3"/>
                  </a:moveTo>
                  <a:lnTo>
                    <a:pt x="2136" y="0"/>
                  </a:lnTo>
                  <a:lnTo>
                    <a:pt x="0" y="0"/>
                  </a:lnTo>
                  <a:lnTo>
                    <a:pt x="0" y="24"/>
                  </a:lnTo>
                  <a:lnTo>
                    <a:pt x="2136" y="24"/>
                  </a:lnTo>
                  <a:lnTo>
                    <a:pt x="2143" y="23"/>
                  </a:lnTo>
                  <a:lnTo>
                    <a:pt x="21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40">
              <a:extLst>
                <a:ext uri="{FF2B5EF4-FFF2-40B4-BE49-F238E27FC236}">
                  <a16:creationId xmlns:a16="http://schemas.microsoft.com/office/drawing/2014/main" id="{63F71FD6-0B20-46B8-965E-C80C0763745F}"/>
                </a:ext>
              </a:extLst>
            </p:cNvPr>
            <p:cNvSpPr>
              <a:spLocks/>
            </p:cNvSpPr>
            <p:nvPr/>
          </p:nvSpPr>
          <p:spPr bwMode="auto">
            <a:xfrm>
              <a:off x="2489200" y="1427162"/>
              <a:ext cx="138113" cy="142875"/>
            </a:xfrm>
            <a:custGeom>
              <a:avLst/>
              <a:gdLst>
                <a:gd name="T0" fmla="*/ 0 w 166"/>
                <a:gd name="T1" fmla="*/ 0 h 133"/>
                <a:gd name="T2" fmla="*/ 2147483646 w 166"/>
                <a:gd name="T3" fmla="*/ 0 h 133"/>
                <a:gd name="T4" fmla="*/ 2147483646 w 166"/>
                <a:gd name="T5" fmla="*/ 2147483646 h 133"/>
                <a:gd name="T6" fmla="*/ 2147483646 w 166"/>
                <a:gd name="T7" fmla="*/ 0 h 133"/>
                <a:gd name="T8" fmla="*/ 2147483646 w 166"/>
                <a:gd name="T9" fmla="*/ 0 h 133"/>
                <a:gd name="T10" fmla="*/ 2147483646 w 166"/>
                <a:gd name="T11" fmla="*/ 2147483646 h 133"/>
                <a:gd name="T12" fmla="*/ 2147483646 w 166"/>
                <a:gd name="T13" fmla="*/ 0 h 133"/>
                <a:gd name="T14" fmla="*/ 2147483646 w 166"/>
                <a:gd name="T15" fmla="*/ 0 h 133"/>
                <a:gd name="T16" fmla="*/ 2147483646 w 166"/>
                <a:gd name="T17" fmla="*/ 2147483646 h 133"/>
                <a:gd name="T18" fmla="*/ 2147483646 w 166"/>
                <a:gd name="T19" fmla="*/ 2147483646 h 133"/>
                <a:gd name="T20" fmla="*/ 2147483646 w 166"/>
                <a:gd name="T21" fmla="*/ 2147483646 h 133"/>
                <a:gd name="T22" fmla="*/ 2147483646 w 166"/>
                <a:gd name="T23" fmla="*/ 2147483646 h 133"/>
                <a:gd name="T24" fmla="*/ 2147483646 w 166"/>
                <a:gd name="T25" fmla="*/ 2147483646 h 133"/>
                <a:gd name="T26" fmla="*/ 0 w 166"/>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133"/>
                <a:gd name="T44" fmla="*/ 166 w 166"/>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133">
                  <a:moveTo>
                    <a:pt x="0" y="0"/>
                  </a:moveTo>
                  <a:lnTo>
                    <a:pt x="28" y="0"/>
                  </a:lnTo>
                  <a:lnTo>
                    <a:pt x="31" y="99"/>
                  </a:lnTo>
                  <a:lnTo>
                    <a:pt x="68" y="0"/>
                  </a:lnTo>
                  <a:lnTo>
                    <a:pt x="99" y="0"/>
                  </a:lnTo>
                  <a:lnTo>
                    <a:pt x="97" y="100"/>
                  </a:lnTo>
                  <a:lnTo>
                    <a:pt x="138" y="0"/>
                  </a:lnTo>
                  <a:lnTo>
                    <a:pt x="166" y="0"/>
                  </a:lnTo>
                  <a:lnTo>
                    <a:pt x="103" y="133"/>
                  </a:lnTo>
                  <a:lnTo>
                    <a:pt x="76" y="133"/>
                  </a:lnTo>
                  <a:lnTo>
                    <a:pt x="76" y="31"/>
                  </a:lnTo>
                  <a:lnTo>
                    <a:pt x="36" y="133"/>
                  </a:lnTo>
                  <a:lnTo>
                    <a:pt x="11" y="1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6" name="Freeform 41">
              <a:extLst>
                <a:ext uri="{FF2B5EF4-FFF2-40B4-BE49-F238E27FC236}">
                  <a16:creationId xmlns:a16="http://schemas.microsoft.com/office/drawing/2014/main" id="{C9D3C255-51AA-4915-A5A2-C8C864647584}"/>
                </a:ext>
              </a:extLst>
            </p:cNvPr>
            <p:cNvSpPr>
              <a:spLocks noEditPoints="1"/>
            </p:cNvSpPr>
            <p:nvPr/>
          </p:nvSpPr>
          <p:spPr bwMode="auto">
            <a:xfrm>
              <a:off x="2617788" y="1462087"/>
              <a:ext cx="79375" cy="107950"/>
            </a:xfrm>
            <a:custGeom>
              <a:avLst/>
              <a:gdLst>
                <a:gd name="T0" fmla="*/ 2147483646 w 96"/>
                <a:gd name="T1" fmla="*/ 2147483646 h 102"/>
                <a:gd name="T2" fmla="*/ 2147483646 w 96"/>
                <a:gd name="T3" fmla="*/ 2147483646 h 102"/>
                <a:gd name="T4" fmla="*/ 2147483646 w 96"/>
                <a:gd name="T5" fmla="*/ 2147483646 h 102"/>
                <a:gd name="T6" fmla="*/ 2147483646 w 96"/>
                <a:gd name="T7" fmla="*/ 2147483646 h 102"/>
                <a:gd name="T8" fmla="*/ 2147483646 w 96"/>
                <a:gd name="T9" fmla="*/ 0 h 102"/>
                <a:gd name="T10" fmla="*/ 2147483646 w 96"/>
                <a:gd name="T11" fmla="*/ 0 h 102"/>
                <a:gd name="T12" fmla="*/ 2147483646 w 96"/>
                <a:gd name="T13" fmla="*/ 2147483646 h 102"/>
                <a:gd name="T14" fmla="*/ 2147483646 w 96"/>
                <a:gd name="T15" fmla="*/ 2147483646 h 102"/>
                <a:gd name="T16" fmla="*/ 2147483646 w 96"/>
                <a:gd name="T17" fmla="*/ 2147483646 h 102"/>
                <a:gd name="T18" fmla="*/ 2147483646 w 96"/>
                <a:gd name="T19" fmla="*/ 2147483646 h 102"/>
                <a:gd name="T20" fmla="*/ 2147483646 w 96"/>
                <a:gd name="T21" fmla="*/ 2147483646 h 102"/>
                <a:gd name="T22" fmla="*/ 2147483646 w 96"/>
                <a:gd name="T23" fmla="*/ 2147483646 h 102"/>
                <a:gd name="T24" fmla="*/ 2147483646 w 96"/>
                <a:gd name="T25" fmla="*/ 2147483646 h 102"/>
                <a:gd name="T26" fmla="*/ 2147483646 w 96"/>
                <a:gd name="T27" fmla="*/ 2147483646 h 102"/>
                <a:gd name="T28" fmla="*/ 2147483646 w 96"/>
                <a:gd name="T29" fmla="*/ 2147483646 h 102"/>
                <a:gd name="T30" fmla="*/ 2147483646 w 96"/>
                <a:gd name="T31" fmla="*/ 2147483646 h 102"/>
                <a:gd name="T32" fmla="*/ 2147483646 w 96"/>
                <a:gd name="T33" fmla="*/ 2147483646 h 102"/>
                <a:gd name="T34" fmla="*/ 2147483646 w 96"/>
                <a:gd name="T35" fmla="*/ 2147483646 h 102"/>
                <a:gd name="T36" fmla="*/ 2147483646 w 96"/>
                <a:gd name="T37" fmla="*/ 2147483646 h 102"/>
                <a:gd name="T38" fmla="*/ 2147483646 w 96"/>
                <a:gd name="T39" fmla="*/ 2147483646 h 102"/>
                <a:gd name="T40" fmla="*/ 2147483646 w 96"/>
                <a:gd name="T41" fmla="*/ 2147483646 h 102"/>
                <a:gd name="T42" fmla="*/ 2147483646 w 96"/>
                <a:gd name="T43" fmla="*/ 2147483646 h 102"/>
                <a:gd name="T44" fmla="*/ 2147483646 w 96"/>
                <a:gd name="T45" fmla="*/ 2147483646 h 102"/>
                <a:gd name="T46" fmla="*/ 2147483646 w 96"/>
                <a:gd name="T47" fmla="*/ 2147483646 h 102"/>
                <a:gd name="T48" fmla="*/ 2147483646 w 96"/>
                <a:gd name="T49" fmla="*/ 2147483646 h 102"/>
                <a:gd name="T50" fmla="*/ 0 w 96"/>
                <a:gd name="T51" fmla="*/ 2147483646 h 102"/>
                <a:gd name="T52" fmla="*/ 0 w 96"/>
                <a:gd name="T53" fmla="*/ 2147483646 h 102"/>
                <a:gd name="T54" fmla="*/ 2147483646 w 96"/>
                <a:gd name="T55" fmla="*/ 2147483646 h 102"/>
                <a:gd name="T56" fmla="*/ 2147483646 w 96"/>
                <a:gd name="T57" fmla="*/ 2147483646 h 102"/>
                <a:gd name="T58" fmla="*/ 2147483646 w 96"/>
                <a:gd name="T59" fmla="*/ 2147483646 h 102"/>
                <a:gd name="T60" fmla="*/ 2147483646 w 96"/>
                <a:gd name="T61" fmla="*/ 2147483646 h 102"/>
                <a:gd name="T62" fmla="*/ 2147483646 w 96"/>
                <a:gd name="T63" fmla="*/ 2147483646 h 102"/>
                <a:gd name="T64" fmla="*/ 2147483646 w 96"/>
                <a:gd name="T65" fmla="*/ 2147483646 h 102"/>
                <a:gd name="T66" fmla="*/ 2147483646 w 96"/>
                <a:gd name="T67" fmla="*/ 2147483646 h 102"/>
                <a:gd name="T68" fmla="*/ 2147483646 w 96"/>
                <a:gd name="T69" fmla="*/ 2147483646 h 102"/>
                <a:gd name="T70" fmla="*/ 2147483646 w 96"/>
                <a:gd name="T71" fmla="*/ 2147483646 h 102"/>
                <a:gd name="T72" fmla="*/ 2147483646 w 96"/>
                <a:gd name="T73" fmla="*/ 2147483646 h 102"/>
                <a:gd name="T74" fmla="*/ 2147483646 w 96"/>
                <a:gd name="T75" fmla="*/ 2147483646 h 102"/>
                <a:gd name="T76" fmla="*/ 2147483646 w 96"/>
                <a:gd name="T77" fmla="*/ 2147483646 h 102"/>
                <a:gd name="T78" fmla="*/ 2147483646 w 96"/>
                <a:gd name="T79" fmla="*/ 2147483646 h 102"/>
                <a:gd name="T80" fmla="*/ 2147483646 w 96"/>
                <a:gd name="T81" fmla="*/ 2147483646 h 102"/>
                <a:gd name="T82" fmla="*/ 2147483646 w 96"/>
                <a:gd name="T83" fmla="*/ 2147483646 h 102"/>
                <a:gd name="T84" fmla="*/ 2147483646 w 96"/>
                <a:gd name="T85" fmla="*/ 2147483646 h 102"/>
                <a:gd name="T86" fmla="*/ 2147483646 w 96"/>
                <a:gd name="T87" fmla="*/ 2147483646 h 102"/>
                <a:gd name="T88" fmla="*/ 2147483646 w 96"/>
                <a:gd name="T89" fmla="*/ 2147483646 h 102"/>
                <a:gd name="T90" fmla="*/ 2147483646 w 96"/>
                <a:gd name="T91" fmla="*/ 2147483646 h 102"/>
                <a:gd name="T92" fmla="*/ 2147483646 w 96"/>
                <a:gd name="T93" fmla="*/ 2147483646 h 102"/>
                <a:gd name="T94" fmla="*/ 2147483646 w 96"/>
                <a:gd name="T95" fmla="*/ 2147483646 h 102"/>
                <a:gd name="T96" fmla="*/ 2147483646 w 96"/>
                <a:gd name="T97" fmla="*/ 2147483646 h 102"/>
                <a:gd name="T98" fmla="*/ 2147483646 w 96"/>
                <a:gd name="T99" fmla="*/ 2147483646 h 102"/>
                <a:gd name="T100" fmla="*/ 2147483646 w 96"/>
                <a:gd name="T101" fmla="*/ 2147483646 h 102"/>
                <a:gd name="T102" fmla="*/ 2147483646 w 96"/>
                <a:gd name="T103" fmla="*/ 2147483646 h 102"/>
                <a:gd name="T104" fmla="*/ 2147483646 w 96"/>
                <a:gd name="T105" fmla="*/ 2147483646 h 102"/>
                <a:gd name="T106" fmla="*/ 2147483646 w 96"/>
                <a:gd name="T107" fmla="*/ 2147483646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6"/>
                <a:gd name="T163" fmla="*/ 0 h 102"/>
                <a:gd name="T164" fmla="*/ 96 w 96"/>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6" h="102">
                  <a:moveTo>
                    <a:pt x="12" y="34"/>
                  </a:moveTo>
                  <a:lnTo>
                    <a:pt x="12" y="33"/>
                  </a:lnTo>
                  <a:lnTo>
                    <a:pt x="13" y="30"/>
                  </a:lnTo>
                  <a:lnTo>
                    <a:pt x="13" y="28"/>
                  </a:lnTo>
                  <a:lnTo>
                    <a:pt x="15" y="27"/>
                  </a:lnTo>
                  <a:lnTo>
                    <a:pt x="15" y="24"/>
                  </a:lnTo>
                  <a:lnTo>
                    <a:pt x="16" y="23"/>
                  </a:lnTo>
                  <a:lnTo>
                    <a:pt x="16" y="21"/>
                  </a:lnTo>
                  <a:lnTo>
                    <a:pt x="18" y="20"/>
                  </a:lnTo>
                  <a:lnTo>
                    <a:pt x="19" y="18"/>
                  </a:lnTo>
                  <a:lnTo>
                    <a:pt x="19" y="17"/>
                  </a:lnTo>
                  <a:lnTo>
                    <a:pt x="21" y="15"/>
                  </a:lnTo>
                  <a:lnTo>
                    <a:pt x="22" y="14"/>
                  </a:lnTo>
                  <a:lnTo>
                    <a:pt x="24" y="12"/>
                  </a:lnTo>
                  <a:lnTo>
                    <a:pt x="25" y="11"/>
                  </a:lnTo>
                  <a:lnTo>
                    <a:pt x="27" y="11"/>
                  </a:lnTo>
                  <a:lnTo>
                    <a:pt x="28" y="9"/>
                  </a:lnTo>
                  <a:lnTo>
                    <a:pt x="30" y="8"/>
                  </a:lnTo>
                  <a:lnTo>
                    <a:pt x="31" y="8"/>
                  </a:lnTo>
                  <a:lnTo>
                    <a:pt x="33" y="6"/>
                  </a:lnTo>
                  <a:lnTo>
                    <a:pt x="34" y="5"/>
                  </a:lnTo>
                  <a:lnTo>
                    <a:pt x="37" y="5"/>
                  </a:lnTo>
                  <a:lnTo>
                    <a:pt x="39" y="3"/>
                  </a:lnTo>
                  <a:lnTo>
                    <a:pt x="40" y="3"/>
                  </a:lnTo>
                  <a:lnTo>
                    <a:pt x="43" y="3"/>
                  </a:lnTo>
                  <a:lnTo>
                    <a:pt x="44" y="2"/>
                  </a:lnTo>
                  <a:lnTo>
                    <a:pt x="46" y="2"/>
                  </a:lnTo>
                  <a:lnTo>
                    <a:pt x="49" y="2"/>
                  </a:lnTo>
                  <a:lnTo>
                    <a:pt x="50" y="2"/>
                  </a:lnTo>
                  <a:lnTo>
                    <a:pt x="53" y="0"/>
                  </a:lnTo>
                  <a:lnTo>
                    <a:pt x="55" y="0"/>
                  </a:lnTo>
                  <a:lnTo>
                    <a:pt x="58" y="0"/>
                  </a:lnTo>
                  <a:lnTo>
                    <a:pt x="61" y="0"/>
                  </a:lnTo>
                  <a:lnTo>
                    <a:pt x="62" y="0"/>
                  </a:lnTo>
                  <a:lnTo>
                    <a:pt x="64" y="0"/>
                  </a:lnTo>
                  <a:lnTo>
                    <a:pt x="65" y="0"/>
                  </a:lnTo>
                  <a:lnTo>
                    <a:pt x="68" y="0"/>
                  </a:lnTo>
                  <a:lnTo>
                    <a:pt x="70" y="0"/>
                  </a:lnTo>
                  <a:lnTo>
                    <a:pt x="71" y="2"/>
                  </a:lnTo>
                  <a:lnTo>
                    <a:pt x="73" y="2"/>
                  </a:lnTo>
                  <a:lnTo>
                    <a:pt x="74" y="2"/>
                  </a:lnTo>
                  <a:lnTo>
                    <a:pt x="75" y="2"/>
                  </a:lnTo>
                  <a:lnTo>
                    <a:pt x="77" y="2"/>
                  </a:lnTo>
                  <a:lnTo>
                    <a:pt x="78" y="2"/>
                  </a:lnTo>
                  <a:lnTo>
                    <a:pt x="80" y="3"/>
                  </a:lnTo>
                  <a:lnTo>
                    <a:pt x="81" y="3"/>
                  </a:lnTo>
                  <a:lnTo>
                    <a:pt x="83" y="3"/>
                  </a:lnTo>
                  <a:lnTo>
                    <a:pt x="84" y="5"/>
                  </a:lnTo>
                  <a:lnTo>
                    <a:pt x="86" y="5"/>
                  </a:lnTo>
                  <a:lnTo>
                    <a:pt x="87" y="6"/>
                  </a:lnTo>
                  <a:lnTo>
                    <a:pt x="89" y="6"/>
                  </a:lnTo>
                  <a:lnTo>
                    <a:pt x="89" y="8"/>
                  </a:lnTo>
                  <a:lnTo>
                    <a:pt x="90" y="8"/>
                  </a:lnTo>
                  <a:lnTo>
                    <a:pt x="90" y="9"/>
                  </a:lnTo>
                  <a:lnTo>
                    <a:pt x="92" y="9"/>
                  </a:lnTo>
                  <a:lnTo>
                    <a:pt x="92" y="11"/>
                  </a:lnTo>
                  <a:lnTo>
                    <a:pt x="93" y="11"/>
                  </a:lnTo>
                  <a:lnTo>
                    <a:pt x="93" y="12"/>
                  </a:lnTo>
                  <a:lnTo>
                    <a:pt x="95" y="14"/>
                  </a:lnTo>
                  <a:lnTo>
                    <a:pt x="95" y="15"/>
                  </a:lnTo>
                  <a:lnTo>
                    <a:pt x="96" y="17"/>
                  </a:lnTo>
                  <a:lnTo>
                    <a:pt x="96" y="18"/>
                  </a:lnTo>
                  <a:lnTo>
                    <a:pt x="96" y="20"/>
                  </a:lnTo>
                  <a:lnTo>
                    <a:pt x="96" y="21"/>
                  </a:lnTo>
                  <a:lnTo>
                    <a:pt x="96" y="23"/>
                  </a:lnTo>
                  <a:lnTo>
                    <a:pt x="96" y="24"/>
                  </a:lnTo>
                  <a:lnTo>
                    <a:pt x="96" y="26"/>
                  </a:lnTo>
                  <a:lnTo>
                    <a:pt x="96" y="27"/>
                  </a:lnTo>
                  <a:lnTo>
                    <a:pt x="96" y="28"/>
                  </a:lnTo>
                  <a:lnTo>
                    <a:pt x="96" y="30"/>
                  </a:lnTo>
                  <a:lnTo>
                    <a:pt x="96" y="31"/>
                  </a:lnTo>
                  <a:lnTo>
                    <a:pt x="96" y="33"/>
                  </a:lnTo>
                  <a:lnTo>
                    <a:pt x="95" y="33"/>
                  </a:lnTo>
                  <a:lnTo>
                    <a:pt x="95" y="34"/>
                  </a:lnTo>
                  <a:lnTo>
                    <a:pt x="95" y="36"/>
                  </a:lnTo>
                  <a:lnTo>
                    <a:pt x="86" y="80"/>
                  </a:lnTo>
                  <a:lnTo>
                    <a:pt x="86" y="86"/>
                  </a:lnTo>
                  <a:lnTo>
                    <a:pt x="84" y="86"/>
                  </a:lnTo>
                  <a:lnTo>
                    <a:pt x="84" y="87"/>
                  </a:lnTo>
                  <a:lnTo>
                    <a:pt x="84" y="89"/>
                  </a:lnTo>
                  <a:lnTo>
                    <a:pt x="84" y="90"/>
                  </a:lnTo>
                  <a:lnTo>
                    <a:pt x="84" y="92"/>
                  </a:lnTo>
                  <a:lnTo>
                    <a:pt x="84" y="93"/>
                  </a:lnTo>
                  <a:lnTo>
                    <a:pt x="84" y="95"/>
                  </a:lnTo>
                  <a:lnTo>
                    <a:pt x="84" y="96"/>
                  </a:lnTo>
                  <a:lnTo>
                    <a:pt x="86" y="96"/>
                  </a:lnTo>
                  <a:lnTo>
                    <a:pt x="86" y="98"/>
                  </a:lnTo>
                  <a:lnTo>
                    <a:pt x="86" y="99"/>
                  </a:lnTo>
                  <a:lnTo>
                    <a:pt x="87" y="99"/>
                  </a:lnTo>
                  <a:lnTo>
                    <a:pt x="87" y="101"/>
                  </a:lnTo>
                  <a:lnTo>
                    <a:pt x="61" y="101"/>
                  </a:lnTo>
                  <a:lnTo>
                    <a:pt x="61" y="99"/>
                  </a:lnTo>
                  <a:lnTo>
                    <a:pt x="61" y="98"/>
                  </a:lnTo>
                  <a:lnTo>
                    <a:pt x="59" y="98"/>
                  </a:lnTo>
                  <a:lnTo>
                    <a:pt x="59" y="96"/>
                  </a:lnTo>
                  <a:lnTo>
                    <a:pt x="59" y="95"/>
                  </a:lnTo>
                  <a:lnTo>
                    <a:pt x="59" y="93"/>
                  </a:lnTo>
                  <a:lnTo>
                    <a:pt x="59" y="92"/>
                  </a:lnTo>
                  <a:lnTo>
                    <a:pt x="59" y="90"/>
                  </a:lnTo>
                  <a:lnTo>
                    <a:pt x="59" y="89"/>
                  </a:lnTo>
                  <a:lnTo>
                    <a:pt x="59" y="87"/>
                  </a:lnTo>
                  <a:lnTo>
                    <a:pt x="58" y="89"/>
                  </a:lnTo>
                  <a:lnTo>
                    <a:pt x="56" y="89"/>
                  </a:lnTo>
                  <a:lnTo>
                    <a:pt x="56" y="90"/>
                  </a:lnTo>
                  <a:lnTo>
                    <a:pt x="55" y="90"/>
                  </a:lnTo>
                  <a:lnTo>
                    <a:pt x="55" y="92"/>
                  </a:lnTo>
                  <a:lnTo>
                    <a:pt x="53" y="92"/>
                  </a:lnTo>
                  <a:lnTo>
                    <a:pt x="53" y="93"/>
                  </a:lnTo>
                  <a:lnTo>
                    <a:pt x="52" y="93"/>
                  </a:lnTo>
                  <a:lnTo>
                    <a:pt x="52" y="95"/>
                  </a:lnTo>
                  <a:lnTo>
                    <a:pt x="50" y="95"/>
                  </a:lnTo>
                  <a:lnTo>
                    <a:pt x="49" y="95"/>
                  </a:lnTo>
                  <a:lnTo>
                    <a:pt x="49" y="96"/>
                  </a:lnTo>
                  <a:lnTo>
                    <a:pt x="47" y="96"/>
                  </a:lnTo>
                  <a:lnTo>
                    <a:pt x="47" y="98"/>
                  </a:lnTo>
                  <a:lnTo>
                    <a:pt x="46" y="98"/>
                  </a:lnTo>
                  <a:lnTo>
                    <a:pt x="44" y="98"/>
                  </a:lnTo>
                  <a:lnTo>
                    <a:pt x="44" y="99"/>
                  </a:lnTo>
                  <a:lnTo>
                    <a:pt x="43" y="99"/>
                  </a:lnTo>
                  <a:lnTo>
                    <a:pt x="41" y="99"/>
                  </a:lnTo>
                  <a:lnTo>
                    <a:pt x="41" y="101"/>
                  </a:lnTo>
                  <a:lnTo>
                    <a:pt x="40" y="101"/>
                  </a:lnTo>
                  <a:lnTo>
                    <a:pt x="39" y="101"/>
                  </a:lnTo>
                  <a:lnTo>
                    <a:pt x="37" y="101"/>
                  </a:lnTo>
                  <a:lnTo>
                    <a:pt x="37" y="102"/>
                  </a:lnTo>
                  <a:lnTo>
                    <a:pt x="36" y="102"/>
                  </a:lnTo>
                  <a:lnTo>
                    <a:pt x="34" y="102"/>
                  </a:lnTo>
                  <a:lnTo>
                    <a:pt x="33" y="102"/>
                  </a:lnTo>
                  <a:lnTo>
                    <a:pt x="31" y="102"/>
                  </a:lnTo>
                  <a:lnTo>
                    <a:pt x="30" y="102"/>
                  </a:lnTo>
                  <a:lnTo>
                    <a:pt x="28" y="102"/>
                  </a:lnTo>
                  <a:lnTo>
                    <a:pt x="27" y="102"/>
                  </a:lnTo>
                  <a:lnTo>
                    <a:pt x="25" y="102"/>
                  </a:lnTo>
                  <a:lnTo>
                    <a:pt x="24" y="102"/>
                  </a:lnTo>
                  <a:lnTo>
                    <a:pt x="22" y="102"/>
                  </a:lnTo>
                  <a:lnTo>
                    <a:pt x="21" y="102"/>
                  </a:lnTo>
                  <a:lnTo>
                    <a:pt x="19" y="102"/>
                  </a:lnTo>
                  <a:lnTo>
                    <a:pt x="18" y="102"/>
                  </a:lnTo>
                  <a:lnTo>
                    <a:pt x="16" y="102"/>
                  </a:lnTo>
                  <a:lnTo>
                    <a:pt x="15" y="102"/>
                  </a:lnTo>
                  <a:lnTo>
                    <a:pt x="13" y="101"/>
                  </a:lnTo>
                  <a:lnTo>
                    <a:pt x="12" y="101"/>
                  </a:lnTo>
                  <a:lnTo>
                    <a:pt x="10" y="101"/>
                  </a:lnTo>
                  <a:lnTo>
                    <a:pt x="10" y="99"/>
                  </a:lnTo>
                  <a:lnTo>
                    <a:pt x="9" y="99"/>
                  </a:lnTo>
                  <a:lnTo>
                    <a:pt x="8" y="98"/>
                  </a:lnTo>
                  <a:lnTo>
                    <a:pt x="6" y="96"/>
                  </a:lnTo>
                  <a:lnTo>
                    <a:pt x="5" y="95"/>
                  </a:lnTo>
                  <a:lnTo>
                    <a:pt x="5" y="93"/>
                  </a:lnTo>
                  <a:lnTo>
                    <a:pt x="3" y="93"/>
                  </a:lnTo>
                  <a:lnTo>
                    <a:pt x="3" y="92"/>
                  </a:lnTo>
                  <a:lnTo>
                    <a:pt x="2" y="90"/>
                  </a:lnTo>
                  <a:lnTo>
                    <a:pt x="2" y="89"/>
                  </a:lnTo>
                  <a:lnTo>
                    <a:pt x="2" y="87"/>
                  </a:lnTo>
                  <a:lnTo>
                    <a:pt x="0" y="86"/>
                  </a:lnTo>
                  <a:lnTo>
                    <a:pt x="0" y="84"/>
                  </a:lnTo>
                  <a:lnTo>
                    <a:pt x="0" y="83"/>
                  </a:lnTo>
                  <a:lnTo>
                    <a:pt x="0" y="82"/>
                  </a:lnTo>
                  <a:lnTo>
                    <a:pt x="0" y="80"/>
                  </a:lnTo>
                  <a:lnTo>
                    <a:pt x="0" y="79"/>
                  </a:lnTo>
                  <a:lnTo>
                    <a:pt x="0" y="77"/>
                  </a:lnTo>
                  <a:lnTo>
                    <a:pt x="0" y="76"/>
                  </a:lnTo>
                  <a:lnTo>
                    <a:pt x="0" y="74"/>
                  </a:lnTo>
                  <a:lnTo>
                    <a:pt x="2" y="74"/>
                  </a:lnTo>
                  <a:lnTo>
                    <a:pt x="2" y="73"/>
                  </a:lnTo>
                  <a:lnTo>
                    <a:pt x="2" y="71"/>
                  </a:lnTo>
                  <a:lnTo>
                    <a:pt x="2" y="70"/>
                  </a:lnTo>
                  <a:lnTo>
                    <a:pt x="2" y="68"/>
                  </a:lnTo>
                  <a:lnTo>
                    <a:pt x="3" y="68"/>
                  </a:lnTo>
                  <a:lnTo>
                    <a:pt x="3" y="67"/>
                  </a:lnTo>
                  <a:lnTo>
                    <a:pt x="3" y="65"/>
                  </a:lnTo>
                  <a:lnTo>
                    <a:pt x="3" y="64"/>
                  </a:lnTo>
                  <a:lnTo>
                    <a:pt x="5" y="64"/>
                  </a:lnTo>
                  <a:lnTo>
                    <a:pt x="5" y="62"/>
                  </a:lnTo>
                  <a:lnTo>
                    <a:pt x="6" y="61"/>
                  </a:lnTo>
                  <a:lnTo>
                    <a:pt x="6" y="59"/>
                  </a:lnTo>
                  <a:lnTo>
                    <a:pt x="8" y="59"/>
                  </a:lnTo>
                  <a:lnTo>
                    <a:pt x="8" y="58"/>
                  </a:lnTo>
                  <a:lnTo>
                    <a:pt x="9" y="56"/>
                  </a:lnTo>
                  <a:lnTo>
                    <a:pt x="9" y="55"/>
                  </a:lnTo>
                  <a:lnTo>
                    <a:pt x="10" y="55"/>
                  </a:lnTo>
                  <a:lnTo>
                    <a:pt x="10" y="54"/>
                  </a:lnTo>
                  <a:lnTo>
                    <a:pt x="12" y="54"/>
                  </a:lnTo>
                  <a:lnTo>
                    <a:pt x="12" y="52"/>
                  </a:lnTo>
                  <a:lnTo>
                    <a:pt x="13" y="52"/>
                  </a:lnTo>
                  <a:lnTo>
                    <a:pt x="15" y="51"/>
                  </a:lnTo>
                  <a:lnTo>
                    <a:pt x="16" y="51"/>
                  </a:lnTo>
                  <a:lnTo>
                    <a:pt x="16" y="49"/>
                  </a:lnTo>
                  <a:lnTo>
                    <a:pt x="18" y="49"/>
                  </a:lnTo>
                  <a:lnTo>
                    <a:pt x="19" y="49"/>
                  </a:lnTo>
                  <a:lnTo>
                    <a:pt x="19" y="48"/>
                  </a:lnTo>
                  <a:lnTo>
                    <a:pt x="21" y="48"/>
                  </a:lnTo>
                  <a:lnTo>
                    <a:pt x="22" y="48"/>
                  </a:lnTo>
                  <a:lnTo>
                    <a:pt x="24" y="46"/>
                  </a:lnTo>
                  <a:lnTo>
                    <a:pt x="25" y="46"/>
                  </a:lnTo>
                  <a:lnTo>
                    <a:pt x="27" y="46"/>
                  </a:lnTo>
                  <a:lnTo>
                    <a:pt x="27" y="45"/>
                  </a:lnTo>
                  <a:lnTo>
                    <a:pt x="28" y="45"/>
                  </a:lnTo>
                  <a:lnTo>
                    <a:pt x="30" y="45"/>
                  </a:lnTo>
                  <a:lnTo>
                    <a:pt x="31" y="45"/>
                  </a:lnTo>
                  <a:lnTo>
                    <a:pt x="33" y="45"/>
                  </a:lnTo>
                  <a:lnTo>
                    <a:pt x="34" y="43"/>
                  </a:lnTo>
                  <a:lnTo>
                    <a:pt x="36" y="43"/>
                  </a:lnTo>
                  <a:lnTo>
                    <a:pt x="37" y="43"/>
                  </a:lnTo>
                  <a:lnTo>
                    <a:pt x="39" y="43"/>
                  </a:lnTo>
                  <a:lnTo>
                    <a:pt x="40" y="43"/>
                  </a:lnTo>
                  <a:lnTo>
                    <a:pt x="41" y="42"/>
                  </a:lnTo>
                  <a:lnTo>
                    <a:pt x="43" y="42"/>
                  </a:lnTo>
                  <a:lnTo>
                    <a:pt x="44" y="42"/>
                  </a:lnTo>
                  <a:lnTo>
                    <a:pt x="46" y="42"/>
                  </a:lnTo>
                  <a:lnTo>
                    <a:pt x="47" y="42"/>
                  </a:lnTo>
                  <a:lnTo>
                    <a:pt x="49" y="42"/>
                  </a:lnTo>
                  <a:lnTo>
                    <a:pt x="50" y="42"/>
                  </a:lnTo>
                  <a:lnTo>
                    <a:pt x="50" y="40"/>
                  </a:lnTo>
                  <a:lnTo>
                    <a:pt x="52" y="40"/>
                  </a:lnTo>
                  <a:lnTo>
                    <a:pt x="53" y="40"/>
                  </a:lnTo>
                  <a:lnTo>
                    <a:pt x="55" y="40"/>
                  </a:lnTo>
                  <a:lnTo>
                    <a:pt x="56" y="40"/>
                  </a:lnTo>
                  <a:lnTo>
                    <a:pt x="58" y="40"/>
                  </a:lnTo>
                  <a:lnTo>
                    <a:pt x="59" y="40"/>
                  </a:lnTo>
                  <a:lnTo>
                    <a:pt x="61" y="40"/>
                  </a:lnTo>
                  <a:lnTo>
                    <a:pt x="62" y="39"/>
                  </a:lnTo>
                  <a:lnTo>
                    <a:pt x="64" y="39"/>
                  </a:lnTo>
                  <a:lnTo>
                    <a:pt x="65" y="39"/>
                  </a:lnTo>
                  <a:lnTo>
                    <a:pt x="67" y="39"/>
                  </a:lnTo>
                  <a:lnTo>
                    <a:pt x="68" y="39"/>
                  </a:lnTo>
                  <a:lnTo>
                    <a:pt x="70" y="34"/>
                  </a:lnTo>
                  <a:lnTo>
                    <a:pt x="70" y="33"/>
                  </a:lnTo>
                  <a:lnTo>
                    <a:pt x="70" y="31"/>
                  </a:lnTo>
                  <a:lnTo>
                    <a:pt x="70" y="30"/>
                  </a:lnTo>
                  <a:lnTo>
                    <a:pt x="70" y="28"/>
                  </a:lnTo>
                  <a:lnTo>
                    <a:pt x="70" y="27"/>
                  </a:lnTo>
                  <a:lnTo>
                    <a:pt x="68" y="26"/>
                  </a:lnTo>
                  <a:lnTo>
                    <a:pt x="68" y="24"/>
                  </a:lnTo>
                  <a:lnTo>
                    <a:pt x="67" y="24"/>
                  </a:lnTo>
                  <a:lnTo>
                    <a:pt x="65" y="23"/>
                  </a:lnTo>
                  <a:lnTo>
                    <a:pt x="64" y="23"/>
                  </a:lnTo>
                  <a:lnTo>
                    <a:pt x="62" y="23"/>
                  </a:lnTo>
                  <a:lnTo>
                    <a:pt x="62" y="21"/>
                  </a:lnTo>
                  <a:lnTo>
                    <a:pt x="61" y="21"/>
                  </a:lnTo>
                  <a:lnTo>
                    <a:pt x="59" y="21"/>
                  </a:lnTo>
                  <a:lnTo>
                    <a:pt x="58" y="21"/>
                  </a:lnTo>
                  <a:lnTo>
                    <a:pt x="56" y="21"/>
                  </a:lnTo>
                  <a:lnTo>
                    <a:pt x="55" y="21"/>
                  </a:lnTo>
                  <a:lnTo>
                    <a:pt x="53" y="21"/>
                  </a:lnTo>
                  <a:lnTo>
                    <a:pt x="52" y="21"/>
                  </a:lnTo>
                  <a:lnTo>
                    <a:pt x="50" y="21"/>
                  </a:lnTo>
                  <a:lnTo>
                    <a:pt x="49" y="23"/>
                  </a:lnTo>
                  <a:lnTo>
                    <a:pt x="47" y="23"/>
                  </a:lnTo>
                  <a:lnTo>
                    <a:pt x="46" y="23"/>
                  </a:lnTo>
                  <a:lnTo>
                    <a:pt x="44" y="23"/>
                  </a:lnTo>
                  <a:lnTo>
                    <a:pt x="44" y="24"/>
                  </a:lnTo>
                  <a:lnTo>
                    <a:pt x="43" y="24"/>
                  </a:lnTo>
                  <a:lnTo>
                    <a:pt x="43" y="26"/>
                  </a:lnTo>
                  <a:lnTo>
                    <a:pt x="41" y="26"/>
                  </a:lnTo>
                  <a:lnTo>
                    <a:pt x="40" y="26"/>
                  </a:lnTo>
                  <a:lnTo>
                    <a:pt x="40" y="27"/>
                  </a:lnTo>
                  <a:lnTo>
                    <a:pt x="39" y="28"/>
                  </a:lnTo>
                  <a:lnTo>
                    <a:pt x="39" y="30"/>
                  </a:lnTo>
                  <a:lnTo>
                    <a:pt x="37" y="30"/>
                  </a:lnTo>
                  <a:lnTo>
                    <a:pt x="37" y="31"/>
                  </a:lnTo>
                  <a:lnTo>
                    <a:pt x="37" y="33"/>
                  </a:lnTo>
                  <a:lnTo>
                    <a:pt x="36" y="33"/>
                  </a:lnTo>
                  <a:lnTo>
                    <a:pt x="36" y="34"/>
                  </a:lnTo>
                  <a:lnTo>
                    <a:pt x="12" y="34"/>
                  </a:lnTo>
                  <a:close/>
                  <a:moveTo>
                    <a:pt x="46" y="58"/>
                  </a:moveTo>
                  <a:lnTo>
                    <a:pt x="44" y="58"/>
                  </a:lnTo>
                  <a:lnTo>
                    <a:pt x="43" y="59"/>
                  </a:lnTo>
                  <a:lnTo>
                    <a:pt x="41" y="59"/>
                  </a:lnTo>
                  <a:lnTo>
                    <a:pt x="40" y="59"/>
                  </a:lnTo>
                  <a:lnTo>
                    <a:pt x="39" y="59"/>
                  </a:lnTo>
                  <a:lnTo>
                    <a:pt x="39" y="61"/>
                  </a:lnTo>
                  <a:lnTo>
                    <a:pt x="37" y="61"/>
                  </a:lnTo>
                  <a:lnTo>
                    <a:pt x="36" y="61"/>
                  </a:lnTo>
                  <a:lnTo>
                    <a:pt x="34" y="61"/>
                  </a:lnTo>
                  <a:lnTo>
                    <a:pt x="34" y="62"/>
                  </a:lnTo>
                  <a:lnTo>
                    <a:pt x="33" y="62"/>
                  </a:lnTo>
                  <a:lnTo>
                    <a:pt x="33" y="64"/>
                  </a:lnTo>
                  <a:lnTo>
                    <a:pt x="31" y="64"/>
                  </a:lnTo>
                  <a:lnTo>
                    <a:pt x="30" y="65"/>
                  </a:lnTo>
                  <a:lnTo>
                    <a:pt x="30" y="67"/>
                  </a:lnTo>
                  <a:lnTo>
                    <a:pt x="28" y="67"/>
                  </a:lnTo>
                  <a:lnTo>
                    <a:pt x="28" y="68"/>
                  </a:lnTo>
                  <a:lnTo>
                    <a:pt x="28" y="70"/>
                  </a:lnTo>
                  <a:lnTo>
                    <a:pt x="27" y="70"/>
                  </a:lnTo>
                  <a:lnTo>
                    <a:pt x="27" y="71"/>
                  </a:lnTo>
                  <a:lnTo>
                    <a:pt x="27" y="73"/>
                  </a:lnTo>
                  <a:lnTo>
                    <a:pt x="27" y="74"/>
                  </a:lnTo>
                  <a:lnTo>
                    <a:pt x="27" y="76"/>
                  </a:lnTo>
                  <a:lnTo>
                    <a:pt x="27" y="77"/>
                  </a:lnTo>
                  <a:lnTo>
                    <a:pt x="28" y="77"/>
                  </a:lnTo>
                  <a:lnTo>
                    <a:pt x="28" y="79"/>
                  </a:lnTo>
                  <a:lnTo>
                    <a:pt x="30" y="80"/>
                  </a:lnTo>
                  <a:lnTo>
                    <a:pt x="31" y="80"/>
                  </a:lnTo>
                  <a:lnTo>
                    <a:pt x="31" y="82"/>
                  </a:lnTo>
                  <a:lnTo>
                    <a:pt x="33" y="82"/>
                  </a:lnTo>
                  <a:lnTo>
                    <a:pt x="34" y="82"/>
                  </a:lnTo>
                  <a:lnTo>
                    <a:pt x="36" y="82"/>
                  </a:lnTo>
                  <a:lnTo>
                    <a:pt x="37" y="82"/>
                  </a:lnTo>
                  <a:lnTo>
                    <a:pt x="39" y="82"/>
                  </a:lnTo>
                  <a:lnTo>
                    <a:pt x="40" y="82"/>
                  </a:lnTo>
                  <a:lnTo>
                    <a:pt x="41" y="82"/>
                  </a:lnTo>
                  <a:lnTo>
                    <a:pt x="43" y="82"/>
                  </a:lnTo>
                  <a:lnTo>
                    <a:pt x="44" y="82"/>
                  </a:lnTo>
                  <a:lnTo>
                    <a:pt x="46" y="82"/>
                  </a:lnTo>
                  <a:lnTo>
                    <a:pt x="47" y="82"/>
                  </a:lnTo>
                  <a:lnTo>
                    <a:pt x="49" y="80"/>
                  </a:lnTo>
                  <a:lnTo>
                    <a:pt x="50" y="80"/>
                  </a:lnTo>
                  <a:lnTo>
                    <a:pt x="52" y="80"/>
                  </a:lnTo>
                  <a:lnTo>
                    <a:pt x="52" y="79"/>
                  </a:lnTo>
                  <a:lnTo>
                    <a:pt x="53" y="79"/>
                  </a:lnTo>
                  <a:lnTo>
                    <a:pt x="55" y="77"/>
                  </a:lnTo>
                  <a:lnTo>
                    <a:pt x="56" y="76"/>
                  </a:lnTo>
                  <a:lnTo>
                    <a:pt x="58" y="74"/>
                  </a:lnTo>
                  <a:lnTo>
                    <a:pt x="59" y="73"/>
                  </a:lnTo>
                  <a:lnTo>
                    <a:pt x="61" y="71"/>
                  </a:lnTo>
                  <a:lnTo>
                    <a:pt x="61" y="70"/>
                  </a:lnTo>
                  <a:lnTo>
                    <a:pt x="61" y="68"/>
                  </a:lnTo>
                  <a:lnTo>
                    <a:pt x="62" y="68"/>
                  </a:lnTo>
                  <a:lnTo>
                    <a:pt x="62" y="67"/>
                  </a:lnTo>
                  <a:lnTo>
                    <a:pt x="62" y="65"/>
                  </a:lnTo>
                  <a:lnTo>
                    <a:pt x="64" y="64"/>
                  </a:lnTo>
                  <a:lnTo>
                    <a:pt x="64" y="62"/>
                  </a:lnTo>
                  <a:lnTo>
                    <a:pt x="64" y="61"/>
                  </a:lnTo>
                  <a:lnTo>
                    <a:pt x="64" y="59"/>
                  </a:lnTo>
                  <a:lnTo>
                    <a:pt x="65" y="58"/>
                  </a:lnTo>
                  <a:lnTo>
                    <a:pt x="65" y="55"/>
                  </a:lnTo>
                  <a:lnTo>
                    <a:pt x="46"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7" name="Freeform 42">
              <a:extLst>
                <a:ext uri="{FF2B5EF4-FFF2-40B4-BE49-F238E27FC236}">
                  <a16:creationId xmlns:a16="http://schemas.microsoft.com/office/drawing/2014/main" id="{47224FE2-56B5-4BAA-8356-06B4A64A20DB}"/>
                </a:ext>
              </a:extLst>
            </p:cNvPr>
            <p:cNvSpPr>
              <a:spLocks/>
            </p:cNvSpPr>
            <p:nvPr/>
          </p:nvSpPr>
          <p:spPr bwMode="auto">
            <a:xfrm>
              <a:off x="2708275" y="1438275"/>
              <a:ext cx="49213" cy="131762"/>
            </a:xfrm>
            <a:custGeom>
              <a:avLst/>
              <a:gdLst>
                <a:gd name="T0" fmla="*/ 2147483646 w 58"/>
                <a:gd name="T1" fmla="*/ 2147483646 h 124"/>
                <a:gd name="T2" fmla="*/ 2147483646 w 58"/>
                <a:gd name="T3" fmla="*/ 0 h 124"/>
                <a:gd name="T4" fmla="*/ 2147483646 w 58"/>
                <a:gd name="T5" fmla="*/ 2147483646 h 124"/>
                <a:gd name="T6" fmla="*/ 2147483646 w 58"/>
                <a:gd name="T7" fmla="*/ 2147483646 h 124"/>
                <a:gd name="T8" fmla="*/ 2147483646 w 58"/>
                <a:gd name="T9" fmla="*/ 2147483646 h 124"/>
                <a:gd name="T10" fmla="*/ 2147483646 w 58"/>
                <a:gd name="T11" fmla="*/ 2147483646 h 124"/>
                <a:gd name="T12" fmla="*/ 2147483646 w 58"/>
                <a:gd name="T13" fmla="*/ 2147483646 h 124"/>
                <a:gd name="T14" fmla="*/ 2147483646 w 58"/>
                <a:gd name="T15" fmla="*/ 2147483646 h 124"/>
                <a:gd name="T16" fmla="*/ 2147483646 w 58"/>
                <a:gd name="T17" fmla="*/ 2147483646 h 124"/>
                <a:gd name="T18" fmla="*/ 2147483646 w 58"/>
                <a:gd name="T19" fmla="*/ 2147483646 h 124"/>
                <a:gd name="T20" fmla="*/ 2147483646 w 58"/>
                <a:gd name="T21" fmla="*/ 2147483646 h 124"/>
                <a:gd name="T22" fmla="*/ 2147483646 w 58"/>
                <a:gd name="T23" fmla="*/ 2147483646 h 124"/>
                <a:gd name="T24" fmla="*/ 2147483646 w 58"/>
                <a:gd name="T25" fmla="*/ 2147483646 h 124"/>
                <a:gd name="T26" fmla="*/ 2147483646 w 58"/>
                <a:gd name="T27" fmla="*/ 2147483646 h 124"/>
                <a:gd name="T28" fmla="*/ 2147483646 w 58"/>
                <a:gd name="T29" fmla="*/ 2147483646 h 124"/>
                <a:gd name="T30" fmla="*/ 2147483646 w 58"/>
                <a:gd name="T31" fmla="*/ 2147483646 h 124"/>
                <a:gd name="T32" fmla="*/ 2147483646 w 58"/>
                <a:gd name="T33" fmla="*/ 2147483646 h 124"/>
                <a:gd name="T34" fmla="*/ 2147483646 w 58"/>
                <a:gd name="T35" fmla="*/ 2147483646 h 124"/>
                <a:gd name="T36" fmla="*/ 2147483646 w 58"/>
                <a:gd name="T37" fmla="*/ 2147483646 h 124"/>
                <a:gd name="T38" fmla="*/ 2147483646 w 58"/>
                <a:gd name="T39" fmla="*/ 2147483646 h 124"/>
                <a:gd name="T40" fmla="*/ 2147483646 w 58"/>
                <a:gd name="T41" fmla="*/ 2147483646 h 124"/>
                <a:gd name="T42" fmla="*/ 2147483646 w 58"/>
                <a:gd name="T43" fmla="*/ 2147483646 h 124"/>
                <a:gd name="T44" fmla="*/ 2147483646 w 58"/>
                <a:gd name="T45" fmla="*/ 2147483646 h 124"/>
                <a:gd name="T46" fmla="*/ 2147483646 w 58"/>
                <a:gd name="T47" fmla="*/ 2147483646 h 124"/>
                <a:gd name="T48" fmla="*/ 2147483646 w 58"/>
                <a:gd name="T49" fmla="*/ 2147483646 h 124"/>
                <a:gd name="T50" fmla="*/ 2147483646 w 58"/>
                <a:gd name="T51" fmla="*/ 2147483646 h 124"/>
                <a:gd name="T52" fmla="*/ 2147483646 w 58"/>
                <a:gd name="T53" fmla="*/ 2147483646 h 124"/>
                <a:gd name="T54" fmla="*/ 2147483646 w 58"/>
                <a:gd name="T55" fmla="*/ 2147483646 h 124"/>
                <a:gd name="T56" fmla="*/ 0 w 58"/>
                <a:gd name="T57" fmla="*/ 2147483646 h 124"/>
                <a:gd name="T58" fmla="*/ 0 w 58"/>
                <a:gd name="T59" fmla="*/ 2147483646 h 124"/>
                <a:gd name="T60" fmla="*/ 0 w 58"/>
                <a:gd name="T61" fmla="*/ 2147483646 h 124"/>
                <a:gd name="T62" fmla="*/ 2147483646 w 58"/>
                <a:gd name="T63" fmla="*/ 2147483646 h 124"/>
                <a:gd name="T64" fmla="*/ 2147483646 w 58"/>
                <a:gd name="T65" fmla="*/ 2147483646 h 124"/>
                <a:gd name="T66" fmla="*/ 2147483646 w 58"/>
                <a:gd name="T67" fmla="*/ 2147483646 h 124"/>
                <a:gd name="T68" fmla="*/ 2147483646 w 58"/>
                <a:gd name="T69" fmla="*/ 2147483646 h 124"/>
                <a:gd name="T70" fmla="*/ 2147483646 w 58"/>
                <a:gd name="T71" fmla="*/ 2147483646 h 124"/>
                <a:gd name="T72" fmla="*/ 0 w 58"/>
                <a:gd name="T73" fmla="*/ 2147483646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124"/>
                <a:gd name="T113" fmla="*/ 58 w 58"/>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124">
                  <a:moveTo>
                    <a:pt x="3" y="25"/>
                  </a:moveTo>
                  <a:lnTo>
                    <a:pt x="17" y="25"/>
                  </a:lnTo>
                  <a:lnTo>
                    <a:pt x="21" y="0"/>
                  </a:lnTo>
                  <a:lnTo>
                    <a:pt x="48" y="0"/>
                  </a:lnTo>
                  <a:lnTo>
                    <a:pt x="42" y="25"/>
                  </a:lnTo>
                  <a:lnTo>
                    <a:pt x="58" y="25"/>
                  </a:lnTo>
                  <a:lnTo>
                    <a:pt x="54" y="43"/>
                  </a:lnTo>
                  <a:lnTo>
                    <a:pt x="39" y="43"/>
                  </a:lnTo>
                  <a:lnTo>
                    <a:pt x="28" y="96"/>
                  </a:lnTo>
                  <a:lnTo>
                    <a:pt x="28" y="98"/>
                  </a:lnTo>
                  <a:lnTo>
                    <a:pt x="28" y="99"/>
                  </a:lnTo>
                  <a:lnTo>
                    <a:pt x="27" y="99"/>
                  </a:lnTo>
                  <a:lnTo>
                    <a:pt x="27" y="101"/>
                  </a:lnTo>
                  <a:lnTo>
                    <a:pt x="28" y="101"/>
                  </a:lnTo>
                  <a:lnTo>
                    <a:pt x="28" y="102"/>
                  </a:lnTo>
                  <a:lnTo>
                    <a:pt x="28" y="104"/>
                  </a:lnTo>
                  <a:lnTo>
                    <a:pt x="30" y="104"/>
                  </a:lnTo>
                  <a:lnTo>
                    <a:pt x="31" y="104"/>
                  </a:lnTo>
                  <a:lnTo>
                    <a:pt x="33" y="104"/>
                  </a:lnTo>
                  <a:lnTo>
                    <a:pt x="33" y="105"/>
                  </a:lnTo>
                  <a:lnTo>
                    <a:pt x="34" y="105"/>
                  </a:lnTo>
                  <a:lnTo>
                    <a:pt x="36" y="105"/>
                  </a:lnTo>
                  <a:lnTo>
                    <a:pt x="37" y="105"/>
                  </a:lnTo>
                  <a:lnTo>
                    <a:pt x="39" y="105"/>
                  </a:lnTo>
                  <a:lnTo>
                    <a:pt x="42" y="105"/>
                  </a:lnTo>
                  <a:lnTo>
                    <a:pt x="39" y="124"/>
                  </a:lnTo>
                  <a:lnTo>
                    <a:pt x="37" y="124"/>
                  </a:lnTo>
                  <a:lnTo>
                    <a:pt x="36" y="124"/>
                  </a:lnTo>
                  <a:lnTo>
                    <a:pt x="34" y="124"/>
                  </a:lnTo>
                  <a:lnTo>
                    <a:pt x="33" y="124"/>
                  </a:lnTo>
                  <a:lnTo>
                    <a:pt x="31" y="124"/>
                  </a:lnTo>
                  <a:lnTo>
                    <a:pt x="30" y="124"/>
                  </a:lnTo>
                  <a:lnTo>
                    <a:pt x="28" y="124"/>
                  </a:lnTo>
                  <a:lnTo>
                    <a:pt x="27" y="124"/>
                  </a:lnTo>
                  <a:lnTo>
                    <a:pt x="26" y="124"/>
                  </a:lnTo>
                  <a:lnTo>
                    <a:pt x="24" y="124"/>
                  </a:lnTo>
                  <a:lnTo>
                    <a:pt x="23" y="124"/>
                  </a:lnTo>
                  <a:lnTo>
                    <a:pt x="21" y="124"/>
                  </a:lnTo>
                  <a:lnTo>
                    <a:pt x="20" y="124"/>
                  </a:lnTo>
                  <a:lnTo>
                    <a:pt x="18" y="124"/>
                  </a:lnTo>
                  <a:lnTo>
                    <a:pt x="17" y="124"/>
                  </a:lnTo>
                  <a:lnTo>
                    <a:pt x="15" y="124"/>
                  </a:lnTo>
                  <a:lnTo>
                    <a:pt x="14" y="124"/>
                  </a:lnTo>
                  <a:lnTo>
                    <a:pt x="12" y="124"/>
                  </a:lnTo>
                  <a:lnTo>
                    <a:pt x="11" y="123"/>
                  </a:lnTo>
                  <a:lnTo>
                    <a:pt x="9" y="123"/>
                  </a:lnTo>
                  <a:lnTo>
                    <a:pt x="8" y="123"/>
                  </a:lnTo>
                  <a:lnTo>
                    <a:pt x="8" y="121"/>
                  </a:lnTo>
                  <a:lnTo>
                    <a:pt x="6" y="121"/>
                  </a:lnTo>
                  <a:lnTo>
                    <a:pt x="5" y="120"/>
                  </a:lnTo>
                  <a:lnTo>
                    <a:pt x="3" y="118"/>
                  </a:lnTo>
                  <a:lnTo>
                    <a:pt x="3" y="117"/>
                  </a:lnTo>
                  <a:lnTo>
                    <a:pt x="2" y="117"/>
                  </a:lnTo>
                  <a:lnTo>
                    <a:pt x="2" y="115"/>
                  </a:lnTo>
                  <a:lnTo>
                    <a:pt x="2" y="114"/>
                  </a:lnTo>
                  <a:lnTo>
                    <a:pt x="2" y="112"/>
                  </a:lnTo>
                  <a:lnTo>
                    <a:pt x="2" y="111"/>
                  </a:lnTo>
                  <a:lnTo>
                    <a:pt x="0" y="111"/>
                  </a:lnTo>
                  <a:lnTo>
                    <a:pt x="0" y="109"/>
                  </a:lnTo>
                  <a:lnTo>
                    <a:pt x="0" y="108"/>
                  </a:lnTo>
                  <a:lnTo>
                    <a:pt x="0" y="106"/>
                  </a:lnTo>
                  <a:lnTo>
                    <a:pt x="0" y="105"/>
                  </a:lnTo>
                  <a:lnTo>
                    <a:pt x="0" y="104"/>
                  </a:lnTo>
                  <a:lnTo>
                    <a:pt x="2" y="104"/>
                  </a:lnTo>
                  <a:lnTo>
                    <a:pt x="2" y="102"/>
                  </a:lnTo>
                  <a:lnTo>
                    <a:pt x="2" y="101"/>
                  </a:lnTo>
                  <a:lnTo>
                    <a:pt x="2" y="99"/>
                  </a:lnTo>
                  <a:lnTo>
                    <a:pt x="2" y="98"/>
                  </a:lnTo>
                  <a:lnTo>
                    <a:pt x="2" y="96"/>
                  </a:lnTo>
                  <a:lnTo>
                    <a:pt x="2" y="95"/>
                  </a:lnTo>
                  <a:lnTo>
                    <a:pt x="3" y="95"/>
                  </a:lnTo>
                  <a:lnTo>
                    <a:pt x="3" y="93"/>
                  </a:lnTo>
                  <a:lnTo>
                    <a:pt x="12" y="43"/>
                  </a:lnTo>
                  <a:lnTo>
                    <a:pt x="0" y="43"/>
                  </a:lnTo>
                  <a:lnTo>
                    <a:pt x="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43">
              <a:extLst>
                <a:ext uri="{FF2B5EF4-FFF2-40B4-BE49-F238E27FC236}">
                  <a16:creationId xmlns:a16="http://schemas.microsoft.com/office/drawing/2014/main" id="{0042204E-12E4-4261-998C-B439C3AD699B}"/>
                </a:ext>
              </a:extLst>
            </p:cNvPr>
            <p:cNvSpPr>
              <a:spLocks noEditPoints="1"/>
            </p:cNvSpPr>
            <p:nvPr/>
          </p:nvSpPr>
          <p:spPr bwMode="auto">
            <a:xfrm>
              <a:off x="2755900" y="1462087"/>
              <a:ext cx="77788" cy="107950"/>
            </a:xfrm>
            <a:custGeom>
              <a:avLst/>
              <a:gdLst>
                <a:gd name="T0" fmla="*/ 2147483646 w 93"/>
                <a:gd name="T1" fmla="*/ 2147483646 h 102"/>
                <a:gd name="T2" fmla="*/ 2147483646 w 93"/>
                <a:gd name="T3" fmla="*/ 2147483646 h 102"/>
                <a:gd name="T4" fmla="*/ 2147483646 w 93"/>
                <a:gd name="T5" fmla="*/ 2147483646 h 102"/>
                <a:gd name="T6" fmla="*/ 2147483646 w 93"/>
                <a:gd name="T7" fmla="*/ 2147483646 h 102"/>
                <a:gd name="T8" fmla="*/ 2147483646 w 93"/>
                <a:gd name="T9" fmla="*/ 2147483646 h 102"/>
                <a:gd name="T10" fmla="*/ 2147483646 w 93"/>
                <a:gd name="T11" fmla="*/ 2147483646 h 102"/>
                <a:gd name="T12" fmla="*/ 2147483646 w 93"/>
                <a:gd name="T13" fmla="*/ 2147483646 h 102"/>
                <a:gd name="T14" fmla="*/ 2147483646 w 93"/>
                <a:gd name="T15" fmla="*/ 2147483646 h 102"/>
                <a:gd name="T16" fmla="*/ 2147483646 w 93"/>
                <a:gd name="T17" fmla="*/ 2147483646 h 102"/>
                <a:gd name="T18" fmla="*/ 2147483646 w 93"/>
                <a:gd name="T19" fmla="*/ 2147483646 h 102"/>
                <a:gd name="T20" fmla="*/ 2147483646 w 93"/>
                <a:gd name="T21" fmla="*/ 2147483646 h 102"/>
                <a:gd name="T22" fmla="*/ 2147483646 w 93"/>
                <a:gd name="T23" fmla="*/ 2147483646 h 102"/>
                <a:gd name="T24" fmla="*/ 2147483646 w 93"/>
                <a:gd name="T25" fmla="*/ 2147483646 h 102"/>
                <a:gd name="T26" fmla="*/ 2147483646 w 93"/>
                <a:gd name="T27" fmla="*/ 2147483646 h 102"/>
                <a:gd name="T28" fmla="*/ 2147483646 w 93"/>
                <a:gd name="T29" fmla="*/ 2147483646 h 102"/>
                <a:gd name="T30" fmla="*/ 2147483646 w 93"/>
                <a:gd name="T31" fmla="*/ 2147483646 h 102"/>
                <a:gd name="T32" fmla="*/ 2147483646 w 93"/>
                <a:gd name="T33" fmla="*/ 2147483646 h 102"/>
                <a:gd name="T34" fmla="*/ 2147483646 w 93"/>
                <a:gd name="T35" fmla="*/ 2147483646 h 102"/>
                <a:gd name="T36" fmla="*/ 2147483646 w 93"/>
                <a:gd name="T37" fmla="*/ 2147483646 h 102"/>
                <a:gd name="T38" fmla="*/ 2147483646 w 93"/>
                <a:gd name="T39" fmla="*/ 2147483646 h 102"/>
                <a:gd name="T40" fmla="*/ 2147483646 w 93"/>
                <a:gd name="T41" fmla="*/ 2147483646 h 102"/>
                <a:gd name="T42" fmla="*/ 2147483646 w 93"/>
                <a:gd name="T43" fmla="*/ 2147483646 h 102"/>
                <a:gd name="T44" fmla="*/ 2147483646 w 93"/>
                <a:gd name="T45" fmla="*/ 2147483646 h 102"/>
                <a:gd name="T46" fmla="*/ 0 w 93"/>
                <a:gd name="T47" fmla="*/ 2147483646 h 102"/>
                <a:gd name="T48" fmla="*/ 0 w 93"/>
                <a:gd name="T49" fmla="*/ 2147483646 h 102"/>
                <a:gd name="T50" fmla="*/ 2147483646 w 93"/>
                <a:gd name="T51" fmla="*/ 2147483646 h 102"/>
                <a:gd name="T52" fmla="*/ 2147483646 w 93"/>
                <a:gd name="T53" fmla="*/ 2147483646 h 102"/>
                <a:gd name="T54" fmla="*/ 2147483646 w 93"/>
                <a:gd name="T55" fmla="*/ 2147483646 h 102"/>
                <a:gd name="T56" fmla="*/ 2147483646 w 93"/>
                <a:gd name="T57" fmla="*/ 2147483646 h 102"/>
                <a:gd name="T58" fmla="*/ 2147483646 w 93"/>
                <a:gd name="T59" fmla="*/ 2147483646 h 102"/>
                <a:gd name="T60" fmla="*/ 2147483646 w 93"/>
                <a:gd name="T61" fmla="*/ 2147483646 h 102"/>
                <a:gd name="T62" fmla="*/ 2147483646 w 93"/>
                <a:gd name="T63" fmla="*/ 2147483646 h 102"/>
                <a:gd name="T64" fmla="*/ 2147483646 w 93"/>
                <a:gd name="T65" fmla="*/ 2147483646 h 102"/>
                <a:gd name="T66" fmla="*/ 2147483646 w 93"/>
                <a:gd name="T67" fmla="*/ 2147483646 h 102"/>
                <a:gd name="T68" fmla="*/ 2147483646 w 93"/>
                <a:gd name="T69" fmla="*/ 2147483646 h 102"/>
                <a:gd name="T70" fmla="*/ 2147483646 w 93"/>
                <a:gd name="T71" fmla="*/ 2147483646 h 102"/>
                <a:gd name="T72" fmla="*/ 2147483646 w 93"/>
                <a:gd name="T73" fmla="*/ 0 h 102"/>
                <a:gd name="T74" fmla="*/ 2147483646 w 93"/>
                <a:gd name="T75" fmla="*/ 0 h 102"/>
                <a:gd name="T76" fmla="*/ 2147483646 w 93"/>
                <a:gd name="T77" fmla="*/ 2147483646 h 102"/>
                <a:gd name="T78" fmla="*/ 2147483646 w 93"/>
                <a:gd name="T79" fmla="*/ 2147483646 h 102"/>
                <a:gd name="T80" fmla="*/ 2147483646 w 93"/>
                <a:gd name="T81" fmla="*/ 2147483646 h 102"/>
                <a:gd name="T82" fmla="*/ 2147483646 w 93"/>
                <a:gd name="T83" fmla="*/ 2147483646 h 102"/>
                <a:gd name="T84" fmla="*/ 2147483646 w 93"/>
                <a:gd name="T85" fmla="*/ 2147483646 h 102"/>
                <a:gd name="T86" fmla="*/ 2147483646 w 93"/>
                <a:gd name="T87" fmla="*/ 2147483646 h 102"/>
                <a:gd name="T88" fmla="*/ 2147483646 w 93"/>
                <a:gd name="T89" fmla="*/ 2147483646 h 102"/>
                <a:gd name="T90" fmla="*/ 2147483646 w 93"/>
                <a:gd name="T91" fmla="*/ 2147483646 h 102"/>
                <a:gd name="T92" fmla="*/ 2147483646 w 93"/>
                <a:gd name="T93" fmla="*/ 2147483646 h 102"/>
                <a:gd name="T94" fmla="*/ 2147483646 w 93"/>
                <a:gd name="T95" fmla="*/ 2147483646 h 102"/>
                <a:gd name="T96" fmla="*/ 2147483646 w 93"/>
                <a:gd name="T97" fmla="*/ 2147483646 h 102"/>
                <a:gd name="T98" fmla="*/ 2147483646 w 93"/>
                <a:gd name="T99" fmla="*/ 2147483646 h 102"/>
                <a:gd name="T100" fmla="*/ 2147483646 w 93"/>
                <a:gd name="T101" fmla="*/ 2147483646 h 102"/>
                <a:gd name="T102" fmla="*/ 2147483646 w 93"/>
                <a:gd name="T103" fmla="*/ 2147483646 h 102"/>
                <a:gd name="T104" fmla="*/ 2147483646 w 93"/>
                <a:gd name="T105" fmla="*/ 2147483646 h 102"/>
                <a:gd name="T106" fmla="*/ 2147483646 w 93"/>
                <a:gd name="T107" fmla="*/ 2147483646 h 102"/>
                <a:gd name="T108" fmla="*/ 2147483646 w 93"/>
                <a:gd name="T109" fmla="*/ 2147483646 h 102"/>
                <a:gd name="T110" fmla="*/ 2147483646 w 93"/>
                <a:gd name="T111" fmla="*/ 2147483646 h 102"/>
                <a:gd name="T112" fmla="*/ 2147483646 w 93"/>
                <a:gd name="T113" fmla="*/ 2147483646 h 1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
                <a:gd name="T172" fmla="*/ 0 h 102"/>
                <a:gd name="T173" fmla="*/ 93 w 93"/>
                <a:gd name="T174" fmla="*/ 102 h 1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 h="102">
                  <a:moveTo>
                    <a:pt x="28" y="56"/>
                  </a:moveTo>
                  <a:lnTo>
                    <a:pt x="26" y="56"/>
                  </a:lnTo>
                  <a:lnTo>
                    <a:pt x="26" y="58"/>
                  </a:lnTo>
                  <a:lnTo>
                    <a:pt x="26" y="59"/>
                  </a:lnTo>
                  <a:lnTo>
                    <a:pt x="26" y="61"/>
                  </a:lnTo>
                  <a:lnTo>
                    <a:pt x="26" y="62"/>
                  </a:lnTo>
                  <a:lnTo>
                    <a:pt x="26" y="64"/>
                  </a:lnTo>
                  <a:lnTo>
                    <a:pt x="26" y="65"/>
                  </a:lnTo>
                  <a:lnTo>
                    <a:pt x="26" y="67"/>
                  </a:lnTo>
                  <a:lnTo>
                    <a:pt x="26" y="68"/>
                  </a:lnTo>
                  <a:lnTo>
                    <a:pt x="26" y="70"/>
                  </a:lnTo>
                  <a:lnTo>
                    <a:pt x="28" y="71"/>
                  </a:lnTo>
                  <a:lnTo>
                    <a:pt x="28" y="73"/>
                  </a:lnTo>
                  <a:lnTo>
                    <a:pt x="28" y="74"/>
                  </a:lnTo>
                  <a:lnTo>
                    <a:pt x="29" y="76"/>
                  </a:lnTo>
                  <a:lnTo>
                    <a:pt x="29" y="77"/>
                  </a:lnTo>
                  <a:lnTo>
                    <a:pt x="31" y="77"/>
                  </a:lnTo>
                  <a:lnTo>
                    <a:pt x="31" y="79"/>
                  </a:lnTo>
                  <a:lnTo>
                    <a:pt x="32" y="79"/>
                  </a:lnTo>
                  <a:lnTo>
                    <a:pt x="32" y="80"/>
                  </a:lnTo>
                  <a:lnTo>
                    <a:pt x="33" y="80"/>
                  </a:lnTo>
                  <a:lnTo>
                    <a:pt x="35" y="82"/>
                  </a:lnTo>
                  <a:lnTo>
                    <a:pt x="36" y="82"/>
                  </a:lnTo>
                  <a:lnTo>
                    <a:pt x="38" y="82"/>
                  </a:lnTo>
                  <a:lnTo>
                    <a:pt x="39" y="82"/>
                  </a:lnTo>
                  <a:lnTo>
                    <a:pt x="41" y="82"/>
                  </a:lnTo>
                  <a:lnTo>
                    <a:pt x="42" y="82"/>
                  </a:lnTo>
                  <a:lnTo>
                    <a:pt x="44" y="82"/>
                  </a:lnTo>
                  <a:lnTo>
                    <a:pt x="45" y="82"/>
                  </a:lnTo>
                  <a:lnTo>
                    <a:pt x="47" y="82"/>
                  </a:lnTo>
                  <a:lnTo>
                    <a:pt x="48" y="82"/>
                  </a:lnTo>
                  <a:lnTo>
                    <a:pt x="48" y="80"/>
                  </a:lnTo>
                  <a:lnTo>
                    <a:pt x="50" y="80"/>
                  </a:lnTo>
                  <a:lnTo>
                    <a:pt x="51" y="80"/>
                  </a:lnTo>
                  <a:lnTo>
                    <a:pt x="51" y="79"/>
                  </a:lnTo>
                  <a:lnTo>
                    <a:pt x="53" y="79"/>
                  </a:lnTo>
                  <a:lnTo>
                    <a:pt x="53" y="77"/>
                  </a:lnTo>
                  <a:lnTo>
                    <a:pt x="54" y="77"/>
                  </a:lnTo>
                  <a:lnTo>
                    <a:pt x="54" y="76"/>
                  </a:lnTo>
                  <a:lnTo>
                    <a:pt x="56" y="76"/>
                  </a:lnTo>
                  <a:lnTo>
                    <a:pt x="56" y="74"/>
                  </a:lnTo>
                  <a:lnTo>
                    <a:pt x="57" y="74"/>
                  </a:lnTo>
                  <a:lnTo>
                    <a:pt x="57" y="73"/>
                  </a:lnTo>
                  <a:lnTo>
                    <a:pt x="59" y="73"/>
                  </a:lnTo>
                  <a:lnTo>
                    <a:pt x="59" y="71"/>
                  </a:lnTo>
                  <a:lnTo>
                    <a:pt x="85" y="71"/>
                  </a:lnTo>
                  <a:lnTo>
                    <a:pt x="84" y="74"/>
                  </a:lnTo>
                  <a:lnTo>
                    <a:pt x="82" y="76"/>
                  </a:lnTo>
                  <a:lnTo>
                    <a:pt x="81" y="77"/>
                  </a:lnTo>
                  <a:lnTo>
                    <a:pt x="81" y="79"/>
                  </a:lnTo>
                  <a:lnTo>
                    <a:pt x="79" y="80"/>
                  </a:lnTo>
                  <a:lnTo>
                    <a:pt x="78" y="83"/>
                  </a:lnTo>
                  <a:lnTo>
                    <a:pt x="76" y="84"/>
                  </a:lnTo>
                  <a:lnTo>
                    <a:pt x="75" y="86"/>
                  </a:lnTo>
                  <a:lnTo>
                    <a:pt x="73" y="87"/>
                  </a:lnTo>
                  <a:lnTo>
                    <a:pt x="72" y="87"/>
                  </a:lnTo>
                  <a:lnTo>
                    <a:pt x="70" y="89"/>
                  </a:lnTo>
                  <a:lnTo>
                    <a:pt x="70" y="90"/>
                  </a:lnTo>
                  <a:lnTo>
                    <a:pt x="69" y="92"/>
                  </a:lnTo>
                  <a:lnTo>
                    <a:pt x="67" y="93"/>
                  </a:lnTo>
                  <a:lnTo>
                    <a:pt x="66" y="93"/>
                  </a:lnTo>
                  <a:lnTo>
                    <a:pt x="65" y="95"/>
                  </a:lnTo>
                  <a:lnTo>
                    <a:pt x="63" y="96"/>
                  </a:lnTo>
                  <a:lnTo>
                    <a:pt x="60" y="96"/>
                  </a:lnTo>
                  <a:lnTo>
                    <a:pt x="59" y="98"/>
                  </a:lnTo>
                  <a:lnTo>
                    <a:pt x="57" y="98"/>
                  </a:lnTo>
                  <a:lnTo>
                    <a:pt x="56" y="99"/>
                  </a:lnTo>
                  <a:lnTo>
                    <a:pt x="54" y="99"/>
                  </a:lnTo>
                  <a:lnTo>
                    <a:pt x="53" y="101"/>
                  </a:lnTo>
                  <a:lnTo>
                    <a:pt x="51" y="101"/>
                  </a:lnTo>
                  <a:lnTo>
                    <a:pt x="50" y="101"/>
                  </a:lnTo>
                  <a:lnTo>
                    <a:pt x="47" y="102"/>
                  </a:lnTo>
                  <a:lnTo>
                    <a:pt x="45" y="102"/>
                  </a:lnTo>
                  <a:lnTo>
                    <a:pt x="44" y="102"/>
                  </a:lnTo>
                  <a:lnTo>
                    <a:pt x="42" y="102"/>
                  </a:lnTo>
                  <a:lnTo>
                    <a:pt x="39" y="102"/>
                  </a:lnTo>
                  <a:lnTo>
                    <a:pt x="38" y="102"/>
                  </a:lnTo>
                  <a:lnTo>
                    <a:pt x="36" y="102"/>
                  </a:lnTo>
                  <a:lnTo>
                    <a:pt x="35" y="102"/>
                  </a:lnTo>
                  <a:lnTo>
                    <a:pt x="33" y="102"/>
                  </a:lnTo>
                  <a:lnTo>
                    <a:pt x="32" y="102"/>
                  </a:lnTo>
                  <a:lnTo>
                    <a:pt x="31" y="102"/>
                  </a:lnTo>
                  <a:lnTo>
                    <a:pt x="29" y="102"/>
                  </a:lnTo>
                  <a:lnTo>
                    <a:pt x="28" y="102"/>
                  </a:lnTo>
                  <a:lnTo>
                    <a:pt x="26" y="102"/>
                  </a:lnTo>
                  <a:lnTo>
                    <a:pt x="25" y="102"/>
                  </a:lnTo>
                  <a:lnTo>
                    <a:pt x="25" y="101"/>
                  </a:lnTo>
                  <a:lnTo>
                    <a:pt x="23" y="101"/>
                  </a:lnTo>
                  <a:lnTo>
                    <a:pt x="22" y="101"/>
                  </a:lnTo>
                  <a:lnTo>
                    <a:pt x="20" y="101"/>
                  </a:lnTo>
                  <a:lnTo>
                    <a:pt x="19" y="99"/>
                  </a:lnTo>
                  <a:lnTo>
                    <a:pt x="17" y="99"/>
                  </a:lnTo>
                  <a:lnTo>
                    <a:pt x="16" y="98"/>
                  </a:lnTo>
                  <a:lnTo>
                    <a:pt x="14" y="98"/>
                  </a:lnTo>
                  <a:lnTo>
                    <a:pt x="14" y="96"/>
                  </a:lnTo>
                  <a:lnTo>
                    <a:pt x="13" y="96"/>
                  </a:lnTo>
                  <a:lnTo>
                    <a:pt x="11" y="95"/>
                  </a:lnTo>
                  <a:lnTo>
                    <a:pt x="10" y="95"/>
                  </a:lnTo>
                  <a:lnTo>
                    <a:pt x="10" y="93"/>
                  </a:lnTo>
                  <a:lnTo>
                    <a:pt x="8" y="93"/>
                  </a:lnTo>
                  <a:lnTo>
                    <a:pt x="8" y="92"/>
                  </a:lnTo>
                  <a:lnTo>
                    <a:pt x="7" y="92"/>
                  </a:lnTo>
                  <a:lnTo>
                    <a:pt x="7" y="90"/>
                  </a:lnTo>
                  <a:lnTo>
                    <a:pt x="5" y="89"/>
                  </a:lnTo>
                  <a:lnTo>
                    <a:pt x="5" y="87"/>
                  </a:lnTo>
                  <a:lnTo>
                    <a:pt x="4" y="87"/>
                  </a:lnTo>
                  <a:lnTo>
                    <a:pt x="4" y="86"/>
                  </a:lnTo>
                  <a:lnTo>
                    <a:pt x="4" y="84"/>
                  </a:lnTo>
                  <a:lnTo>
                    <a:pt x="2" y="84"/>
                  </a:lnTo>
                  <a:lnTo>
                    <a:pt x="2" y="83"/>
                  </a:lnTo>
                  <a:lnTo>
                    <a:pt x="2" y="82"/>
                  </a:lnTo>
                  <a:lnTo>
                    <a:pt x="1" y="82"/>
                  </a:lnTo>
                  <a:lnTo>
                    <a:pt x="1" y="80"/>
                  </a:lnTo>
                  <a:lnTo>
                    <a:pt x="1" y="79"/>
                  </a:lnTo>
                  <a:lnTo>
                    <a:pt x="1" y="77"/>
                  </a:lnTo>
                  <a:lnTo>
                    <a:pt x="1" y="76"/>
                  </a:lnTo>
                  <a:lnTo>
                    <a:pt x="0" y="74"/>
                  </a:lnTo>
                  <a:lnTo>
                    <a:pt x="0" y="73"/>
                  </a:lnTo>
                  <a:lnTo>
                    <a:pt x="0" y="71"/>
                  </a:lnTo>
                  <a:lnTo>
                    <a:pt x="0" y="70"/>
                  </a:lnTo>
                  <a:lnTo>
                    <a:pt x="0" y="68"/>
                  </a:lnTo>
                  <a:lnTo>
                    <a:pt x="0" y="67"/>
                  </a:lnTo>
                  <a:lnTo>
                    <a:pt x="0" y="65"/>
                  </a:lnTo>
                  <a:lnTo>
                    <a:pt x="0" y="64"/>
                  </a:lnTo>
                  <a:lnTo>
                    <a:pt x="0" y="62"/>
                  </a:lnTo>
                  <a:lnTo>
                    <a:pt x="0" y="61"/>
                  </a:lnTo>
                  <a:lnTo>
                    <a:pt x="0" y="59"/>
                  </a:lnTo>
                  <a:lnTo>
                    <a:pt x="0" y="58"/>
                  </a:lnTo>
                  <a:lnTo>
                    <a:pt x="0" y="56"/>
                  </a:lnTo>
                  <a:lnTo>
                    <a:pt x="1" y="56"/>
                  </a:lnTo>
                  <a:lnTo>
                    <a:pt x="1" y="55"/>
                  </a:lnTo>
                  <a:lnTo>
                    <a:pt x="1" y="54"/>
                  </a:lnTo>
                  <a:lnTo>
                    <a:pt x="1" y="52"/>
                  </a:lnTo>
                  <a:lnTo>
                    <a:pt x="1" y="51"/>
                  </a:lnTo>
                  <a:lnTo>
                    <a:pt x="1" y="49"/>
                  </a:lnTo>
                  <a:lnTo>
                    <a:pt x="2" y="48"/>
                  </a:lnTo>
                  <a:lnTo>
                    <a:pt x="2" y="46"/>
                  </a:lnTo>
                  <a:lnTo>
                    <a:pt x="2" y="45"/>
                  </a:lnTo>
                  <a:lnTo>
                    <a:pt x="2" y="43"/>
                  </a:lnTo>
                  <a:lnTo>
                    <a:pt x="4" y="42"/>
                  </a:lnTo>
                  <a:lnTo>
                    <a:pt x="4" y="40"/>
                  </a:lnTo>
                  <a:lnTo>
                    <a:pt x="4" y="39"/>
                  </a:lnTo>
                  <a:lnTo>
                    <a:pt x="5" y="37"/>
                  </a:lnTo>
                  <a:lnTo>
                    <a:pt x="5" y="36"/>
                  </a:lnTo>
                  <a:lnTo>
                    <a:pt x="7" y="34"/>
                  </a:lnTo>
                  <a:lnTo>
                    <a:pt x="7" y="33"/>
                  </a:lnTo>
                  <a:lnTo>
                    <a:pt x="7" y="31"/>
                  </a:lnTo>
                  <a:lnTo>
                    <a:pt x="8" y="30"/>
                  </a:lnTo>
                  <a:lnTo>
                    <a:pt x="10" y="28"/>
                  </a:lnTo>
                  <a:lnTo>
                    <a:pt x="10" y="27"/>
                  </a:lnTo>
                  <a:lnTo>
                    <a:pt x="11" y="26"/>
                  </a:lnTo>
                  <a:lnTo>
                    <a:pt x="13" y="24"/>
                  </a:lnTo>
                  <a:lnTo>
                    <a:pt x="13" y="23"/>
                  </a:lnTo>
                  <a:lnTo>
                    <a:pt x="14" y="21"/>
                  </a:lnTo>
                  <a:lnTo>
                    <a:pt x="16" y="20"/>
                  </a:lnTo>
                  <a:lnTo>
                    <a:pt x="16" y="18"/>
                  </a:lnTo>
                  <a:lnTo>
                    <a:pt x="17" y="18"/>
                  </a:lnTo>
                  <a:lnTo>
                    <a:pt x="17" y="17"/>
                  </a:lnTo>
                  <a:lnTo>
                    <a:pt x="19" y="17"/>
                  </a:lnTo>
                  <a:lnTo>
                    <a:pt x="19" y="15"/>
                  </a:lnTo>
                  <a:lnTo>
                    <a:pt x="20" y="14"/>
                  </a:lnTo>
                  <a:lnTo>
                    <a:pt x="22" y="14"/>
                  </a:lnTo>
                  <a:lnTo>
                    <a:pt x="22" y="12"/>
                  </a:lnTo>
                  <a:lnTo>
                    <a:pt x="23" y="12"/>
                  </a:lnTo>
                  <a:lnTo>
                    <a:pt x="25" y="11"/>
                  </a:lnTo>
                  <a:lnTo>
                    <a:pt x="26" y="9"/>
                  </a:lnTo>
                  <a:lnTo>
                    <a:pt x="28" y="9"/>
                  </a:lnTo>
                  <a:lnTo>
                    <a:pt x="28" y="8"/>
                  </a:lnTo>
                  <a:lnTo>
                    <a:pt x="29" y="8"/>
                  </a:lnTo>
                  <a:lnTo>
                    <a:pt x="31" y="8"/>
                  </a:lnTo>
                  <a:lnTo>
                    <a:pt x="31" y="6"/>
                  </a:lnTo>
                  <a:lnTo>
                    <a:pt x="32" y="6"/>
                  </a:lnTo>
                  <a:lnTo>
                    <a:pt x="33" y="5"/>
                  </a:lnTo>
                  <a:lnTo>
                    <a:pt x="35" y="5"/>
                  </a:lnTo>
                  <a:lnTo>
                    <a:pt x="36" y="3"/>
                  </a:lnTo>
                  <a:lnTo>
                    <a:pt x="38" y="3"/>
                  </a:lnTo>
                  <a:lnTo>
                    <a:pt x="39" y="3"/>
                  </a:lnTo>
                  <a:lnTo>
                    <a:pt x="41" y="2"/>
                  </a:lnTo>
                  <a:lnTo>
                    <a:pt x="42" y="2"/>
                  </a:lnTo>
                  <a:lnTo>
                    <a:pt x="44" y="2"/>
                  </a:lnTo>
                  <a:lnTo>
                    <a:pt x="45" y="2"/>
                  </a:lnTo>
                  <a:lnTo>
                    <a:pt x="47" y="2"/>
                  </a:lnTo>
                  <a:lnTo>
                    <a:pt x="48" y="0"/>
                  </a:lnTo>
                  <a:lnTo>
                    <a:pt x="50" y="0"/>
                  </a:lnTo>
                  <a:lnTo>
                    <a:pt x="51" y="0"/>
                  </a:lnTo>
                  <a:lnTo>
                    <a:pt x="53" y="0"/>
                  </a:lnTo>
                  <a:lnTo>
                    <a:pt x="54" y="0"/>
                  </a:lnTo>
                  <a:lnTo>
                    <a:pt x="56" y="0"/>
                  </a:lnTo>
                  <a:lnTo>
                    <a:pt x="57" y="0"/>
                  </a:lnTo>
                  <a:lnTo>
                    <a:pt x="59" y="0"/>
                  </a:lnTo>
                  <a:lnTo>
                    <a:pt x="60" y="0"/>
                  </a:lnTo>
                  <a:lnTo>
                    <a:pt x="62" y="0"/>
                  </a:lnTo>
                  <a:lnTo>
                    <a:pt x="63" y="0"/>
                  </a:lnTo>
                  <a:lnTo>
                    <a:pt x="65" y="2"/>
                  </a:lnTo>
                  <a:lnTo>
                    <a:pt x="66" y="2"/>
                  </a:lnTo>
                  <a:lnTo>
                    <a:pt x="67" y="2"/>
                  </a:lnTo>
                  <a:lnTo>
                    <a:pt x="69" y="2"/>
                  </a:lnTo>
                  <a:lnTo>
                    <a:pt x="70" y="2"/>
                  </a:lnTo>
                  <a:lnTo>
                    <a:pt x="70" y="3"/>
                  </a:lnTo>
                  <a:lnTo>
                    <a:pt x="72" y="3"/>
                  </a:lnTo>
                  <a:lnTo>
                    <a:pt x="73" y="3"/>
                  </a:lnTo>
                  <a:lnTo>
                    <a:pt x="75" y="3"/>
                  </a:lnTo>
                  <a:lnTo>
                    <a:pt x="75" y="5"/>
                  </a:lnTo>
                  <a:lnTo>
                    <a:pt x="76" y="5"/>
                  </a:lnTo>
                  <a:lnTo>
                    <a:pt x="78" y="5"/>
                  </a:lnTo>
                  <a:lnTo>
                    <a:pt x="78" y="6"/>
                  </a:lnTo>
                  <a:lnTo>
                    <a:pt x="79" y="6"/>
                  </a:lnTo>
                  <a:lnTo>
                    <a:pt x="81" y="8"/>
                  </a:lnTo>
                  <a:lnTo>
                    <a:pt x="82" y="9"/>
                  </a:lnTo>
                  <a:lnTo>
                    <a:pt x="84" y="9"/>
                  </a:lnTo>
                  <a:lnTo>
                    <a:pt x="84" y="11"/>
                  </a:lnTo>
                  <a:lnTo>
                    <a:pt x="85" y="11"/>
                  </a:lnTo>
                  <a:lnTo>
                    <a:pt x="85" y="12"/>
                  </a:lnTo>
                  <a:lnTo>
                    <a:pt x="87" y="14"/>
                  </a:lnTo>
                  <a:lnTo>
                    <a:pt x="87" y="15"/>
                  </a:lnTo>
                  <a:lnTo>
                    <a:pt x="88" y="15"/>
                  </a:lnTo>
                  <a:lnTo>
                    <a:pt x="88" y="17"/>
                  </a:lnTo>
                  <a:lnTo>
                    <a:pt x="88" y="18"/>
                  </a:lnTo>
                  <a:lnTo>
                    <a:pt x="90" y="18"/>
                  </a:lnTo>
                  <a:lnTo>
                    <a:pt x="90" y="20"/>
                  </a:lnTo>
                  <a:lnTo>
                    <a:pt x="90" y="21"/>
                  </a:lnTo>
                  <a:lnTo>
                    <a:pt x="91" y="21"/>
                  </a:lnTo>
                  <a:lnTo>
                    <a:pt x="91" y="23"/>
                  </a:lnTo>
                  <a:lnTo>
                    <a:pt x="91" y="24"/>
                  </a:lnTo>
                  <a:lnTo>
                    <a:pt x="91" y="26"/>
                  </a:lnTo>
                  <a:lnTo>
                    <a:pt x="91" y="27"/>
                  </a:lnTo>
                  <a:lnTo>
                    <a:pt x="93" y="28"/>
                  </a:lnTo>
                  <a:lnTo>
                    <a:pt x="93" y="30"/>
                  </a:lnTo>
                  <a:lnTo>
                    <a:pt x="93" y="31"/>
                  </a:lnTo>
                  <a:lnTo>
                    <a:pt x="93" y="33"/>
                  </a:lnTo>
                  <a:lnTo>
                    <a:pt x="93" y="34"/>
                  </a:lnTo>
                  <a:lnTo>
                    <a:pt x="93" y="36"/>
                  </a:lnTo>
                  <a:lnTo>
                    <a:pt x="93" y="37"/>
                  </a:lnTo>
                  <a:lnTo>
                    <a:pt x="93" y="39"/>
                  </a:lnTo>
                  <a:lnTo>
                    <a:pt x="93" y="40"/>
                  </a:lnTo>
                  <a:lnTo>
                    <a:pt x="93" y="42"/>
                  </a:lnTo>
                  <a:lnTo>
                    <a:pt x="93" y="43"/>
                  </a:lnTo>
                  <a:lnTo>
                    <a:pt x="93" y="45"/>
                  </a:lnTo>
                  <a:lnTo>
                    <a:pt x="91" y="46"/>
                  </a:lnTo>
                  <a:lnTo>
                    <a:pt x="91" y="48"/>
                  </a:lnTo>
                  <a:lnTo>
                    <a:pt x="91" y="49"/>
                  </a:lnTo>
                  <a:lnTo>
                    <a:pt x="91" y="51"/>
                  </a:lnTo>
                  <a:lnTo>
                    <a:pt x="91" y="52"/>
                  </a:lnTo>
                  <a:lnTo>
                    <a:pt x="90" y="56"/>
                  </a:lnTo>
                  <a:lnTo>
                    <a:pt x="28" y="56"/>
                  </a:lnTo>
                  <a:close/>
                  <a:moveTo>
                    <a:pt x="66" y="40"/>
                  </a:moveTo>
                  <a:lnTo>
                    <a:pt x="66" y="39"/>
                  </a:lnTo>
                  <a:lnTo>
                    <a:pt x="66" y="37"/>
                  </a:lnTo>
                  <a:lnTo>
                    <a:pt x="66" y="36"/>
                  </a:lnTo>
                  <a:lnTo>
                    <a:pt x="66" y="34"/>
                  </a:lnTo>
                  <a:lnTo>
                    <a:pt x="66" y="33"/>
                  </a:lnTo>
                  <a:lnTo>
                    <a:pt x="66" y="31"/>
                  </a:lnTo>
                  <a:lnTo>
                    <a:pt x="66" y="30"/>
                  </a:lnTo>
                  <a:lnTo>
                    <a:pt x="65" y="28"/>
                  </a:lnTo>
                  <a:lnTo>
                    <a:pt x="65" y="27"/>
                  </a:lnTo>
                  <a:lnTo>
                    <a:pt x="63" y="26"/>
                  </a:lnTo>
                  <a:lnTo>
                    <a:pt x="62" y="24"/>
                  </a:lnTo>
                  <a:lnTo>
                    <a:pt x="60" y="23"/>
                  </a:lnTo>
                  <a:lnTo>
                    <a:pt x="59" y="23"/>
                  </a:lnTo>
                  <a:lnTo>
                    <a:pt x="57" y="21"/>
                  </a:lnTo>
                  <a:lnTo>
                    <a:pt x="56" y="21"/>
                  </a:lnTo>
                  <a:lnTo>
                    <a:pt x="54" y="21"/>
                  </a:lnTo>
                  <a:lnTo>
                    <a:pt x="53" y="21"/>
                  </a:lnTo>
                  <a:lnTo>
                    <a:pt x="51" y="21"/>
                  </a:lnTo>
                  <a:lnTo>
                    <a:pt x="50" y="21"/>
                  </a:lnTo>
                  <a:lnTo>
                    <a:pt x="48" y="21"/>
                  </a:lnTo>
                  <a:lnTo>
                    <a:pt x="47" y="21"/>
                  </a:lnTo>
                  <a:lnTo>
                    <a:pt x="45" y="23"/>
                  </a:lnTo>
                  <a:lnTo>
                    <a:pt x="44" y="23"/>
                  </a:lnTo>
                  <a:lnTo>
                    <a:pt x="42" y="23"/>
                  </a:lnTo>
                  <a:lnTo>
                    <a:pt x="41" y="24"/>
                  </a:lnTo>
                  <a:lnTo>
                    <a:pt x="39" y="24"/>
                  </a:lnTo>
                  <a:lnTo>
                    <a:pt x="39" y="26"/>
                  </a:lnTo>
                  <a:lnTo>
                    <a:pt x="38" y="26"/>
                  </a:lnTo>
                  <a:lnTo>
                    <a:pt x="38" y="27"/>
                  </a:lnTo>
                  <a:lnTo>
                    <a:pt x="36" y="27"/>
                  </a:lnTo>
                  <a:lnTo>
                    <a:pt x="36" y="28"/>
                  </a:lnTo>
                  <a:lnTo>
                    <a:pt x="35" y="28"/>
                  </a:lnTo>
                  <a:lnTo>
                    <a:pt x="35" y="30"/>
                  </a:lnTo>
                  <a:lnTo>
                    <a:pt x="33" y="31"/>
                  </a:lnTo>
                  <a:lnTo>
                    <a:pt x="33" y="33"/>
                  </a:lnTo>
                  <a:lnTo>
                    <a:pt x="32" y="33"/>
                  </a:lnTo>
                  <a:lnTo>
                    <a:pt x="32" y="34"/>
                  </a:lnTo>
                  <a:lnTo>
                    <a:pt x="32" y="36"/>
                  </a:lnTo>
                  <a:lnTo>
                    <a:pt x="32" y="37"/>
                  </a:lnTo>
                  <a:lnTo>
                    <a:pt x="31" y="37"/>
                  </a:lnTo>
                  <a:lnTo>
                    <a:pt x="31" y="39"/>
                  </a:lnTo>
                  <a:lnTo>
                    <a:pt x="31" y="40"/>
                  </a:lnTo>
                  <a:lnTo>
                    <a:pt x="6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9" name="Freeform 44">
              <a:extLst>
                <a:ext uri="{FF2B5EF4-FFF2-40B4-BE49-F238E27FC236}">
                  <a16:creationId xmlns:a16="http://schemas.microsoft.com/office/drawing/2014/main" id="{A2DA9670-5316-4698-9C6C-34AD04574C78}"/>
                </a:ext>
              </a:extLst>
            </p:cNvPr>
            <p:cNvSpPr>
              <a:spLocks/>
            </p:cNvSpPr>
            <p:nvPr/>
          </p:nvSpPr>
          <p:spPr bwMode="auto">
            <a:xfrm>
              <a:off x="2840038" y="1462087"/>
              <a:ext cx="63500" cy="107950"/>
            </a:xfrm>
            <a:custGeom>
              <a:avLst/>
              <a:gdLst>
                <a:gd name="T0" fmla="*/ 2147483646 w 75"/>
                <a:gd name="T1" fmla="*/ 2147483646 h 101"/>
                <a:gd name="T2" fmla="*/ 2147483646 w 75"/>
                <a:gd name="T3" fmla="*/ 2147483646 h 101"/>
                <a:gd name="T4" fmla="*/ 2147483646 w 75"/>
                <a:gd name="T5" fmla="*/ 2147483646 h 101"/>
                <a:gd name="T6" fmla="*/ 2147483646 w 75"/>
                <a:gd name="T7" fmla="*/ 2147483646 h 101"/>
                <a:gd name="T8" fmla="*/ 2147483646 w 75"/>
                <a:gd name="T9" fmla="*/ 2147483646 h 101"/>
                <a:gd name="T10" fmla="*/ 2147483646 w 75"/>
                <a:gd name="T11" fmla="*/ 2147483646 h 101"/>
                <a:gd name="T12" fmla="*/ 2147483646 w 75"/>
                <a:gd name="T13" fmla="*/ 2147483646 h 101"/>
                <a:gd name="T14" fmla="*/ 2147483646 w 75"/>
                <a:gd name="T15" fmla="*/ 2147483646 h 101"/>
                <a:gd name="T16" fmla="*/ 2147483646 w 75"/>
                <a:gd name="T17" fmla="*/ 2147483646 h 101"/>
                <a:gd name="T18" fmla="*/ 2147483646 w 75"/>
                <a:gd name="T19" fmla="*/ 2147483646 h 101"/>
                <a:gd name="T20" fmla="*/ 2147483646 w 75"/>
                <a:gd name="T21" fmla="*/ 2147483646 h 101"/>
                <a:gd name="T22" fmla="*/ 2147483646 w 75"/>
                <a:gd name="T23" fmla="*/ 2147483646 h 101"/>
                <a:gd name="T24" fmla="*/ 2147483646 w 75"/>
                <a:gd name="T25" fmla="*/ 2147483646 h 101"/>
                <a:gd name="T26" fmla="*/ 2147483646 w 75"/>
                <a:gd name="T27" fmla="*/ 0 h 101"/>
                <a:gd name="T28" fmla="*/ 2147483646 w 75"/>
                <a:gd name="T29" fmla="*/ 0 h 101"/>
                <a:gd name="T30" fmla="*/ 2147483646 w 75"/>
                <a:gd name="T31" fmla="*/ 0 h 101"/>
                <a:gd name="T32" fmla="*/ 2147483646 w 75"/>
                <a:gd name="T33" fmla="*/ 2147483646 h 101"/>
                <a:gd name="T34" fmla="*/ 2147483646 w 75"/>
                <a:gd name="T35" fmla="*/ 2147483646 h 101"/>
                <a:gd name="T36" fmla="*/ 2147483646 w 75"/>
                <a:gd name="T37" fmla="*/ 2147483646 h 101"/>
                <a:gd name="T38" fmla="*/ 2147483646 w 75"/>
                <a:gd name="T39" fmla="*/ 2147483646 h 101"/>
                <a:gd name="T40" fmla="*/ 2147483646 w 75"/>
                <a:gd name="T41" fmla="*/ 2147483646 h 101"/>
                <a:gd name="T42" fmla="*/ 2147483646 w 75"/>
                <a:gd name="T43" fmla="*/ 2147483646 h 101"/>
                <a:gd name="T44" fmla="*/ 2147483646 w 75"/>
                <a:gd name="T45" fmla="*/ 2147483646 h 101"/>
                <a:gd name="T46" fmla="*/ 2147483646 w 75"/>
                <a:gd name="T47" fmla="*/ 2147483646 h 101"/>
                <a:gd name="T48" fmla="*/ 2147483646 w 75"/>
                <a:gd name="T49" fmla="*/ 2147483646 h 101"/>
                <a:gd name="T50" fmla="*/ 2147483646 w 75"/>
                <a:gd name="T51" fmla="*/ 2147483646 h 101"/>
                <a:gd name="T52" fmla="*/ 2147483646 w 75"/>
                <a:gd name="T53" fmla="*/ 2147483646 h 101"/>
                <a:gd name="T54" fmla="*/ 2147483646 w 75"/>
                <a:gd name="T55" fmla="*/ 2147483646 h 101"/>
                <a:gd name="T56" fmla="*/ 2147483646 w 75"/>
                <a:gd name="T57" fmla="*/ 2147483646 h 101"/>
                <a:gd name="T58" fmla="*/ 2147483646 w 75"/>
                <a:gd name="T59" fmla="*/ 2147483646 h 101"/>
                <a:gd name="T60" fmla="*/ 2147483646 w 75"/>
                <a:gd name="T61" fmla="*/ 2147483646 h 101"/>
                <a:gd name="T62" fmla="*/ 2147483646 w 75"/>
                <a:gd name="T63" fmla="*/ 2147483646 h 101"/>
                <a:gd name="T64" fmla="*/ 0 w 75"/>
                <a:gd name="T65" fmla="*/ 2147483646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01"/>
                <a:gd name="T101" fmla="*/ 75 w 75"/>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01">
                  <a:moveTo>
                    <a:pt x="19" y="3"/>
                  </a:moveTo>
                  <a:lnTo>
                    <a:pt x="44" y="3"/>
                  </a:lnTo>
                  <a:lnTo>
                    <a:pt x="41" y="18"/>
                  </a:lnTo>
                  <a:lnTo>
                    <a:pt x="43" y="18"/>
                  </a:lnTo>
                  <a:lnTo>
                    <a:pt x="43" y="17"/>
                  </a:lnTo>
                  <a:lnTo>
                    <a:pt x="44" y="15"/>
                  </a:lnTo>
                  <a:lnTo>
                    <a:pt x="44" y="14"/>
                  </a:lnTo>
                  <a:lnTo>
                    <a:pt x="46" y="14"/>
                  </a:lnTo>
                  <a:lnTo>
                    <a:pt x="46" y="12"/>
                  </a:lnTo>
                  <a:lnTo>
                    <a:pt x="47" y="12"/>
                  </a:lnTo>
                  <a:lnTo>
                    <a:pt x="47" y="11"/>
                  </a:lnTo>
                  <a:lnTo>
                    <a:pt x="49" y="11"/>
                  </a:lnTo>
                  <a:lnTo>
                    <a:pt x="49" y="9"/>
                  </a:lnTo>
                  <a:lnTo>
                    <a:pt x="50" y="9"/>
                  </a:lnTo>
                  <a:lnTo>
                    <a:pt x="50" y="8"/>
                  </a:lnTo>
                  <a:lnTo>
                    <a:pt x="52" y="8"/>
                  </a:lnTo>
                  <a:lnTo>
                    <a:pt x="53" y="6"/>
                  </a:lnTo>
                  <a:lnTo>
                    <a:pt x="55" y="6"/>
                  </a:lnTo>
                  <a:lnTo>
                    <a:pt x="55" y="5"/>
                  </a:lnTo>
                  <a:lnTo>
                    <a:pt x="56" y="5"/>
                  </a:lnTo>
                  <a:lnTo>
                    <a:pt x="58" y="3"/>
                  </a:lnTo>
                  <a:lnTo>
                    <a:pt x="59" y="3"/>
                  </a:lnTo>
                  <a:lnTo>
                    <a:pt x="60" y="3"/>
                  </a:lnTo>
                  <a:lnTo>
                    <a:pt x="60" y="2"/>
                  </a:lnTo>
                  <a:lnTo>
                    <a:pt x="62" y="2"/>
                  </a:lnTo>
                  <a:lnTo>
                    <a:pt x="63" y="2"/>
                  </a:lnTo>
                  <a:lnTo>
                    <a:pt x="65" y="2"/>
                  </a:lnTo>
                  <a:lnTo>
                    <a:pt x="65" y="0"/>
                  </a:lnTo>
                  <a:lnTo>
                    <a:pt x="66" y="0"/>
                  </a:lnTo>
                  <a:lnTo>
                    <a:pt x="68" y="0"/>
                  </a:lnTo>
                  <a:lnTo>
                    <a:pt x="69" y="0"/>
                  </a:lnTo>
                  <a:lnTo>
                    <a:pt x="71" y="0"/>
                  </a:lnTo>
                  <a:lnTo>
                    <a:pt x="75" y="0"/>
                  </a:lnTo>
                  <a:lnTo>
                    <a:pt x="69" y="27"/>
                  </a:lnTo>
                  <a:lnTo>
                    <a:pt x="65" y="27"/>
                  </a:lnTo>
                  <a:lnTo>
                    <a:pt x="62" y="27"/>
                  </a:lnTo>
                  <a:lnTo>
                    <a:pt x="60" y="27"/>
                  </a:lnTo>
                  <a:lnTo>
                    <a:pt x="59" y="27"/>
                  </a:lnTo>
                  <a:lnTo>
                    <a:pt x="58" y="27"/>
                  </a:lnTo>
                  <a:lnTo>
                    <a:pt x="56" y="27"/>
                  </a:lnTo>
                  <a:lnTo>
                    <a:pt x="55" y="27"/>
                  </a:lnTo>
                  <a:lnTo>
                    <a:pt x="53" y="28"/>
                  </a:lnTo>
                  <a:lnTo>
                    <a:pt x="52" y="28"/>
                  </a:lnTo>
                  <a:lnTo>
                    <a:pt x="50" y="28"/>
                  </a:lnTo>
                  <a:lnTo>
                    <a:pt x="49" y="30"/>
                  </a:lnTo>
                  <a:lnTo>
                    <a:pt x="47" y="30"/>
                  </a:lnTo>
                  <a:lnTo>
                    <a:pt x="47" y="31"/>
                  </a:lnTo>
                  <a:lnTo>
                    <a:pt x="46" y="31"/>
                  </a:lnTo>
                  <a:lnTo>
                    <a:pt x="44" y="31"/>
                  </a:lnTo>
                  <a:lnTo>
                    <a:pt x="44" y="33"/>
                  </a:lnTo>
                  <a:lnTo>
                    <a:pt x="43" y="33"/>
                  </a:lnTo>
                  <a:lnTo>
                    <a:pt x="43" y="34"/>
                  </a:lnTo>
                  <a:lnTo>
                    <a:pt x="41" y="36"/>
                  </a:lnTo>
                  <a:lnTo>
                    <a:pt x="40" y="37"/>
                  </a:lnTo>
                  <a:lnTo>
                    <a:pt x="40" y="39"/>
                  </a:lnTo>
                  <a:lnTo>
                    <a:pt x="38" y="39"/>
                  </a:lnTo>
                  <a:lnTo>
                    <a:pt x="38" y="40"/>
                  </a:lnTo>
                  <a:lnTo>
                    <a:pt x="38" y="42"/>
                  </a:lnTo>
                  <a:lnTo>
                    <a:pt x="37" y="43"/>
                  </a:lnTo>
                  <a:lnTo>
                    <a:pt x="37" y="45"/>
                  </a:lnTo>
                  <a:lnTo>
                    <a:pt x="35" y="46"/>
                  </a:lnTo>
                  <a:lnTo>
                    <a:pt x="35" y="48"/>
                  </a:lnTo>
                  <a:lnTo>
                    <a:pt x="35" y="49"/>
                  </a:lnTo>
                  <a:lnTo>
                    <a:pt x="35" y="51"/>
                  </a:lnTo>
                  <a:lnTo>
                    <a:pt x="25" y="101"/>
                  </a:lnTo>
                  <a:lnTo>
                    <a:pt x="0" y="101"/>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0" name="Freeform 45">
              <a:extLst>
                <a:ext uri="{FF2B5EF4-FFF2-40B4-BE49-F238E27FC236}">
                  <a16:creationId xmlns:a16="http://schemas.microsoft.com/office/drawing/2014/main" id="{49CF2EA3-0736-4DFD-A029-A67AB84934E8}"/>
                </a:ext>
              </a:extLst>
            </p:cNvPr>
            <p:cNvSpPr>
              <a:spLocks noEditPoints="1"/>
            </p:cNvSpPr>
            <p:nvPr/>
          </p:nvSpPr>
          <p:spPr bwMode="auto">
            <a:xfrm>
              <a:off x="2941638" y="1427162"/>
              <a:ext cx="106362" cy="142875"/>
            </a:xfrm>
            <a:custGeom>
              <a:avLst/>
              <a:gdLst>
                <a:gd name="T0" fmla="*/ 2147483646 w 127"/>
                <a:gd name="T1" fmla="*/ 0 h 133"/>
                <a:gd name="T2" fmla="*/ 2147483646 w 127"/>
                <a:gd name="T3" fmla="*/ 0 h 133"/>
                <a:gd name="T4" fmla="*/ 2147483646 w 127"/>
                <a:gd name="T5" fmla="*/ 0 h 133"/>
                <a:gd name="T6" fmla="*/ 2147483646 w 127"/>
                <a:gd name="T7" fmla="*/ 0 h 133"/>
                <a:gd name="T8" fmla="*/ 2147483646 w 127"/>
                <a:gd name="T9" fmla="*/ 2147483646 h 133"/>
                <a:gd name="T10" fmla="*/ 2147483646 w 127"/>
                <a:gd name="T11" fmla="*/ 2147483646 h 133"/>
                <a:gd name="T12" fmla="*/ 2147483646 w 127"/>
                <a:gd name="T13" fmla="*/ 2147483646 h 133"/>
                <a:gd name="T14" fmla="*/ 2147483646 w 127"/>
                <a:gd name="T15" fmla="*/ 2147483646 h 133"/>
                <a:gd name="T16" fmla="*/ 2147483646 w 127"/>
                <a:gd name="T17" fmla="*/ 2147483646 h 133"/>
                <a:gd name="T18" fmla="*/ 2147483646 w 127"/>
                <a:gd name="T19" fmla="*/ 2147483646 h 133"/>
                <a:gd name="T20" fmla="*/ 2147483646 w 127"/>
                <a:gd name="T21" fmla="*/ 2147483646 h 133"/>
                <a:gd name="T22" fmla="*/ 2147483646 w 127"/>
                <a:gd name="T23" fmla="*/ 2147483646 h 133"/>
                <a:gd name="T24" fmla="*/ 2147483646 w 127"/>
                <a:gd name="T25" fmla="*/ 2147483646 h 133"/>
                <a:gd name="T26" fmla="*/ 2147483646 w 127"/>
                <a:gd name="T27" fmla="*/ 2147483646 h 133"/>
                <a:gd name="T28" fmla="*/ 2147483646 w 127"/>
                <a:gd name="T29" fmla="*/ 2147483646 h 133"/>
                <a:gd name="T30" fmla="*/ 2147483646 w 127"/>
                <a:gd name="T31" fmla="*/ 2147483646 h 133"/>
                <a:gd name="T32" fmla="*/ 2147483646 w 127"/>
                <a:gd name="T33" fmla="*/ 2147483646 h 133"/>
                <a:gd name="T34" fmla="*/ 2147483646 w 127"/>
                <a:gd name="T35" fmla="*/ 2147483646 h 133"/>
                <a:gd name="T36" fmla="*/ 2147483646 w 127"/>
                <a:gd name="T37" fmla="*/ 2147483646 h 133"/>
                <a:gd name="T38" fmla="*/ 2147483646 w 127"/>
                <a:gd name="T39" fmla="*/ 2147483646 h 133"/>
                <a:gd name="T40" fmla="*/ 2147483646 w 127"/>
                <a:gd name="T41" fmla="*/ 2147483646 h 133"/>
                <a:gd name="T42" fmla="*/ 2147483646 w 127"/>
                <a:gd name="T43" fmla="*/ 2147483646 h 133"/>
                <a:gd name="T44" fmla="*/ 2147483646 w 127"/>
                <a:gd name="T45" fmla="*/ 2147483646 h 133"/>
                <a:gd name="T46" fmla="*/ 2147483646 w 127"/>
                <a:gd name="T47" fmla="*/ 2147483646 h 133"/>
                <a:gd name="T48" fmla="*/ 2147483646 w 127"/>
                <a:gd name="T49" fmla="*/ 2147483646 h 133"/>
                <a:gd name="T50" fmla="*/ 2147483646 w 127"/>
                <a:gd name="T51" fmla="*/ 2147483646 h 133"/>
                <a:gd name="T52" fmla="*/ 2147483646 w 127"/>
                <a:gd name="T53" fmla="*/ 2147483646 h 133"/>
                <a:gd name="T54" fmla="*/ 2147483646 w 127"/>
                <a:gd name="T55" fmla="*/ 2147483646 h 133"/>
                <a:gd name="T56" fmla="*/ 2147483646 w 127"/>
                <a:gd name="T57" fmla="*/ 2147483646 h 133"/>
                <a:gd name="T58" fmla="*/ 2147483646 w 127"/>
                <a:gd name="T59" fmla="*/ 2147483646 h 133"/>
                <a:gd name="T60" fmla="*/ 2147483646 w 127"/>
                <a:gd name="T61" fmla="*/ 2147483646 h 133"/>
                <a:gd name="T62" fmla="*/ 2147483646 w 127"/>
                <a:gd name="T63" fmla="*/ 2147483646 h 133"/>
                <a:gd name="T64" fmla="*/ 2147483646 w 127"/>
                <a:gd name="T65" fmla="*/ 2147483646 h 133"/>
                <a:gd name="T66" fmla="*/ 2147483646 w 127"/>
                <a:gd name="T67" fmla="*/ 2147483646 h 133"/>
                <a:gd name="T68" fmla="*/ 2147483646 w 127"/>
                <a:gd name="T69" fmla="*/ 2147483646 h 133"/>
                <a:gd name="T70" fmla="*/ 2147483646 w 127"/>
                <a:gd name="T71" fmla="*/ 2147483646 h 133"/>
                <a:gd name="T72" fmla="*/ 2147483646 w 127"/>
                <a:gd name="T73" fmla="*/ 2147483646 h 133"/>
                <a:gd name="T74" fmla="*/ 2147483646 w 127"/>
                <a:gd name="T75" fmla="*/ 2147483646 h 133"/>
                <a:gd name="T76" fmla="*/ 2147483646 w 127"/>
                <a:gd name="T77" fmla="*/ 2147483646 h 133"/>
                <a:gd name="T78" fmla="*/ 2147483646 w 127"/>
                <a:gd name="T79" fmla="*/ 2147483646 h 133"/>
                <a:gd name="T80" fmla="*/ 2147483646 w 127"/>
                <a:gd name="T81" fmla="*/ 2147483646 h 133"/>
                <a:gd name="T82" fmla="*/ 2147483646 w 127"/>
                <a:gd name="T83" fmla="*/ 2147483646 h 133"/>
                <a:gd name="T84" fmla="*/ 2147483646 w 127"/>
                <a:gd name="T85" fmla="*/ 2147483646 h 133"/>
                <a:gd name="T86" fmla="*/ 2147483646 w 127"/>
                <a:gd name="T87" fmla="*/ 2147483646 h 133"/>
                <a:gd name="T88" fmla="*/ 2147483646 w 127"/>
                <a:gd name="T89" fmla="*/ 2147483646 h 133"/>
                <a:gd name="T90" fmla="*/ 2147483646 w 127"/>
                <a:gd name="T91" fmla="*/ 2147483646 h 133"/>
                <a:gd name="T92" fmla="*/ 2147483646 w 127"/>
                <a:gd name="T93" fmla="*/ 2147483646 h 133"/>
                <a:gd name="T94" fmla="*/ 2147483646 w 127"/>
                <a:gd name="T95" fmla="*/ 2147483646 h 133"/>
                <a:gd name="T96" fmla="*/ 2147483646 w 127"/>
                <a:gd name="T97" fmla="*/ 2147483646 h 133"/>
                <a:gd name="T98" fmla="*/ 2147483646 w 127"/>
                <a:gd name="T99" fmla="*/ 2147483646 h 133"/>
                <a:gd name="T100" fmla="*/ 2147483646 w 127"/>
                <a:gd name="T101" fmla="*/ 2147483646 h 133"/>
                <a:gd name="T102" fmla="*/ 2147483646 w 127"/>
                <a:gd name="T103" fmla="*/ 2147483646 h 133"/>
                <a:gd name="T104" fmla="*/ 2147483646 w 127"/>
                <a:gd name="T105" fmla="*/ 2147483646 h 133"/>
                <a:gd name="T106" fmla="*/ 2147483646 w 127"/>
                <a:gd name="T107" fmla="*/ 2147483646 h 133"/>
                <a:gd name="T108" fmla="*/ 2147483646 w 127"/>
                <a:gd name="T109" fmla="*/ 2147483646 h 133"/>
                <a:gd name="T110" fmla="*/ 2147483646 w 127"/>
                <a:gd name="T111" fmla="*/ 2147483646 h 133"/>
                <a:gd name="T112" fmla="*/ 2147483646 w 127"/>
                <a:gd name="T113" fmla="*/ 2147483646 h 133"/>
                <a:gd name="T114" fmla="*/ 2147483646 w 127"/>
                <a:gd name="T115" fmla="*/ 2147483646 h 133"/>
                <a:gd name="T116" fmla="*/ 2147483646 w 127"/>
                <a:gd name="T117" fmla="*/ 2147483646 h 133"/>
                <a:gd name="T118" fmla="*/ 2147483646 w 127"/>
                <a:gd name="T119" fmla="*/ 2147483646 h 133"/>
                <a:gd name="T120" fmla="*/ 2147483646 w 127"/>
                <a:gd name="T121" fmla="*/ 214748364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133"/>
                <a:gd name="T185" fmla="*/ 127 w 127"/>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133">
                  <a:moveTo>
                    <a:pt x="25" y="0"/>
                  </a:moveTo>
                  <a:lnTo>
                    <a:pt x="77" y="0"/>
                  </a:lnTo>
                  <a:lnTo>
                    <a:pt x="78" y="0"/>
                  </a:lnTo>
                  <a:lnTo>
                    <a:pt x="80" y="0"/>
                  </a:lnTo>
                  <a:lnTo>
                    <a:pt x="81" y="0"/>
                  </a:lnTo>
                  <a:lnTo>
                    <a:pt x="83" y="0"/>
                  </a:lnTo>
                  <a:lnTo>
                    <a:pt x="84" y="0"/>
                  </a:lnTo>
                  <a:lnTo>
                    <a:pt x="86" y="0"/>
                  </a:lnTo>
                  <a:lnTo>
                    <a:pt x="87" y="0"/>
                  </a:lnTo>
                  <a:lnTo>
                    <a:pt x="89" y="0"/>
                  </a:lnTo>
                  <a:lnTo>
                    <a:pt x="90" y="0"/>
                  </a:lnTo>
                  <a:lnTo>
                    <a:pt x="92" y="0"/>
                  </a:lnTo>
                  <a:lnTo>
                    <a:pt x="93" y="0"/>
                  </a:lnTo>
                  <a:lnTo>
                    <a:pt x="95" y="0"/>
                  </a:lnTo>
                  <a:lnTo>
                    <a:pt x="96" y="0"/>
                  </a:lnTo>
                  <a:lnTo>
                    <a:pt x="97" y="0"/>
                  </a:lnTo>
                  <a:lnTo>
                    <a:pt x="99" y="0"/>
                  </a:lnTo>
                  <a:lnTo>
                    <a:pt x="100" y="0"/>
                  </a:lnTo>
                  <a:lnTo>
                    <a:pt x="100" y="1"/>
                  </a:lnTo>
                  <a:lnTo>
                    <a:pt x="102" y="1"/>
                  </a:lnTo>
                  <a:lnTo>
                    <a:pt x="103" y="1"/>
                  </a:lnTo>
                  <a:lnTo>
                    <a:pt x="105" y="3"/>
                  </a:lnTo>
                  <a:lnTo>
                    <a:pt x="106" y="3"/>
                  </a:lnTo>
                  <a:lnTo>
                    <a:pt x="106" y="4"/>
                  </a:lnTo>
                  <a:lnTo>
                    <a:pt x="108" y="4"/>
                  </a:lnTo>
                  <a:lnTo>
                    <a:pt x="109" y="6"/>
                  </a:lnTo>
                  <a:lnTo>
                    <a:pt x="111" y="6"/>
                  </a:lnTo>
                  <a:lnTo>
                    <a:pt x="111" y="7"/>
                  </a:lnTo>
                  <a:lnTo>
                    <a:pt x="112" y="9"/>
                  </a:lnTo>
                  <a:lnTo>
                    <a:pt x="114" y="10"/>
                  </a:lnTo>
                  <a:lnTo>
                    <a:pt x="115" y="12"/>
                  </a:lnTo>
                  <a:lnTo>
                    <a:pt x="115" y="13"/>
                  </a:lnTo>
                  <a:lnTo>
                    <a:pt x="117" y="13"/>
                  </a:lnTo>
                  <a:lnTo>
                    <a:pt x="117" y="15"/>
                  </a:lnTo>
                  <a:lnTo>
                    <a:pt x="118" y="15"/>
                  </a:lnTo>
                  <a:lnTo>
                    <a:pt x="118" y="16"/>
                  </a:lnTo>
                  <a:lnTo>
                    <a:pt x="120" y="18"/>
                  </a:lnTo>
                  <a:lnTo>
                    <a:pt x="120" y="19"/>
                  </a:lnTo>
                  <a:lnTo>
                    <a:pt x="121" y="19"/>
                  </a:lnTo>
                  <a:lnTo>
                    <a:pt x="121" y="21"/>
                  </a:lnTo>
                  <a:lnTo>
                    <a:pt x="121" y="22"/>
                  </a:lnTo>
                  <a:lnTo>
                    <a:pt x="123" y="22"/>
                  </a:lnTo>
                  <a:lnTo>
                    <a:pt x="123" y="24"/>
                  </a:lnTo>
                  <a:lnTo>
                    <a:pt x="123" y="25"/>
                  </a:lnTo>
                  <a:lnTo>
                    <a:pt x="124" y="25"/>
                  </a:lnTo>
                  <a:lnTo>
                    <a:pt x="124" y="27"/>
                  </a:lnTo>
                  <a:lnTo>
                    <a:pt x="124" y="28"/>
                  </a:lnTo>
                  <a:lnTo>
                    <a:pt x="126" y="29"/>
                  </a:lnTo>
                  <a:lnTo>
                    <a:pt x="126" y="31"/>
                  </a:lnTo>
                  <a:lnTo>
                    <a:pt x="126" y="32"/>
                  </a:lnTo>
                  <a:lnTo>
                    <a:pt x="126" y="34"/>
                  </a:lnTo>
                  <a:lnTo>
                    <a:pt x="126" y="35"/>
                  </a:lnTo>
                  <a:lnTo>
                    <a:pt x="127" y="35"/>
                  </a:lnTo>
                  <a:lnTo>
                    <a:pt x="127" y="37"/>
                  </a:lnTo>
                  <a:lnTo>
                    <a:pt x="127" y="38"/>
                  </a:lnTo>
                  <a:lnTo>
                    <a:pt x="127" y="40"/>
                  </a:lnTo>
                  <a:lnTo>
                    <a:pt x="127" y="41"/>
                  </a:lnTo>
                  <a:lnTo>
                    <a:pt x="127" y="43"/>
                  </a:lnTo>
                  <a:lnTo>
                    <a:pt x="127" y="44"/>
                  </a:lnTo>
                  <a:lnTo>
                    <a:pt x="127" y="46"/>
                  </a:lnTo>
                  <a:lnTo>
                    <a:pt x="127" y="47"/>
                  </a:lnTo>
                  <a:lnTo>
                    <a:pt x="127" y="49"/>
                  </a:lnTo>
                  <a:lnTo>
                    <a:pt x="127" y="50"/>
                  </a:lnTo>
                  <a:lnTo>
                    <a:pt x="127" y="52"/>
                  </a:lnTo>
                  <a:lnTo>
                    <a:pt x="127" y="53"/>
                  </a:lnTo>
                  <a:lnTo>
                    <a:pt x="127" y="55"/>
                  </a:lnTo>
                  <a:lnTo>
                    <a:pt x="127" y="56"/>
                  </a:lnTo>
                  <a:lnTo>
                    <a:pt x="127" y="58"/>
                  </a:lnTo>
                  <a:lnTo>
                    <a:pt x="126" y="58"/>
                  </a:lnTo>
                  <a:lnTo>
                    <a:pt x="126" y="59"/>
                  </a:lnTo>
                  <a:lnTo>
                    <a:pt x="126" y="60"/>
                  </a:lnTo>
                  <a:lnTo>
                    <a:pt x="126" y="62"/>
                  </a:lnTo>
                  <a:lnTo>
                    <a:pt x="126" y="63"/>
                  </a:lnTo>
                  <a:lnTo>
                    <a:pt x="126" y="65"/>
                  </a:lnTo>
                  <a:lnTo>
                    <a:pt x="124" y="66"/>
                  </a:lnTo>
                  <a:lnTo>
                    <a:pt x="124" y="68"/>
                  </a:lnTo>
                  <a:lnTo>
                    <a:pt x="124" y="69"/>
                  </a:lnTo>
                  <a:lnTo>
                    <a:pt x="124" y="71"/>
                  </a:lnTo>
                  <a:lnTo>
                    <a:pt x="123" y="72"/>
                  </a:lnTo>
                  <a:lnTo>
                    <a:pt x="123" y="74"/>
                  </a:lnTo>
                  <a:lnTo>
                    <a:pt x="123" y="75"/>
                  </a:lnTo>
                  <a:lnTo>
                    <a:pt x="121" y="77"/>
                  </a:lnTo>
                  <a:lnTo>
                    <a:pt x="121" y="78"/>
                  </a:lnTo>
                  <a:lnTo>
                    <a:pt x="121" y="80"/>
                  </a:lnTo>
                  <a:lnTo>
                    <a:pt x="121" y="81"/>
                  </a:lnTo>
                  <a:lnTo>
                    <a:pt x="120" y="83"/>
                  </a:lnTo>
                  <a:lnTo>
                    <a:pt x="120" y="84"/>
                  </a:lnTo>
                  <a:lnTo>
                    <a:pt x="118" y="86"/>
                  </a:lnTo>
                  <a:lnTo>
                    <a:pt x="118" y="87"/>
                  </a:lnTo>
                  <a:lnTo>
                    <a:pt x="117" y="88"/>
                  </a:lnTo>
                  <a:lnTo>
                    <a:pt x="117" y="90"/>
                  </a:lnTo>
                  <a:lnTo>
                    <a:pt x="115" y="91"/>
                  </a:lnTo>
                  <a:lnTo>
                    <a:pt x="115" y="93"/>
                  </a:lnTo>
                  <a:lnTo>
                    <a:pt x="115" y="94"/>
                  </a:lnTo>
                  <a:lnTo>
                    <a:pt x="114" y="96"/>
                  </a:lnTo>
                  <a:lnTo>
                    <a:pt x="112" y="97"/>
                  </a:lnTo>
                  <a:lnTo>
                    <a:pt x="112" y="99"/>
                  </a:lnTo>
                  <a:lnTo>
                    <a:pt x="111" y="100"/>
                  </a:lnTo>
                  <a:lnTo>
                    <a:pt x="109" y="102"/>
                  </a:lnTo>
                  <a:lnTo>
                    <a:pt x="109" y="103"/>
                  </a:lnTo>
                  <a:lnTo>
                    <a:pt x="108" y="105"/>
                  </a:lnTo>
                  <a:lnTo>
                    <a:pt x="106" y="106"/>
                  </a:lnTo>
                  <a:lnTo>
                    <a:pt x="106" y="108"/>
                  </a:lnTo>
                  <a:lnTo>
                    <a:pt x="105" y="108"/>
                  </a:lnTo>
                  <a:lnTo>
                    <a:pt x="105" y="109"/>
                  </a:lnTo>
                  <a:lnTo>
                    <a:pt x="103" y="111"/>
                  </a:lnTo>
                  <a:lnTo>
                    <a:pt x="102" y="112"/>
                  </a:lnTo>
                  <a:lnTo>
                    <a:pt x="100" y="114"/>
                  </a:lnTo>
                  <a:lnTo>
                    <a:pt x="100" y="115"/>
                  </a:lnTo>
                  <a:lnTo>
                    <a:pt x="99" y="115"/>
                  </a:lnTo>
                  <a:lnTo>
                    <a:pt x="97" y="116"/>
                  </a:lnTo>
                  <a:lnTo>
                    <a:pt x="96" y="118"/>
                  </a:lnTo>
                  <a:lnTo>
                    <a:pt x="95" y="119"/>
                  </a:lnTo>
                  <a:lnTo>
                    <a:pt x="93" y="121"/>
                  </a:lnTo>
                  <a:lnTo>
                    <a:pt x="92" y="121"/>
                  </a:lnTo>
                  <a:lnTo>
                    <a:pt x="90" y="122"/>
                  </a:lnTo>
                  <a:lnTo>
                    <a:pt x="89" y="122"/>
                  </a:lnTo>
                  <a:lnTo>
                    <a:pt x="89" y="124"/>
                  </a:lnTo>
                  <a:lnTo>
                    <a:pt x="87" y="124"/>
                  </a:lnTo>
                  <a:lnTo>
                    <a:pt x="86" y="125"/>
                  </a:lnTo>
                  <a:lnTo>
                    <a:pt x="84" y="125"/>
                  </a:lnTo>
                  <a:lnTo>
                    <a:pt x="83" y="127"/>
                  </a:lnTo>
                  <a:lnTo>
                    <a:pt x="81" y="127"/>
                  </a:lnTo>
                  <a:lnTo>
                    <a:pt x="80" y="127"/>
                  </a:lnTo>
                  <a:lnTo>
                    <a:pt x="80" y="128"/>
                  </a:lnTo>
                  <a:lnTo>
                    <a:pt x="78" y="128"/>
                  </a:lnTo>
                  <a:lnTo>
                    <a:pt x="77" y="128"/>
                  </a:lnTo>
                  <a:lnTo>
                    <a:pt x="75" y="130"/>
                  </a:lnTo>
                  <a:lnTo>
                    <a:pt x="74" y="130"/>
                  </a:lnTo>
                  <a:lnTo>
                    <a:pt x="72" y="130"/>
                  </a:lnTo>
                  <a:lnTo>
                    <a:pt x="71" y="130"/>
                  </a:lnTo>
                  <a:lnTo>
                    <a:pt x="71" y="131"/>
                  </a:lnTo>
                  <a:lnTo>
                    <a:pt x="69" y="131"/>
                  </a:lnTo>
                  <a:lnTo>
                    <a:pt x="68" y="131"/>
                  </a:lnTo>
                  <a:lnTo>
                    <a:pt x="66" y="131"/>
                  </a:lnTo>
                  <a:lnTo>
                    <a:pt x="65" y="131"/>
                  </a:lnTo>
                  <a:lnTo>
                    <a:pt x="64" y="131"/>
                  </a:lnTo>
                  <a:lnTo>
                    <a:pt x="62" y="131"/>
                  </a:lnTo>
                  <a:lnTo>
                    <a:pt x="61" y="131"/>
                  </a:lnTo>
                  <a:lnTo>
                    <a:pt x="59" y="131"/>
                  </a:lnTo>
                  <a:lnTo>
                    <a:pt x="58" y="131"/>
                  </a:lnTo>
                  <a:lnTo>
                    <a:pt x="56" y="131"/>
                  </a:lnTo>
                  <a:lnTo>
                    <a:pt x="56" y="133"/>
                  </a:lnTo>
                  <a:lnTo>
                    <a:pt x="55" y="133"/>
                  </a:lnTo>
                  <a:lnTo>
                    <a:pt x="53" y="133"/>
                  </a:lnTo>
                  <a:lnTo>
                    <a:pt x="52" y="133"/>
                  </a:lnTo>
                  <a:lnTo>
                    <a:pt x="50" y="133"/>
                  </a:lnTo>
                  <a:lnTo>
                    <a:pt x="49" y="133"/>
                  </a:lnTo>
                  <a:lnTo>
                    <a:pt x="0" y="133"/>
                  </a:lnTo>
                  <a:lnTo>
                    <a:pt x="25" y="0"/>
                  </a:lnTo>
                  <a:close/>
                  <a:moveTo>
                    <a:pt x="31" y="108"/>
                  </a:moveTo>
                  <a:lnTo>
                    <a:pt x="53" y="108"/>
                  </a:lnTo>
                  <a:lnTo>
                    <a:pt x="55" y="108"/>
                  </a:lnTo>
                  <a:lnTo>
                    <a:pt x="56" y="108"/>
                  </a:lnTo>
                  <a:lnTo>
                    <a:pt x="58" y="108"/>
                  </a:lnTo>
                  <a:lnTo>
                    <a:pt x="59" y="108"/>
                  </a:lnTo>
                  <a:lnTo>
                    <a:pt x="61" y="108"/>
                  </a:lnTo>
                  <a:lnTo>
                    <a:pt x="62" y="108"/>
                  </a:lnTo>
                  <a:lnTo>
                    <a:pt x="64" y="108"/>
                  </a:lnTo>
                  <a:lnTo>
                    <a:pt x="65" y="108"/>
                  </a:lnTo>
                  <a:lnTo>
                    <a:pt x="66" y="106"/>
                  </a:lnTo>
                  <a:lnTo>
                    <a:pt x="68" y="106"/>
                  </a:lnTo>
                  <a:lnTo>
                    <a:pt x="69" y="106"/>
                  </a:lnTo>
                  <a:lnTo>
                    <a:pt x="71" y="106"/>
                  </a:lnTo>
                  <a:lnTo>
                    <a:pt x="71" y="105"/>
                  </a:lnTo>
                  <a:lnTo>
                    <a:pt x="72" y="105"/>
                  </a:lnTo>
                  <a:lnTo>
                    <a:pt x="74" y="105"/>
                  </a:lnTo>
                  <a:lnTo>
                    <a:pt x="74" y="103"/>
                  </a:lnTo>
                  <a:lnTo>
                    <a:pt x="75" y="103"/>
                  </a:lnTo>
                  <a:lnTo>
                    <a:pt x="77" y="102"/>
                  </a:lnTo>
                  <a:lnTo>
                    <a:pt x="78" y="102"/>
                  </a:lnTo>
                  <a:lnTo>
                    <a:pt x="80" y="100"/>
                  </a:lnTo>
                  <a:lnTo>
                    <a:pt x="81" y="99"/>
                  </a:lnTo>
                  <a:lnTo>
                    <a:pt x="83" y="97"/>
                  </a:lnTo>
                  <a:lnTo>
                    <a:pt x="84" y="96"/>
                  </a:lnTo>
                  <a:lnTo>
                    <a:pt x="86" y="94"/>
                  </a:lnTo>
                  <a:lnTo>
                    <a:pt x="86" y="93"/>
                  </a:lnTo>
                  <a:lnTo>
                    <a:pt x="87" y="93"/>
                  </a:lnTo>
                  <a:lnTo>
                    <a:pt x="87" y="91"/>
                  </a:lnTo>
                  <a:lnTo>
                    <a:pt x="87" y="90"/>
                  </a:lnTo>
                  <a:lnTo>
                    <a:pt x="89" y="90"/>
                  </a:lnTo>
                  <a:lnTo>
                    <a:pt x="89" y="88"/>
                  </a:lnTo>
                  <a:lnTo>
                    <a:pt x="90" y="87"/>
                  </a:lnTo>
                  <a:lnTo>
                    <a:pt x="90" y="86"/>
                  </a:lnTo>
                  <a:lnTo>
                    <a:pt x="90" y="84"/>
                  </a:lnTo>
                  <a:lnTo>
                    <a:pt x="92" y="84"/>
                  </a:lnTo>
                  <a:lnTo>
                    <a:pt x="92" y="83"/>
                  </a:lnTo>
                  <a:lnTo>
                    <a:pt x="92" y="81"/>
                  </a:lnTo>
                  <a:lnTo>
                    <a:pt x="93" y="80"/>
                  </a:lnTo>
                  <a:lnTo>
                    <a:pt x="93" y="78"/>
                  </a:lnTo>
                  <a:lnTo>
                    <a:pt x="93" y="77"/>
                  </a:lnTo>
                  <a:lnTo>
                    <a:pt x="95" y="75"/>
                  </a:lnTo>
                  <a:lnTo>
                    <a:pt x="95" y="74"/>
                  </a:lnTo>
                  <a:lnTo>
                    <a:pt x="95" y="72"/>
                  </a:lnTo>
                  <a:lnTo>
                    <a:pt x="95" y="71"/>
                  </a:lnTo>
                  <a:lnTo>
                    <a:pt x="96" y="69"/>
                  </a:lnTo>
                  <a:lnTo>
                    <a:pt x="96" y="68"/>
                  </a:lnTo>
                  <a:lnTo>
                    <a:pt x="96" y="66"/>
                  </a:lnTo>
                  <a:lnTo>
                    <a:pt x="96" y="65"/>
                  </a:lnTo>
                  <a:lnTo>
                    <a:pt x="96" y="63"/>
                  </a:lnTo>
                  <a:lnTo>
                    <a:pt x="97" y="63"/>
                  </a:lnTo>
                  <a:lnTo>
                    <a:pt x="97" y="62"/>
                  </a:lnTo>
                  <a:lnTo>
                    <a:pt x="97" y="60"/>
                  </a:lnTo>
                  <a:lnTo>
                    <a:pt x="97" y="59"/>
                  </a:lnTo>
                  <a:lnTo>
                    <a:pt x="97" y="58"/>
                  </a:lnTo>
                  <a:lnTo>
                    <a:pt x="97" y="56"/>
                  </a:lnTo>
                  <a:lnTo>
                    <a:pt x="97" y="55"/>
                  </a:lnTo>
                  <a:lnTo>
                    <a:pt x="97" y="53"/>
                  </a:lnTo>
                  <a:lnTo>
                    <a:pt x="97" y="52"/>
                  </a:lnTo>
                  <a:lnTo>
                    <a:pt x="97" y="50"/>
                  </a:lnTo>
                  <a:lnTo>
                    <a:pt x="97" y="49"/>
                  </a:lnTo>
                  <a:lnTo>
                    <a:pt x="97" y="47"/>
                  </a:lnTo>
                  <a:lnTo>
                    <a:pt x="97" y="46"/>
                  </a:lnTo>
                  <a:lnTo>
                    <a:pt x="97" y="44"/>
                  </a:lnTo>
                  <a:lnTo>
                    <a:pt x="97" y="43"/>
                  </a:lnTo>
                  <a:lnTo>
                    <a:pt x="97" y="41"/>
                  </a:lnTo>
                  <a:lnTo>
                    <a:pt x="96" y="41"/>
                  </a:lnTo>
                  <a:lnTo>
                    <a:pt x="96" y="40"/>
                  </a:lnTo>
                  <a:lnTo>
                    <a:pt x="96" y="38"/>
                  </a:lnTo>
                  <a:lnTo>
                    <a:pt x="96" y="37"/>
                  </a:lnTo>
                  <a:lnTo>
                    <a:pt x="95" y="37"/>
                  </a:lnTo>
                  <a:lnTo>
                    <a:pt x="95" y="35"/>
                  </a:lnTo>
                  <a:lnTo>
                    <a:pt x="95" y="34"/>
                  </a:lnTo>
                  <a:lnTo>
                    <a:pt x="93" y="34"/>
                  </a:lnTo>
                  <a:lnTo>
                    <a:pt x="93" y="32"/>
                  </a:lnTo>
                  <a:lnTo>
                    <a:pt x="92" y="32"/>
                  </a:lnTo>
                  <a:lnTo>
                    <a:pt x="92" y="31"/>
                  </a:lnTo>
                  <a:lnTo>
                    <a:pt x="90" y="31"/>
                  </a:lnTo>
                  <a:lnTo>
                    <a:pt x="90" y="29"/>
                  </a:lnTo>
                  <a:lnTo>
                    <a:pt x="89" y="29"/>
                  </a:lnTo>
                  <a:lnTo>
                    <a:pt x="89" y="28"/>
                  </a:lnTo>
                  <a:lnTo>
                    <a:pt x="87" y="28"/>
                  </a:lnTo>
                  <a:lnTo>
                    <a:pt x="86" y="27"/>
                  </a:lnTo>
                  <a:lnTo>
                    <a:pt x="84" y="27"/>
                  </a:lnTo>
                  <a:lnTo>
                    <a:pt x="83" y="25"/>
                  </a:lnTo>
                  <a:lnTo>
                    <a:pt x="81" y="25"/>
                  </a:lnTo>
                  <a:lnTo>
                    <a:pt x="80" y="25"/>
                  </a:lnTo>
                  <a:lnTo>
                    <a:pt x="78" y="25"/>
                  </a:lnTo>
                  <a:lnTo>
                    <a:pt x="78" y="24"/>
                  </a:lnTo>
                  <a:lnTo>
                    <a:pt x="77" y="24"/>
                  </a:lnTo>
                  <a:lnTo>
                    <a:pt x="75" y="24"/>
                  </a:lnTo>
                  <a:lnTo>
                    <a:pt x="74" y="24"/>
                  </a:lnTo>
                  <a:lnTo>
                    <a:pt x="72" y="24"/>
                  </a:lnTo>
                  <a:lnTo>
                    <a:pt x="71" y="24"/>
                  </a:lnTo>
                  <a:lnTo>
                    <a:pt x="69" y="24"/>
                  </a:lnTo>
                  <a:lnTo>
                    <a:pt x="49" y="24"/>
                  </a:lnTo>
                  <a:lnTo>
                    <a:pt x="31"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1" name="Freeform 46">
              <a:extLst>
                <a:ext uri="{FF2B5EF4-FFF2-40B4-BE49-F238E27FC236}">
                  <a16:creationId xmlns:a16="http://schemas.microsoft.com/office/drawing/2014/main" id="{6354A862-0CC9-44C3-9492-92B9832DAB8E}"/>
                </a:ext>
              </a:extLst>
            </p:cNvPr>
            <p:cNvSpPr>
              <a:spLocks/>
            </p:cNvSpPr>
            <p:nvPr/>
          </p:nvSpPr>
          <p:spPr bwMode="auto">
            <a:xfrm>
              <a:off x="3051175" y="1462087"/>
              <a:ext cx="63500" cy="107950"/>
            </a:xfrm>
            <a:custGeom>
              <a:avLst/>
              <a:gdLst>
                <a:gd name="T0" fmla="*/ 2147483646 w 76"/>
                <a:gd name="T1" fmla="*/ 2147483646 h 101"/>
                <a:gd name="T2" fmla="*/ 2147483646 w 76"/>
                <a:gd name="T3" fmla="*/ 2147483646 h 101"/>
                <a:gd name="T4" fmla="*/ 2147483646 w 76"/>
                <a:gd name="T5" fmla="*/ 2147483646 h 101"/>
                <a:gd name="T6" fmla="*/ 2147483646 w 76"/>
                <a:gd name="T7" fmla="*/ 2147483646 h 101"/>
                <a:gd name="T8" fmla="*/ 2147483646 w 76"/>
                <a:gd name="T9" fmla="*/ 2147483646 h 101"/>
                <a:gd name="T10" fmla="*/ 2147483646 w 76"/>
                <a:gd name="T11" fmla="*/ 2147483646 h 101"/>
                <a:gd name="T12" fmla="*/ 2147483646 w 76"/>
                <a:gd name="T13" fmla="*/ 2147483646 h 101"/>
                <a:gd name="T14" fmla="*/ 2147483646 w 76"/>
                <a:gd name="T15" fmla="*/ 2147483646 h 101"/>
                <a:gd name="T16" fmla="*/ 2147483646 w 76"/>
                <a:gd name="T17" fmla="*/ 2147483646 h 101"/>
                <a:gd name="T18" fmla="*/ 2147483646 w 76"/>
                <a:gd name="T19" fmla="*/ 2147483646 h 101"/>
                <a:gd name="T20" fmla="*/ 2147483646 w 76"/>
                <a:gd name="T21" fmla="*/ 2147483646 h 101"/>
                <a:gd name="T22" fmla="*/ 2147483646 w 76"/>
                <a:gd name="T23" fmla="*/ 2147483646 h 101"/>
                <a:gd name="T24" fmla="*/ 2147483646 w 76"/>
                <a:gd name="T25" fmla="*/ 2147483646 h 101"/>
                <a:gd name="T26" fmla="*/ 2147483646 w 76"/>
                <a:gd name="T27" fmla="*/ 0 h 101"/>
                <a:gd name="T28" fmla="*/ 2147483646 w 76"/>
                <a:gd name="T29" fmla="*/ 0 h 101"/>
                <a:gd name="T30" fmla="*/ 2147483646 w 76"/>
                <a:gd name="T31" fmla="*/ 0 h 101"/>
                <a:gd name="T32" fmla="*/ 2147483646 w 76"/>
                <a:gd name="T33" fmla="*/ 2147483646 h 101"/>
                <a:gd name="T34" fmla="*/ 2147483646 w 76"/>
                <a:gd name="T35" fmla="*/ 2147483646 h 101"/>
                <a:gd name="T36" fmla="*/ 2147483646 w 76"/>
                <a:gd name="T37" fmla="*/ 2147483646 h 101"/>
                <a:gd name="T38" fmla="*/ 2147483646 w 76"/>
                <a:gd name="T39" fmla="*/ 2147483646 h 101"/>
                <a:gd name="T40" fmla="*/ 2147483646 w 76"/>
                <a:gd name="T41" fmla="*/ 2147483646 h 101"/>
                <a:gd name="T42" fmla="*/ 2147483646 w 76"/>
                <a:gd name="T43" fmla="*/ 2147483646 h 101"/>
                <a:gd name="T44" fmla="*/ 2147483646 w 76"/>
                <a:gd name="T45" fmla="*/ 2147483646 h 101"/>
                <a:gd name="T46" fmla="*/ 2147483646 w 76"/>
                <a:gd name="T47" fmla="*/ 2147483646 h 101"/>
                <a:gd name="T48" fmla="*/ 2147483646 w 76"/>
                <a:gd name="T49" fmla="*/ 2147483646 h 101"/>
                <a:gd name="T50" fmla="*/ 2147483646 w 76"/>
                <a:gd name="T51" fmla="*/ 2147483646 h 101"/>
                <a:gd name="T52" fmla="*/ 2147483646 w 76"/>
                <a:gd name="T53" fmla="*/ 2147483646 h 101"/>
                <a:gd name="T54" fmla="*/ 2147483646 w 76"/>
                <a:gd name="T55" fmla="*/ 2147483646 h 101"/>
                <a:gd name="T56" fmla="*/ 2147483646 w 76"/>
                <a:gd name="T57" fmla="*/ 2147483646 h 101"/>
                <a:gd name="T58" fmla="*/ 2147483646 w 76"/>
                <a:gd name="T59" fmla="*/ 2147483646 h 101"/>
                <a:gd name="T60" fmla="*/ 2147483646 w 76"/>
                <a:gd name="T61" fmla="*/ 2147483646 h 101"/>
                <a:gd name="T62" fmla="*/ 0 w 76"/>
                <a:gd name="T63" fmla="*/ 2147483646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101"/>
                <a:gd name="T98" fmla="*/ 76 w 7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101">
                  <a:moveTo>
                    <a:pt x="20" y="3"/>
                  </a:moveTo>
                  <a:lnTo>
                    <a:pt x="45" y="3"/>
                  </a:lnTo>
                  <a:lnTo>
                    <a:pt x="42" y="18"/>
                  </a:lnTo>
                  <a:lnTo>
                    <a:pt x="43" y="18"/>
                  </a:lnTo>
                  <a:lnTo>
                    <a:pt x="43" y="17"/>
                  </a:lnTo>
                  <a:lnTo>
                    <a:pt x="45" y="15"/>
                  </a:lnTo>
                  <a:lnTo>
                    <a:pt x="45" y="14"/>
                  </a:lnTo>
                  <a:lnTo>
                    <a:pt x="46" y="14"/>
                  </a:lnTo>
                  <a:lnTo>
                    <a:pt x="46" y="12"/>
                  </a:lnTo>
                  <a:lnTo>
                    <a:pt x="48" y="12"/>
                  </a:lnTo>
                  <a:lnTo>
                    <a:pt x="48" y="11"/>
                  </a:lnTo>
                  <a:lnTo>
                    <a:pt x="49" y="11"/>
                  </a:lnTo>
                  <a:lnTo>
                    <a:pt x="49" y="9"/>
                  </a:lnTo>
                  <a:lnTo>
                    <a:pt x="51" y="9"/>
                  </a:lnTo>
                  <a:lnTo>
                    <a:pt x="51" y="8"/>
                  </a:lnTo>
                  <a:lnTo>
                    <a:pt x="52" y="8"/>
                  </a:lnTo>
                  <a:lnTo>
                    <a:pt x="54" y="6"/>
                  </a:lnTo>
                  <a:lnTo>
                    <a:pt x="55" y="6"/>
                  </a:lnTo>
                  <a:lnTo>
                    <a:pt x="55" y="5"/>
                  </a:lnTo>
                  <a:lnTo>
                    <a:pt x="57" y="5"/>
                  </a:lnTo>
                  <a:lnTo>
                    <a:pt x="58" y="3"/>
                  </a:lnTo>
                  <a:lnTo>
                    <a:pt x="60" y="3"/>
                  </a:lnTo>
                  <a:lnTo>
                    <a:pt x="61" y="3"/>
                  </a:lnTo>
                  <a:lnTo>
                    <a:pt x="61" y="2"/>
                  </a:lnTo>
                  <a:lnTo>
                    <a:pt x="62" y="2"/>
                  </a:lnTo>
                  <a:lnTo>
                    <a:pt x="64" y="2"/>
                  </a:lnTo>
                  <a:lnTo>
                    <a:pt x="65" y="2"/>
                  </a:lnTo>
                  <a:lnTo>
                    <a:pt x="65" y="0"/>
                  </a:lnTo>
                  <a:lnTo>
                    <a:pt x="67" y="0"/>
                  </a:lnTo>
                  <a:lnTo>
                    <a:pt x="68" y="0"/>
                  </a:lnTo>
                  <a:lnTo>
                    <a:pt x="70" y="0"/>
                  </a:lnTo>
                  <a:lnTo>
                    <a:pt x="71" y="0"/>
                  </a:lnTo>
                  <a:lnTo>
                    <a:pt x="76" y="0"/>
                  </a:lnTo>
                  <a:lnTo>
                    <a:pt x="70" y="27"/>
                  </a:lnTo>
                  <a:lnTo>
                    <a:pt x="65" y="27"/>
                  </a:lnTo>
                  <a:lnTo>
                    <a:pt x="62" y="27"/>
                  </a:lnTo>
                  <a:lnTo>
                    <a:pt x="61" y="27"/>
                  </a:lnTo>
                  <a:lnTo>
                    <a:pt x="60" y="27"/>
                  </a:lnTo>
                  <a:lnTo>
                    <a:pt x="58" y="27"/>
                  </a:lnTo>
                  <a:lnTo>
                    <a:pt x="57" y="27"/>
                  </a:lnTo>
                  <a:lnTo>
                    <a:pt x="55" y="27"/>
                  </a:lnTo>
                  <a:lnTo>
                    <a:pt x="54" y="28"/>
                  </a:lnTo>
                  <a:lnTo>
                    <a:pt x="52" y="28"/>
                  </a:lnTo>
                  <a:lnTo>
                    <a:pt x="51" y="28"/>
                  </a:lnTo>
                  <a:lnTo>
                    <a:pt x="49" y="30"/>
                  </a:lnTo>
                  <a:lnTo>
                    <a:pt x="48" y="30"/>
                  </a:lnTo>
                  <a:lnTo>
                    <a:pt x="48" y="31"/>
                  </a:lnTo>
                  <a:lnTo>
                    <a:pt x="46" y="31"/>
                  </a:lnTo>
                  <a:lnTo>
                    <a:pt x="45" y="33"/>
                  </a:lnTo>
                  <a:lnTo>
                    <a:pt x="43" y="33"/>
                  </a:lnTo>
                  <a:lnTo>
                    <a:pt x="43" y="34"/>
                  </a:lnTo>
                  <a:lnTo>
                    <a:pt x="42" y="36"/>
                  </a:lnTo>
                  <a:lnTo>
                    <a:pt x="40" y="37"/>
                  </a:lnTo>
                  <a:lnTo>
                    <a:pt x="40" y="39"/>
                  </a:lnTo>
                  <a:lnTo>
                    <a:pt x="39" y="40"/>
                  </a:lnTo>
                  <a:lnTo>
                    <a:pt x="39" y="42"/>
                  </a:lnTo>
                  <a:lnTo>
                    <a:pt x="37" y="43"/>
                  </a:lnTo>
                  <a:lnTo>
                    <a:pt x="37" y="45"/>
                  </a:lnTo>
                  <a:lnTo>
                    <a:pt x="37" y="46"/>
                  </a:lnTo>
                  <a:lnTo>
                    <a:pt x="36" y="48"/>
                  </a:lnTo>
                  <a:lnTo>
                    <a:pt x="36" y="49"/>
                  </a:lnTo>
                  <a:lnTo>
                    <a:pt x="36" y="51"/>
                  </a:lnTo>
                  <a:lnTo>
                    <a:pt x="26" y="101"/>
                  </a:lnTo>
                  <a:lnTo>
                    <a:pt x="0" y="10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2" name="Freeform 47">
              <a:extLst>
                <a:ext uri="{FF2B5EF4-FFF2-40B4-BE49-F238E27FC236}">
                  <a16:creationId xmlns:a16="http://schemas.microsoft.com/office/drawing/2014/main" id="{C8040987-2A00-4456-A10D-70965AAD4F96}"/>
                </a:ext>
              </a:extLst>
            </p:cNvPr>
            <p:cNvSpPr>
              <a:spLocks noEditPoints="1"/>
            </p:cNvSpPr>
            <p:nvPr/>
          </p:nvSpPr>
          <p:spPr bwMode="auto">
            <a:xfrm>
              <a:off x="3113088" y="1462087"/>
              <a:ext cx="85725" cy="107950"/>
            </a:xfrm>
            <a:custGeom>
              <a:avLst/>
              <a:gdLst>
                <a:gd name="T0" fmla="*/ 2147483646 w 102"/>
                <a:gd name="T1" fmla="*/ 2147483646 h 102"/>
                <a:gd name="T2" fmla="*/ 2147483646 w 102"/>
                <a:gd name="T3" fmla="*/ 2147483646 h 102"/>
                <a:gd name="T4" fmla="*/ 2147483646 w 102"/>
                <a:gd name="T5" fmla="*/ 2147483646 h 102"/>
                <a:gd name="T6" fmla="*/ 2147483646 w 102"/>
                <a:gd name="T7" fmla="*/ 2147483646 h 102"/>
                <a:gd name="T8" fmla="*/ 2147483646 w 102"/>
                <a:gd name="T9" fmla="*/ 2147483646 h 102"/>
                <a:gd name="T10" fmla="*/ 2147483646 w 102"/>
                <a:gd name="T11" fmla="*/ 2147483646 h 102"/>
                <a:gd name="T12" fmla="*/ 2147483646 w 102"/>
                <a:gd name="T13" fmla="*/ 2147483646 h 102"/>
                <a:gd name="T14" fmla="*/ 2147483646 w 102"/>
                <a:gd name="T15" fmla="*/ 2147483646 h 102"/>
                <a:gd name="T16" fmla="*/ 2147483646 w 102"/>
                <a:gd name="T17" fmla="*/ 2147483646 h 102"/>
                <a:gd name="T18" fmla="*/ 2147483646 w 102"/>
                <a:gd name="T19" fmla="*/ 0 h 102"/>
                <a:gd name="T20" fmla="*/ 2147483646 w 102"/>
                <a:gd name="T21" fmla="*/ 0 h 102"/>
                <a:gd name="T22" fmla="*/ 2147483646 w 102"/>
                <a:gd name="T23" fmla="*/ 2147483646 h 102"/>
                <a:gd name="T24" fmla="*/ 2147483646 w 102"/>
                <a:gd name="T25" fmla="*/ 2147483646 h 102"/>
                <a:gd name="T26" fmla="*/ 2147483646 w 102"/>
                <a:gd name="T27" fmla="*/ 2147483646 h 102"/>
                <a:gd name="T28" fmla="*/ 2147483646 w 102"/>
                <a:gd name="T29" fmla="*/ 2147483646 h 102"/>
                <a:gd name="T30" fmla="*/ 2147483646 w 102"/>
                <a:gd name="T31" fmla="*/ 2147483646 h 102"/>
                <a:gd name="T32" fmla="*/ 2147483646 w 102"/>
                <a:gd name="T33" fmla="*/ 2147483646 h 102"/>
                <a:gd name="T34" fmla="*/ 2147483646 w 102"/>
                <a:gd name="T35" fmla="*/ 2147483646 h 102"/>
                <a:gd name="T36" fmla="*/ 2147483646 w 102"/>
                <a:gd name="T37" fmla="*/ 2147483646 h 102"/>
                <a:gd name="T38" fmla="*/ 2147483646 w 102"/>
                <a:gd name="T39" fmla="*/ 2147483646 h 102"/>
                <a:gd name="T40" fmla="*/ 2147483646 w 102"/>
                <a:gd name="T41" fmla="*/ 2147483646 h 102"/>
                <a:gd name="T42" fmla="*/ 2147483646 w 102"/>
                <a:gd name="T43" fmla="*/ 2147483646 h 102"/>
                <a:gd name="T44" fmla="*/ 2147483646 w 102"/>
                <a:gd name="T45" fmla="*/ 2147483646 h 102"/>
                <a:gd name="T46" fmla="*/ 2147483646 w 102"/>
                <a:gd name="T47" fmla="*/ 2147483646 h 102"/>
                <a:gd name="T48" fmla="*/ 2147483646 w 102"/>
                <a:gd name="T49" fmla="*/ 2147483646 h 102"/>
                <a:gd name="T50" fmla="*/ 2147483646 w 102"/>
                <a:gd name="T51" fmla="*/ 2147483646 h 102"/>
                <a:gd name="T52" fmla="*/ 2147483646 w 102"/>
                <a:gd name="T53" fmla="*/ 2147483646 h 102"/>
                <a:gd name="T54" fmla="*/ 2147483646 w 102"/>
                <a:gd name="T55" fmla="*/ 2147483646 h 102"/>
                <a:gd name="T56" fmla="*/ 2147483646 w 102"/>
                <a:gd name="T57" fmla="*/ 2147483646 h 102"/>
                <a:gd name="T58" fmla="*/ 2147483646 w 102"/>
                <a:gd name="T59" fmla="*/ 2147483646 h 102"/>
                <a:gd name="T60" fmla="*/ 2147483646 w 102"/>
                <a:gd name="T61" fmla="*/ 2147483646 h 102"/>
                <a:gd name="T62" fmla="*/ 2147483646 w 102"/>
                <a:gd name="T63" fmla="*/ 2147483646 h 102"/>
                <a:gd name="T64" fmla="*/ 2147483646 w 102"/>
                <a:gd name="T65" fmla="*/ 2147483646 h 102"/>
                <a:gd name="T66" fmla="*/ 2147483646 w 102"/>
                <a:gd name="T67" fmla="*/ 2147483646 h 102"/>
                <a:gd name="T68" fmla="*/ 2147483646 w 102"/>
                <a:gd name="T69" fmla="*/ 2147483646 h 102"/>
                <a:gd name="T70" fmla="*/ 0 w 102"/>
                <a:gd name="T71" fmla="*/ 2147483646 h 102"/>
                <a:gd name="T72" fmla="*/ 0 w 102"/>
                <a:gd name="T73" fmla="*/ 2147483646 h 102"/>
                <a:gd name="T74" fmla="*/ 0 w 102"/>
                <a:gd name="T75" fmla="*/ 2147483646 h 102"/>
                <a:gd name="T76" fmla="*/ 2147483646 w 102"/>
                <a:gd name="T77" fmla="*/ 2147483646 h 102"/>
                <a:gd name="T78" fmla="*/ 2147483646 w 102"/>
                <a:gd name="T79" fmla="*/ 2147483646 h 102"/>
                <a:gd name="T80" fmla="*/ 2147483646 w 102"/>
                <a:gd name="T81" fmla="*/ 2147483646 h 102"/>
                <a:gd name="T82" fmla="*/ 2147483646 w 102"/>
                <a:gd name="T83" fmla="*/ 2147483646 h 102"/>
                <a:gd name="T84" fmla="*/ 2147483646 w 102"/>
                <a:gd name="T85" fmla="*/ 2147483646 h 102"/>
                <a:gd name="T86" fmla="*/ 2147483646 w 102"/>
                <a:gd name="T87" fmla="*/ 2147483646 h 102"/>
                <a:gd name="T88" fmla="*/ 2147483646 w 102"/>
                <a:gd name="T89" fmla="*/ 2147483646 h 102"/>
                <a:gd name="T90" fmla="*/ 2147483646 w 102"/>
                <a:gd name="T91" fmla="*/ 2147483646 h 102"/>
                <a:gd name="T92" fmla="*/ 2147483646 w 102"/>
                <a:gd name="T93" fmla="*/ 2147483646 h 102"/>
                <a:gd name="T94" fmla="*/ 2147483646 w 102"/>
                <a:gd name="T95" fmla="*/ 2147483646 h 102"/>
                <a:gd name="T96" fmla="*/ 2147483646 w 102"/>
                <a:gd name="T97" fmla="*/ 2147483646 h 102"/>
                <a:gd name="T98" fmla="*/ 2147483646 w 102"/>
                <a:gd name="T99" fmla="*/ 2147483646 h 102"/>
                <a:gd name="T100" fmla="*/ 2147483646 w 102"/>
                <a:gd name="T101" fmla="*/ 2147483646 h 102"/>
                <a:gd name="T102" fmla="*/ 2147483646 w 102"/>
                <a:gd name="T103" fmla="*/ 2147483646 h 102"/>
                <a:gd name="T104" fmla="*/ 2147483646 w 102"/>
                <a:gd name="T105" fmla="*/ 2147483646 h 102"/>
                <a:gd name="T106" fmla="*/ 2147483646 w 102"/>
                <a:gd name="T107" fmla="*/ 2147483646 h 102"/>
                <a:gd name="T108" fmla="*/ 2147483646 w 102"/>
                <a:gd name="T109" fmla="*/ 2147483646 h 102"/>
                <a:gd name="T110" fmla="*/ 2147483646 w 102"/>
                <a:gd name="T111" fmla="*/ 2147483646 h 102"/>
                <a:gd name="T112" fmla="*/ 2147483646 w 102"/>
                <a:gd name="T113" fmla="*/ 2147483646 h 102"/>
                <a:gd name="T114" fmla="*/ 2147483646 w 102"/>
                <a:gd name="T115" fmla="*/ 2147483646 h 102"/>
                <a:gd name="T116" fmla="*/ 2147483646 w 102"/>
                <a:gd name="T117" fmla="*/ 2147483646 h 102"/>
                <a:gd name="T118" fmla="*/ 2147483646 w 102"/>
                <a:gd name="T119" fmla="*/ 2147483646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1" y="52"/>
                  </a:moveTo>
                  <a:lnTo>
                    <a:pt x="1" y="51"/>
                  </a:lnTo>
                  <a:lnTo>
                    <a:pt x="1" y="49"/>
                  </a:lnTo>
                  <a:lnTo>
                    <a:pt x="1" y="48"/>
                  </a:lnTo>
                  <a:lnTo>
                    <a:pt x="3" y="46"/>
                  </a:lnTo>
                  <a:lnTo>
                    <a:pt x="3" y="45"/>
                  </a:lnTo>
                  <a:lnTo>
                    <a:pt x="3" y="43"/>
                  </a:lnTo>
                  <a:lnTo>
                    <a:pt x="3" y="42"/>
                  </a:lnTo>
                  <a:lnTo>
                    <a:pt x="4" y="40"/>
                  </a:lnTo>
                  <a:lnTo>
                    <a:pt x="4" y="39"/>
                  </a:lnTo>
                  <a:lnTo>
                    <a:pt x="4" y="37"/>
                  </a:lnTo>
                  <a:lnTo>
                    <a:pt x="6" y="37"/>
                  </a:lnTo>
                  <a:lnTo>
                    <a:pt x="6" y="36"/>
                  </a:lnTo>
                  <a:lnTo>
                    <a:pt x="7" y="34"/>
                  </a:lnTo>
                  <a:lnTo>
                    <a:pt x="7" y="33"/>
                  </a:lnTo>
                  <a:lnTo>
                    <a:pt x="7" y="31"/>
                  </a:lnTo>
                  <a:lnTo>
                    <a:pt x="9" y="31"/>
                  </a:lnTo>
                  <a:lnTo>
                    <a:pt x="9" y="30"/>
                  </a:lnTo>
                  <a:lnTo>
                    <a:pt x="10" y="28"/>
                  </a:lnTo>
                  <a:lnTo>
                    <a:pt x="10" y="27"/>
                  </a:lnTo>
                  <a:lnTo>
                    <a:pt x="12" y="26"/>
                  </a:lnTo>
                  <a:lnTo>
                    <a:pt x="13" y="24"/>
                  </a:lnTo>
                  <a:lnTo>
                    <a:pt x="13" y="23"/>
                  </a:lnTo>
                  <a:lnTo>
                    <a:pt x="15" y="23"/>
                  </a:lnTo>
                  <a:lnTo>
                    <a:pt x="15" y="21"/>
                  </a:lnTo>
                  <a:lnTo>
                    <a:pt x="16" y="20"/>
                  </a:lnTo>
                  <a:lnTo>
                    <a:pt x="18" y="20"/>
                  </a:lnTo>
                  <a:lnTo>
                    <a:pt x="18" y="18"/>
                  </a:lnTo>
                  <a:lnTo>
                    <a:pt x="19" y="17"/>
                  </a:lnTo>
                  <a:lnTo>
                    <a:pt x="20" y="15"/>
                  </a:lnTo>
                  <a:lnTo>
                    <a:pt x="22" y="15"/>
                  </a:lnTo>
                  <a:lnTo>
                    <a:pt x="22" y="14"/>
                  </a:lnTo>
                  <a:lnTo>
                    <a:pt x="23" y="12"/>
                  </a:lnTo>
                  <a:lnTo>
                    <a:pt x="25" y="12"/>
                  </a:lnTo>
                  <a:lnTo>
                    <a:pt x="26" y="11"/>
                  </a:lnTo>
                  <a:lnTo>
                    <a:pt x="28" y="9"/>
                  </a:lnTo>
                  <a:lnTo>
                    <a:pt x="29" y="9"/>
                  </a:lnTo>
                  <a:lnTo>
                    <a:pt x="29" y="8"/>
                  </a:lnTo>
                  <a:lnTo>
                    <a:pt x="31" y="8"/>
                  </a:lnTo>
                  <a:lnTo>
                    <a:pt x="32" y="8"/>
                  </a:lnTo>
                  <a:lnTo>
                    <a:pt x="34" y="6"/>
                  </a:lnTo>
                  <a:lnTo>
                    <a:pt x="35" y="6"/>
                  </a:lnTo>
                  <a:lnTo>
                    <a:pt x="35" y="5"/>
                  </a:lnTo>
                  <a:lnTo>
                    <a:pt x="37" y="5"/>
                  </a:lnTo>
                  <a:lnTo>
                    <a:pt x="38" y="5"/>
                  </a:lnTo>
                  <a:lnTo>
                    <a:pt x="40" y="5"/>
                  </a:lnTo>
                  <a:lnTo>
                    <a:pt x="41" y="3"/>
                  </a:lnTo>
                  <a:lnTo>
                    <a:pt x="43" y="3"/>
                  </a:lnTo>
                  <a:lnTo>
                    <a:pt x="44" y="2"/>
                  </a:lnTo>
                  <a:lnTo>
                    <a:pt x="46" y="2"/>
                  </a:lnTo>
                  <a:lnTo>
                    <a:pt x="47" y="2"/>
                  </a:lnTo>
                  <a:lnTo>
                    <a:pt x="49" y="2"/>
                  </a:lnTo>
                  <a:lnTo>
                    <a:pt x="50" y="2"/>
                  </a:lnTo>
                  <a:lnTo>
                    <a:pt x="51" y="2"/>
                  </a:lnTo>
                  <a:lnTo>
                    <a:pt x="53" y="0"/>
                  </a:lnTo>
                  <a:lnTo>
                    <a:pt x="54" y="0"/>
                  </a:lnTo>
                  <a:lnTo>
                    <a:pt x="56" y="0"/>
                  </a:lnTo>
                  <a:lnTo>
                    <a:pt x="57" y="0"/>
                  </a:lnTo>
                  <a:lnTo>
                    <a:pt x="59" y="0"/>
                  </a:lnTo>
                  <a:lnTo>
                    <a:pt x="60" y="0"/>
                  </a:lnTo>
                  <a:lnTo>
                    <a:pt x="62" y="0"/>
                  </a:lnTo>
                  <a:lnTo>
                    <a:pt x="63" y="0"/>
                  </a:lnTo>
                  <a:lnTo>
                    <a:pt x="65" y="0"/>
                  </a:lnTo>
                  <a:lnTo>
                    <a:pt x="66" y="0"/>
                  </a:lnTo>
                  <a:lnTo>
                    <a:pt x="68" y="0"/>
                  </a:lnTo>
                  <a:lnTo>
                    <a:pt x="69" y="0"/>
                  </a:lnTo>
                  <a:lnTo>
                    <a:pt x="69" y="2"/>
                  </a:lnTo>
                  <a:lnTo>
                    <a:pt x="71" y="2"/>
                  </a:lnTo>
                  <a:lnTo>
                    <a:pt x="72" y="2"/>
                  </a:lnTo>
                  <a:lnTo>
                    <a:pt x="74" y="2"/>
                  </a:lnTo>
                  <a:lnTo>
                    <a:pt x="75" y="2"/>
                  </a:lnTo>
                  <a:lnTo>
                    <a:pt x="77" y="2"/>
                  </a:lnTo>
                  <a:lnTo>
                    <a:pt x="77" y="3"/>
                  </a:lnTo>
                  <a:lnTo>
                    <a:pt x="78" y="3"/>
                  </a:lnTo>
                  <a:lnTo>
                    <a:pt x="80" y="3"/>
                  </a:lnTo>
                  <a:lnTo>
                    <a:pt x="81" y="5"/>
                  </a:lnTo>
                  <a:lnTo>
                    <a:pt x="82" y="5"/>
                  </a:lnTo>
                  <a:lnTo>
                    <a:pt x="84" y="5"/>
                  </a:lnTo>
                  <a:lnTo>
                    <a:pt x="84" y="6"/>
                  </a:lnTo>
                  <a:lnTo>
                    <a:pt x="85" y="6"/>
                  </a:lnTo>
                  <a:lnTo>
                    <a:pt x="87" y="8"/>
                  </a:lnTo>
                  <a:lnTo>
                    <a:pt x="88" y="8"/>
                  </a:lnTo>
                  <a:lnTo>
                    <a:pt x="88" y="9"/>
                  </a:lnTo>
                  <a:lnTo>
                    <a:pt x="90" y="9"/>
                  </a:lnTo>
                  <a:lnTo>
                    <a:pt x="90" y="11"/>
                  </a:lnTo>
                  <a:lnTo>
                    <a:pt x="91" y="11"/>
                  </a:lnTo>
                  <a:lnTo>
                    <a:pt x="93" y="12"/>
                  </a:lnTo>
                  <a:lnTo>
                    <a:pt x="93" y="14"/>
                  </a:lnTo>
                  <a:lnTo>
                    <a:pt x="94" y="14"/>
                  </a:lnTo>
                  <a:lnTo>
                    <a:pt x="94" y="15"/>
                  </a:lnTo>
                  <a:lnTo>
                    <a:pt x="96" y="15"/>
                  </a:lnTo>
                  <a:lnTo>
                    <a:pt x="96" y="17"/>
                  </a:lnTo>
                  <a:lnTo>
                    <a:pt x="97" y="18"/>
                  </a:lnTo>
                  <a:lnTo>
                    <a:pt x="97" y="20"/>
                  </a:lnTo>
                  <a:lnTo>
                    <a:pt x="99" y="20"/>
                  </a:lnTo>
                  <a:lnTo>
                    <a:pt x="99" y="21"/>
                  </a:lnTo>
                  <a:lnTo>
                    <a:pt x="99" y="23"/>
                  </a:lnTo>
                  <a:lnTo>
                    <a:pt x="99" y="24"/>
                  </a:lnTo>
                  <a:lnTo>
                    <a:pt x="100" y="24"/>
                  </a:lnTo>
                  <a:lnTo>
                    <a:pt x="100" y="26"/>
                  </a:lnTo>
                  <a:lnTo>
                    <a:pt x="100" y="27"/>
                  </a:lnTo>
                  <a:lnTo>
                    <a:pt x="100" y="28"/>
                  </a:lnTo>
                  <a:lnTo>
                    <a:pt x="102" y="30"/>
                  </a:lnTo>
                  <a:lnTo>
                    <a:pt x="102" y="31"/>
                  </a:lnTo>
                  <a:lnTo>
                    <a:pt x="102" y="33"/>
                  </a:lnTo>
                  <a:lnTo>
                    <a:pt x="102" y="34"/>
                  </a:lnTo>
                  <a:lnTo>
                    <a:pt x="102" y="36"/>
                  </a:lnTo>
                  <a:lnTo>
                    <a:pt x="102" y="37"/>
                  </a:lnTo>
                  <a:lnTo>
                    <a:pt x="102" y="39"/>
                  </a:lnTo>
                  <a:lnTo>
                    <a:pt x="102" y="40"/>
                  </a:lnTo>
                  <a:lnTo>
                    <a:pt x="102" y="42"/>
                  </a:lnTo>
                  <a:lnTo>
                    <a:pt x="102" y="43"/>
                  </a:lnTo>
                  <a:lnTo>
                    <a:pt x="102" y="45"/>
                  </a:lnTo>
                  <a:lnTo>
                    <a:pt x="102" y="46"/>
                  </a:lnTo>
                  <a:lnTo>
                    <a:pt x="102" y="48"/>
                  </a:lnTo>
                  <a:lnTo>
                    <a:pt x="102" y="49"/>
                  </a:lnTo>
                  <a:lnTo>
                    <a:pt x="100" y="49"/>
                  </a:lnTo>
                  <a:lnTo>
                    <a:pt x="100" y="51"/>
                  </a:lnTo>
                  <a:lnTo>
                    <a:pt x="100" y="52"/>
                  </a:lnTo>
                  <a:lnTo>
                    <a:pt x="100" y="54"/>
                  </a:lnTo>
                  <a:lnTo>
                    <a:pt x="100" y="55"/>
                  </a:lnTo>
                  <a:lnTo>
                    <a:pt x="100" y="56"/>
                  </a:lnTo>
                  <a:lnTo>
                    <a:pt x="99" y="58"/>
                  </a:lnTo>
                  <a:lnTo>
                    <a:pt x="99" y="59"/>
                  </a:lnTo>
                  <a:lnTo>
                    <a:pt x="97" y="61"/>
                  </a:lnTo>
                  <a:lnTo>
                    <a:pt x="97" y="62"/>
                  </a:lnTo>
                  <a:lnTo>
                    <a:pt x="97" y="64"/>
                  </a:lnTo>
                  <a:lnTo>
                    <a:pt x="97" y="65"/>
                  </a:lnTo>
                  <a:lnTo>
                    <a:pt x="96" y="67"/>
                  </a:lnTo>
                  <a:lnTo>
                    <a:pt x="96" y="68"/>
                  </a:lnTo>
                  <a:lnTo>
                    <a:pt x="94" y="70"/>
                  </a:lnTo>
                  <a:lnTo>
                    <a:pt x="94" y="71"/>
                  </a:lnTo>
                  <a:lnTo>
                    <a:pt x="93" y="73"/>
                  </a:lnTo>
                  <a:lnTo>
                    <a:pt x="93" y="74"/>
                  </a:lnTo>
                  <a:lnTo>
                    <a:pt x="91" y="76"/>
                  </a:lnTo>
                  <a:lnTo>
                    <a:pt x="90" y="77"/>
                  </a:lnTo>
                  <a:lnTo>
                    <a:pt x="90" y="79"/>
                  </a:lnTo>
                  <a:lnTo>
                    <a:pt x="88" y="79"/>
                  </a:lnTo>
                  <a:lnTo>
                    <a:pt x="88" y="80"/>
                  </a:lnTo>
                  <a:lnTo>
                    <a:pt x="87" y="82"/>
                  </a:lnTo>
                  <a:lnTo>
                    <a:pt x="87" y="83"/>
                  </a:lnTo>
                  <a:lnTo>
                    <a:pt x="85" y="83"/>
                  </a:lnTo>
                  <a:lnTo>
                    <a:pt x="84" y="84"/>
                  </a:lnTo>
                  <a:lnTo>
                    <a:pt x="84" y="86"/>
                  </a:lnTo>
                  <a:lnTo>
                    <a:pt x="82" y="86"/>
                  </a:lnTo>
                  <a:lnTo>
                    <a:pt x="82" y="87"/>
                  </a:lnTo>
                  <a:lnTo>
                    <a:pt x="81" y="87"/>
                  </a:lnTo>
                  <a:lnTo>
                    <a:pt x="80" y="89"/>
                  </a:lnTo>
                  <a:lnTo>
                    <a:pt x="80" y="90"/>
                  </a:lnTo>
                  <a:lnTo>
                    <a:pt x="78" y="90"/>
                  </a:lnTo>
                  <a:lnTo>
                    <a:pt x="77" y="92"/>
                  </a:lnTo>
                  <a:lnTo>
                    <a:pt x="75" y="92"/>
                  </a:lnTo>
                  <a:lnTo>
                    <a:pt x="75" y="93"/>
                  </a:lnTo>
                  <a:lnTo>
                    <a:pt x="74" y="93"/>
                  </a:lnTo>
                  <a:lnTo>
                    <a:pt x="72" y="95"/>
                  </a:lnTo>
                  <a:lnTo>
                    <a:pt x="71" y="95"/>
                  </a:lnTo>
                  <a:lnTo>
                    <a:pt x="69" y="96"/>
                  </a:lnTo>
                  <a:lnTo>
                    <a:pt x="68" y="96"/>
                  </a:lnTo>
                  <a:lnTo>
                    <a:pt x="66" y="98"/>
                  </a:lnTo>
                  <a:lnTo>
                    <a:pt x="65" y="98"/>
                  </a:lnTo>
                  <a:lnTo>
                    <a:pt x="63" y="99"/>
                  </a:lnTo>
                  <a:lnTo>
                    <a:pt x="62" y="99"/>
                  </a:lnTo>
                  <a:lnTo>
                    <a:pt x="60" y="99"/>
                  </a:lnTo>
                  <a:lnTo>
                    <a:pt x="59" y="101"/>
                  </a:lnTo>
                  <a:lnTo>
                    <a:pt x="57" y="101"/>
                  </a:lnTo>
                  <a:lnTo>
                    <a:pt x="56" y="101"/>
                  </a:lnTo>
                  <a:lnTo>
                    <a:pt x="54" y="101"/>
                  </a:lnTo>
                  <a:lnTo>
                    <a:pt x="53" y="102"/>
                  </a:lnTo>
                  <a:lnTo>
                    <a:pt x="51" y="102"/>
                  </a:lnTo>
                  <a:lnTo>
                    <a:pt x="50" y="102"/>
                  </a:lnTo>
                  <a:lnTo>
                    <a:pt x="49" y="102"/>
                  </a:lnTo>
                  <a:lnTo>
                    <a:pt x="47" y="102"/>
                  </a:lnTo>
                  <a:lnTo>
                    <a:pt x="46"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1"/>
                  </a:lnTo>
                  <a:lnTo>
                    <a:pt x="25" y="101"/>
                  </a:lnTo>
                  <a:lnTo>
                    <a:pt x="23" y="101"/>
                  </a:lnTo>
                  <a:lnTo>
                    <a:pt x="22" y="99"/>
                  </a:lnTo>
                  <a:lnTo>
                    <a:pt x="20" y="99"/>
                  </a:lnTo>
                  <a:lnTo>
                    <a:pt x="19" y="99"/>
                  </a:lnTo>
                  <a:lnTo>
                    <a:pt x="19" y="98"/>
                  </a:lnTo>
                  <a:lnTo>
                    <a:pt x="18" y="98"/>
                  </a:lnTo>
                  <a:lnTo>
                    <a:pt x="16" y="96"/>
                  </a:lnTo>
                  <a:lnTo>
                    <a:pt x="15" y="96"/>
                  </a:lnTo>
                  <a:lnTo>
                    <a:pt x="13" y="95"/>
                  </a:lnTo>
                  <a:lnTo>
                    <a:pt x="12" y="95"/>
                  </a:lnTo>
                  <a:lnTo>
                    <a:pt x="12" y="93"/>
                  </a:lnTo>
                  <a:lnTo>
                    <a:pt x="10" y="92"/>
                  </a:lnTo>
                  <a:lnTo>
                    <a:pt x="9" y="92"/>
                  </a:lnTo>
                  <a:lnTo>
                    <a:pt x="9" y="90"/>
                  </a:lnTo>
                  <a:lnTo>
                    <a:pt x="7" y="90"/>
                  </a:lnTo>
                  <a:lnTo>
                    <a:pt x="7" y="89"/>
                  </a:lnTo>
                  <a:lnTo>
                    <a:pt x="6" y="87"/>
                  </a:lnTo>
                  <a:lnTo>
                    <a:pt x="6" y="86"/>
                  </a:lnTo>
                  <a:lnTo>
                    <a:pt x="4" y="86"/>
                  </a:lnTo>
                  <a:lnTo>
                    <a:pt x="4" y="84"/>
                  </a:lnTo>
                  <a:lnTo>
                    <a:pt x="3" y="83"/>
                  </a:lnTo>
                  <a:lnTo>
                    <a:pt x="3" y="82"/>
                  </a:lnTo>
                  <a:lnTo>
                    <a:pt x="3" y="80"/>
                  </a:lnTo>
                  <a:lnTo>
                    <a:pt x="1" y="80"/>
                  </a:lnTo>
                  <a:lnTo>
                    <a:pt x="1" y="79"/>
                  </a:lnTo>
                  <a:lnTo>
                    <a:pt x="1" y="77"/>
                  </a:lnTo>
                  <a:lnTo>
                    <a:pt x="1" y="76"/>
                  </a:lnTo>
                  <a:lnTo>
                    <a:pt x="1" y="74"/>
                  </a:lnTo>
                  <a:lnTo>
                    <a:pt x="0" y="74"/>
                  </a:lnTo>
                  <a:lnTo>
                    <a:pt x="0" y="73"/>
                  </a:lnTo>
                  <a:lnTo>
                    <a:pt x="0" y="71"/>
                  </a:lnTo>
                  <a:lnTo>
                    <a:pt x="0" y="70"/>
                  </a:lnTo>
                  <a:lnTo>
                    <a:pt x="0" y="68"/>
                  </a:lnTo>
                  <a:lnTo>
                    <a:pt x="0" y="67"/>
                  </a:lnTo>
                  <a:lnTo>
                    <a:pt x="0" y="65"/>
                  </a:lnTo>
                  <a:lnTo>
                    <a:pt x="0" y="64"/>
                  </a:lnTo>
                  <a:lnTo>
                    <a:pt x="0" y="62"/>
                  </a:lnTo>
                  <a:lnTo>
                    <a:pt x="0" y="61"/>
                  </a:lnTo>
                  <a:lnTo>
                    <a:pt x="0" y="59"/>
                  </a:lnTo>
                  <a:lnTo>
                    <a:pt x="0" y="58"/>
                  </a:lnTo>
                  <a:lnTo>
                    <a:pt x="0" y="56"/>
                  </a:lnTo>
                  <a:lnTo>
                    <a:pt x="0" y="55"/>
                  </a:lnTo>
                  <a:lnTo>
                    <a:pt x="0" y="54"/>
                  </a:lnTo>
                  <a:lnTo>
                    <a:pt x="1" y="52"/>
                  </a:lnTo>
                  <a:close/>
                  <a:moveTo>
                    <a:pt x="44" y="82"/>
                  </a:moveTo>
                  <a:lnTo>
                    <a:pt x="46" y="82"/>
                  </a:lnTo>
                  <a:lnTo>
                    <a:pt x="47" y="82"/>
                  </a:lnTo>
                  <a:lnTo>
                    <a:pt x="49" y="82"/>
                  </a:lnTo>
                  <a:lnTo>
                    <a:pt x="50" y="82"/>
                  </a:lnTo>
                  <a:lnTo>
                    <a:pt x="51" y="82"/>
                  </a:lnTo>
                  <a:lnTo>
                    <a:pt x="53" y="82"/>
                  </a:lnTo>
                  <a:lnTo>
                    <a:pt x="53" y="80"/>
                  </a:lnTo>
                  <a:lnTo>
                    <a:pt x="54" y="80"/>
                  </a:lnTo>
                  <a:lnTo>
                    <a:pt x="56" y="80"/>
                  </a:lnTo>
                  <a:lnTo>
                    <a:pt x="56" y="79"/>
                  </a:lnTo>
                  <a:lnTo>
                    <a:pt x="57" y="79"/>
                  </a:lnTo>
                  <a:lnTo>
                    <a:pt x="59" y="79"/>
                  </a:lnTo>
                  <a:lnTo>
                    <a:pt x="59" y="77"/>
                  </a:lnTo>
                  <a:lnTo>
                    <a:pt x="60" y="77"/>
                  </a:lnTo>
                  <a:lnTo>
                    <a:pt x="60" y="76"/>
                  </a:lnTo>
                  <a:lnTo>
                    <a:pt x="62" y="76"/>
                  </a:lnTo>
                  <a:lnTo>
                    <a:pt x="62" y="74"/>
                  </a:lnTo>
                  <a:lnTo>
                    <a:pt x="63" y="74"/>
                  </a:lnTo>
                  <a:lnTo>
                    <a:pt x="63" y="73"/>
                  </a:lnTo>
                  <a:lnTo>
                    <a:pt x="65" y="73"/>
                  </a:lnTo>
                  <a:lnTo>
                    <a:pt x="65" y="71"/>
                  </a:lnTo>
                  <a:lnTo>
                    <a:pt x="66" y="71"/>
                  </a:lnTo>
                  <a:lnTo>
                    <a:pt x="66" y="70"/>
                  </a:lnTo>
                  <a:lnTo>
                    <a:pt x="68" y="70"/>
                  </a:lnTo>
                  <a:lnTo>
                    <a:pt x="68" y="68"/>
                  </a:lnTo>
                  <a:lnTo>
                    <a:pt x="68" y="67"/>
                  </a:lnTo>
                  <a:lnTo>
                    <a:pt x="69" y="67"/>
                  </a:lnTo>
                  <a:lnTo>
                    <a:pt x="69" y="65"/>
                  </a:lnTo>
                  <a:lnTo>
                    <a:pt x="71" y="64"/>
                  </a:lnTo>
                  <a:lnTo>
                    <a:pt x="71" y="62"/>
                  </a:lnTo>
                  <a:lnTo>
                    <a:pt x="72" y="61"/>
                  </a:lnTo>
                  <a:lnTo>
                    <a:pt x="72" y="59"/>
                  </a:lnTo>
                  <a:lnTo>
                    <a:pt x="72" y="58"/>
                  </a:lnTo>
                  <a:lnTo>
                    <a:pt x="74" y="56"/>
                  </a:lnTo>
                  <a:lnTo>
                    <a:pt x="74" y="55"/>
                  </a:lnTo>
                  <a:lnTo>
                    <a:pt x="74" y="54"/>
                  </a:lnTo>
                  <a:lnTo>
                    <a:pt x="74" y="52"/>
                  </a:lnTo>
                  <a:lnTo>
                    <a:pt x="75" y="51"/>
                  </a:lnTo>
                  <a:lnTo>
                    <a:pt x="75" y="49"/>
                  </a:lnTo>
                  <a:lnTo>
                    <a:pt x="75" y="48"/>
                  </a:lnTo>
                  <a:lnTo>
                    <a:pt x="75" y="46"/>
                  </a:lnTo>
                  <a:lnTo>
                    <a:pt x="75" y="45"/>
                  </a:lnTo>
                  <a:lnTo>
                    <a:pt x="75" y="43"/>
                  </a:lnTo>
                  <a:lnTo>
                    <a:pt x="75" y="42"/>
                  </a:lnTo>
                  <a:lnTo>
                    <a:pt x="75" y="40"/>
                  </a:lnTo>
                  <a:lnTo>
                    <a:pt x="75" y="39"/>
                  </a:lnTo>
                  <a:lnTo>
                    <a:pt x="75" y="37"/>
                  </a:lnTo>
                  <a:lnTo>
                    <a:pt x="75" y="36"/>
                  </a:lnTo>
                  <a:lnTo>
                    <a:pt x="75" y="34"/>
                  </a:lnTo>
                  <a:lnTo>
                    <a:pt x="74" y="34"/>
                  </a:lnTo>
                  <a:lnTo>
                    <a:pt x="74" y="33"/>
                  </a:lnTo>
                  <a:lnTo>
                    <a:pt x="74" y="31"/>
                  </a:lnTo>
                  <a:lnTo>
                    <a:pt x="74" y="30"/>
                  </a:lnTo>
                  <a:lnTo>
                    <a:pt x="72" y="30"/>
                  </a:lnTo>
                  <a:lnTo>
                    <a:pt x="72" y="28"/>
                  </a:lnTo>
                  <a:lnTo>
                    <a:pt x="71" y="27"/>
                  </a:lnTo>
                  <a:lnTo>
                    <a:pt x="69" y="26"/>
                  </a:lnTo>
                  <a:lnTo>
                    <a:pt x="68" y="24"/>
                  </a:lnTo>
                  <a:lnTo>
                    <a:pt x="66" y="24"/>
                  </a:lnTo>
                  <a:lnTo>
                    <a:pt x="66" y="23"/>
                  </a:lnTo>
                  <a:lnTo>
                    <a:pt x="65" y="23"/>
                  </a:lnTo>
                  <a:lnTo>
                    <a:pt x="63" y="23"/>
                  </a:lnTo>
                  <a:lnTo>
                    <a:pt x="63" y="21"/>
                  </a:lnTo>
                  <a:lnTo>
                    <a:pt x="62" y="21"/>
                  </a:lnTo>
                  <a:lnTo>
                    <a:pt x="60" y="21"/>
                  </a:lnTo>
                  <a:lnTo>
                    <a:pt x="59" y="21"/>
                  </a:lnTo>
                  <a:lnTo>
                    <a:pt x="57" y="21"/>
                  </a:lnTo>
                  <a:lnTo>
                    <a:pt x="56" y="21"/>
                  </a:lnTo>
                  <a:lnTo>
                    <a:pt x="54" y="21"/>
                  </a:lnTo>
                  <a:lnTo>
                    <a:pt x="53" y="21"/>
                  </a:lnTo>
                  <a:lnTo>
                    <a:pt x="51" y="21"/>
                  </a:lnTo>
                  <a:lnTo>
                    <a:pt x="50" y="21"/>
                  </a:lnTo>
                  <a:lnTo>
                    <a:pt x="50" y="23"/>
                  </a:lnTo>
                  <a:lnTo>
                    <a:pt x="49" y="23"/>
                  </a:lnTo>
                  <a:lnTo>
                    <a:pt x="47" y="23"/>
                  </a:lnTo>
                  <a:lnTo>
                    <a:pt x="46" y="24"/>
                  </a:lnTo>
                  <a:lnTo>
                    <a:pt x="44" y="24"/>
                  </a:lnTo>
                  <a:lnTo>
                    <a:pt x="43" y="26"/>
                  </a:lnTo>
                  <a:lnTo>
                    <a:pt x="41" y="26"/>
                  </a:lnTo>
                  <a:lnTo>
                    <a:pt x="41" y="27"/>
                  </a:lnTo>
                  <a:lnTo>
                    <a:pt x="40" y="27"/>
                  </a:lnTo>
                  <a:lnTo>
                    <a:pt x="40" y="28"/>
                  </a:lnTo>
                  <a:lnTo>
                    <a:pt x="38" y="28"/>
                  </a:lnTo>
                  <a:lnTo>
                    <a:pt x="38" y="30"/>
                  </a:lnTo>
                  <a:lnTo>
                    <a:pt x="37" y="30"/>
                  </a:lnTo>
                  <a:lnTo>
                    <a:pt x="37" y="31"/>
                  </a:lnTo>
                  <a:lnTo>
                    <a:pt x="35" y="31"/>
                  </a:lnTo>
                  <a:lnTo>
                    <a:pt x="35" y="33"/>
                  </a:lnTo>
                  <a:lnTo>
                    <a:pt x="34" y="33"/>
                  </a:lnTo>
                  <a:lnTo>
                    <a:pt x="34" y="34"/>
                  </a:lnTo>
                  <a:lnTo>
                    <a:pt x="32" y="36"/>
                  </a:lnTo>
                  <a:lnTo>
                    <a:pt x="32" y="37"/>
                  </a:lnTo>
                  <a:lnTo>
                    <a:pt x="31" y="39"/>
                  </a:lnTo>
                  <a:lnTo>
                    <a:pt x="31" y="40"/>
                  </a:lnTo>
                  <a:lnTo>
                    <a:pt x="29" y="42"/>
                  </a:lnTo>
                  <a:lnTo>
                    <a:pt x="29" y="43"/>
                  </a:lnTo>
                  <a:lnTo>
                    <a:pt x="29" y="45"/>
                  </a:lnTo>
                  <a:lnTo>
                    <a:pt x="28" y="46"/>
                  </a:lnTo>
                  <a:lnTo>
                    <a:pt x="28" y="48"/>
                  </a:lnTo>
                  <a:lnTo>
                    <a:pt x="28" y="49"/>
                  </a:lnTo>
                  <a:lnTo>
                    <a:pt x="28" y="51"/>
                  </a:lnTo>
                  <a:lnTo>
                    <a:pt x="26" y="52"/>
                  </a:lnTo>
                  <a:lnTo>
                    <a:pt x="26" y="54"/>
                  </a:lnTo>
                  <a:lnTo>
                    <a:pt x="26" y="55"/>
                  </a:lnTo>
                  <a:lnTo>
                    <a:pt x="26" y="56"/>
                  </a:lnTo>
                  <a:lnTo>
                    <a:pt x="26" y="58"/>
                  </a:lnTo>
                  <a:lnTo>
                    <a:pt x="26" y="59"/>
                  </a:lnTo>
                  <a:lnTo>
                    <a:pt x="26" y="61"/>
                  </a:lnTo>
                  <a:lnTo>
                    <a:pt x="26" y="62"/>
                  </a:lnTo>
                  <a:lnTo>
                    <a:pt x="26" y="64"/>
                  </a:lnTo>
                  <a:lnTo>
                    <a:pt x="26" y="65"/>
                  </a:lnTo>
                  <a:lnTo>
                    <a:pt x="26" y="67"/>
                  </a:lnTo>
                  <a:lnTo>
                    <a:pt x="26" y="68"/>
                  </a:lnTo>
                  <a:lnTo>
                    <a:pt x="28" y="70"/>
                  </a:lnTo>
                  <a:lnTo>
                    <a:pt x="28" y="71"/>
                  </a:lnTo>
                  <a:lnTo>
                    <a:pt x="28" y="73"/>
                  </a:lnTo>
                  <a:lnTo>
                    <a:pt x="29" y="73"/>
                  </a:lnTo>
                  <a:lnTo>
                    <a:pt x="29" y="74"/>
                  </a:lnTo>
                  <a:lnTo>
                    <a:pt x="29" y="76"/>
                  </a:lnTo>
                  <a:lnTo>
                    <a:pt x="31" y="76"/>
                  </a:lnTo>
                  <a:lnTo>
                    <a:pt x="31" y="77"/>
                  </a:lnTo>
                  <a:lnTo>
                    <a:pt x="32" y="77"/>
                  </a:lnTo>
                  <a:lnTo>
                    <a:pt x="32" y="79"/>
                  </a:lnTo>
                  <a:lnTo>
                    <a:pt x="34" y="79"/>
                  </a:lnTo>
                  <a:lnTo>
                    <a:pt x="34" y="80"/>
                  </a:lnTo>
                  <a:lnTo>
                    <a:pt x="35" y="80"/>
                  </a:lnTo>
                  <a:lnTo>
                    <a:pt x="37" y="80"/>
                  </a:lnTo>
                  <a:lnTo>
                    <a:pt x="38" y="82"/>
                  </a:lnTo>
                  <a:lnTo>
                    <a:pt x="40" y="82"/>
                  </a:lnTo>
                  <a:lnTo>
                    <a:pt x="41" y="82"/>
                  </a:lnTo>
                  <a:lnTo>
                    <a:pt x="43" y="82"/>
                  </a:lnTo>
                  <a:lnTo>
                    <a:pt x="44"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3" name="Freeform 48">
              <a:extLst>
                <a:ext uri="{FF2B5EF4-FFF2-40B4-BE49-F238E27FC236}">
                  <a16:creationId xmlns:a16="http://schemas.microsoft.com/office/drawing/2014/main" id="{7D5E67E1-8E4A-4C75-8BD8-582C2379E383}"/>
                </a:ext>
              </a:extLst>
            </p:cNvPr>
            <p:cNvSpPr>
              <a:spLocks noEditPoints="1"/>
            </p:cNvSpPr>
            <p:nvPr/>
          </p:nvSpPr>
          <p:spPr bwMode="auto">
            <a:xfrm>
              <a:off x="3198813" y="1462087"/>
              <a:ext cx="93662" cy="147638"/>
            </a:xfrm>
            <a:custGeom>
              <a:avLst/>
              <a:gdLst>
                <a:gd name="T0" fmla="*/ 2147483646 w 112"/>
                <a:gd name="T1" fmla="*/ 2147483646 h 138"/>
                <a:gd name="T2" fmla="*/ 2147483646 w 112"/>
                <a:gd name="T3" fmla="*/ 2147483646 h 138"/>
                <a:gd name="T4" fmla="*/ 2147483646 w 112"/>
                <a:gd name="T5" fmla="*/ 2147483646 h 138"/>
                <a:gd name="T6" fmla="*/ 2147483646 w 112"/>
                <a:gd name="T7" fmla="*/ 2147483646 h 138"/>
                <a:gd name="T8" fmla="*/ 2147483646 w 112"/>
                <a:gd name="T9" fmla="*/ 2147483646 h 138"/>
                <a:gd name="T10" fmla="*/ 2147483646 w 112"/>
                <a:gd name="T11" fmla="*/ 0 h 138"/>
                <a:gd name="T12" fmla="*/ 2147483646 w 112"/>
                <a:gd name="T13" fmla="*/ 0 h 138"/>
                <a:gd name="T14" fmla="*/ 2147483646 w 112"/>
                <a:gd name="T15" fmla="*/ 2147483646 h 138"/>
                <a:gd name="T16" fmla="*/ 2147483646 w 112"/>
                <a:gd name="T17" fmla="*/ 2147483646 h 138"/>
                <a:gd name="T18" fmla="*/ 2147483646 w 112"/>
                <a:gd name="T19" fmla="*/ 2147483646 h 138"/>
                <a:gd name="T20" fmla="*/ 2147483646 w 112"/>
                <a:gd name="T21" fmla="*/ 2147483646 h 138"/>
                <a:gd name="T22" fmla="*/ 2147483646 w 112"/>
                <a:gd name="T23" fmla="*/ 2147483646 h 138"/>
                <a:gd name="T24" fmla="*/ 2147483646 w 112"/>
                <a:gd name="T25" fmla="*/ 2147483646 h 138"/>
                <a:gd name="T26" fmla="*/ 2147483646 w 112"/>
                <a:gd name="T27" fmla="*/ 2147483646 h 138"/>
                <a:gd name="T28" fmla="*/ 2147483646 w 112"/>
                <a:gd name="T29" fmla="*/ 2147483646 h 138"/>
                <a:gd name="T30" fmla="*/ 2147483646 w 112"/>
                <a:gd name="T31" fmla="*/ 2147483646 h 138"/>
                <a:gd name="T32" fmla="*/ 2147483646 w 112"/>
                <a:gd name="T33" fmla="*/ 2147483646 h 138"/>
                <a:gd name="T34" fmla="*/ 2147483646 w 112"/>
                <a:gd name="T35" fmla="*/ 2147483646 h 138"/>
                <a:gd name="T36" fmla="*/ 2147483646 w 112"/>
                <a:gd name="T37" fmla="*/ 2147483646 h 138"/>
                <a:gd name="T38" fmla="*/ 2147483646 w 112"/>
                <a:gd name="T39" fmla="*/ 2147483646 h 138"/>
                <a:gd name="T40" fmla="*/ 2147483646 w 112"/>
                <a:gd name="T41" fmla="*/ 2147483646 h 138"/>
                <a:gd name="T42" fmla="*/ 2147483646 w 112"/>
                <a:gd name="T43" fmla="*/ 2147483646 h 138"/>
                <a:gd name="T44" fmla="*/ 2147483646 w 112"/>
                <a:gd name="T45" fmla="*/ 2147483646 h 138"/>
                <a:gd name="T46" fmla="*/ 2147483646 w 112"/>
                <a:gd name="T47" fmla="*/ 2147483646 h 138"/>
                <a:gd name="T48" fmla="*/ 2147483646 w 112"/>
                <a:gd name="T49" fmla="*/ 2147483646 h 138"/>
                <a:gd name="T50" fmla="*/ 2147483646 w 112"/>
                <a:gd name="T51" fmla="*/ 2147483646 h 138"/>
                <a:gd name="T52" fmla="*/ 2147483646 w 112"/>
                <a:gd name="T53" fmla="*/ 2147483646 h 138"/>
                <a:gd name="T54" fmla="*/ 2147483646 w 112"/>
                <a:gd name="T55" fmla="*/ 2147483646 h 138"/>
                <a:gd name="T56" fmla="*/ 2147483646 w 112"/>
                <a:gd name="T57" fmla="*/ 2147483646 h 138"/>
                <a:gd name="T58" fmla="*/ 2147483646 w 112"/>
                <a:gd name="T59" fmla="*/ 2147483646 h 138"/>
                <a:gd name="T60" fmla="*/ 2147483646 w 112"/>
                <a:gd name="T61" fmla="*/ 2147483646 h 138"/>
                <a:gd name="T62" fmla="*/ 2147483646 w 112"/>
                <a:gd name="T63" fmla="*/ 2147483646 h 138"/>
                <a:gd name="T64" fmla="*/ 2147483646 w 112"/>
                <a:gd name="T65" fmla="*/ 2147483646 h 138"/>
                <a:gd name="T66" fmla="*/ 2147483646 w 112"/>
                <a:gd name="T67" fmla="*/ 2147483646 h 138"/>
                <a:gd name="T68" fmla="*/ 2147483646 w 112"/>
                <a:gd name="T69" fmla="*/ 2147483646 h 138"/>
                <a:gd name="T70" fmla="*/ 2147483646 w 112"/>
                <a:gd name="T71" fmla="*/ 2147483646 h 138"/>
                <a:gd name="T72" fmla="*/ 2147483646 w 112"/>
                <a:gd name="T73" fmla="*/ 2147483646 h 138"/>
                <a:gd name="T74" fmla="*/ 2147483646 w 112"/>
                <a:gd name="T75" fmla="*/ 2147483646 h 138"/>
                <a:gd name="T76" fmla="*/ 2147483646 w 112"/>
                <a:gd name="T77" fmla="*/ 2147483646 h 138"/>
                <a:gd name="T78" fmla="*/ 2147483646 w 112"/>
                <a:gd name="T79" fmla="*/ 2147483646 h 138"/>
                <a:gd name="T80" fmla="*/ 2147483646 w 112"/>
                <a:gd name="T81" fmla="*/ 2147483646 h 138"/>
                <a:gd name="T82" fmla="*/ 2147483646 w 112"/>
                <a:gd name="T83" fmla="*/ 2147483646 h 138"/>
                <a:gd name="T84" fmla="*/ 2147483646 w 112"/>
                <a:gd name="T85" fmla="*/ 2147483646 h 138"/>
                <a:gd name="T86" fmla="*/ 2147483646 w 112"/>
                <a:gd name="T87" fmla="*/ 2147483646 h 138"/>
                <a:gd name="T88" fmla="*/ 2147483646 w 112"/>
                <a:gd name="T89" fmla="*/ 2147483646 h 138"/>
                <a:gd name="T90" fmla="*/ 2147483646 w 112"/>
                <a:gd name="T91" fmla="*/ 2147483646 h 138"/>
                <a:gd name="T92" fmla="*/ 2147483646 w 112"/>
                <a:gd name="T93" fmla="*/ 2147483646 h 138"/>
                <a:gd name="T94" fmla="*/ 2147483646 w 112"/>
                <a:gd name="T95" fmla="*/ 2147483646 h 138"/>
                <a:gd name="T96" fmla="*/ 2147483646 w 112"/>
                <a:gd name="T97" fmla="*/ 2147483646 h 138"/>
                <a:gd name="T98" fmla="*/ 2147483646 w 112"/>
                <a:gd name="T99" fmla="*/ 2147483646 h 138"/>
                <a:gd name="T100" fmla="*/ 2147483646 w 112"/>
                <a:gd name="T101" fmla="*/ 2147483646 h 138"/>
                <a:gd name="T102" fmla="*/ 2147483646 w 112"/>
                <a:gd name="T103" fmla="*/ 2147483646 h 138"/>
                <a:gd name="T104" fmla="*/ 2147483646 w 112"/>
                <a:gd name="T105" fmla="*/ 2147483646 h 138"/>
                <a:gd name="T106" fmla="*/ 2147483646 w 112"/>
                <a:gd name="T107" fmla="*/ 2147483646 h 138"/>
                <a:gd name="T108" fmla="*/ 2147483646 w 112"/>
                <a:gd name="T109" fmla="*/ 2147483646 h 138"/>
                <a:gd name="T110" fmla="*/ 2147483646 w 112"/>
                <a:gd name="T111" fmla="*/ 2147483646 h 138"/>
                <a:gd name="T112" fmla="*/ 2147483646 w 112"/>
                <a:gd name="T113" fmla="*/ 2147483646 h 1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2"/>
                <a:gd name="T172" fmla="*/ 0 h 138"/>
                <a:gd name="T173" fmla="*/ 112 w 112"/>
                <a:gd name="T174" fmla="*/ 138 h 1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2" h="138">
                  <a:moveTo>
                    <a:pt x="26" y="3"/>
                  </a:moveTo>
                  <a:lnTo>
                    <a:pt x="51" y="3"/>
                  </a:lnTo>
                  <a:lnTo>
                    <a:pt x="50" y="17"/>
                  </a:lnTo>
                  <a:lnTo>
                    <a:pt x="50" y="15"/>
                  </a:lnTo>
                  <a:lnTo>
                    <a:pt x="51" y="15"/>
                  </a:lnTo>
                  <a:lnTo>
                    <a:pt x="51" y="14"/>
                  </a:lnTo>
                  <a:lnTo>
                    <a:pt x="53" y="14"/>
                  </a:lnTo>
                  <a:lnTo>
                    <a:pt x="53" y="12"/>
                  </a:lnTo>
                  <a:lnTo>
                    <a:pt x="54" y="12"/>
                  </a:lnTo>
                  <a:lnTo>
                    <a:pt x="56" y="11"/>
                  </a:lnTo>
                  <a:lnTo>
                    <a:pt x="57" y="9"/>
                  </a:lnTo>
                  <a:lnTo>
                    <a:pt x="59" y="9"/>
                  </a:lnTo>
                  <a:lnTo>
                    <a:pt x="59" y="8"/>
                  </a:lnTo>
                  <a:lnTo>
                    <a:pt x="60" y="8"/>
                  </a:lnTo>
                  <a:lnTo>
                    <a:pt x="62" y="6"/>
                  </a:lnTo>
                  <a:lnTo>
                    <a:pt x="63" y="6"/>
                  </a:lnTo>
                  <a:lnTo>
                    <a:pt x="63" y="5"/>
                  </a:lnTo>
                  <a:lnTo>
                    <a:pt x="65" y="5"/>
                  </a:lnTo>
                  <a:lnTo>
                    <a:pt x="66" y="5"/>
                  </a:lnTo>
                  <a:lnTo>
                    <a:pt x="66" y="3"/>
                  </a:lnTo>
                  <a:lnTo>
                    <a:pt x="68" y="3"/>
                  </a:lnTo>
                  <a:lnTo>
                    <a:pt x="69" y="3"/>
                  </a:lnTo>
                  <a:lnTo>
                    <a:pt x="69" y="2"/>
                  </a:lnTo>
                  <a:lnTo>
                    <a:pt x="71" y="2"/>
                  </a:lnTo>
                  <a:lnTo>
                    <a:pt x="72" y="2"/>
                  </a:lnTo>
                  <a:lnTo>
                    <a:pt x="74" y="2"/>
                  </a:lnTo>
                  <a:lnTo>
                    <a:pt x="75" y="2"/>
                  </a:lnTo>
                  <a:lnTo>
                    <a:pt x="76" y="0"/>
                  </a:lnTo>
                  <a:lnTo>
                    <a:pt x="78" y="0"/>
                  </a:lnTo>
                  <a:lnTo>
                    <a:pt x="79" y="0"/>
                  </a:lnTo>
                  <a:lnTo>
                    <a:pt x="81" y="0"/>
                  </a:lnTo>
                  <a:lnTo>
                    <a:pt x="82" y="0"/>
                  </a:lnTo>
                  <a:lnTo>
                    <a:pt x="84" y="0"/>
                  </a:lnTo>
                  <a:lnTo>
                    <a:pt x="85" y="0"/>
                  </a:lnTo>
                  <a:lnTo>
                    <a:pt x="87" y="0"/>
                  </a:lnTo>
                  <a:lnTo>
                    <a:pt x="88" y="0"/>
                  </a:lnTo>
                  <a:lnTo>
                    <a:pt x="88" y="2"/>
                  </a:lnTo>
                  <a:lnTo>
                    <a:pt x="90" y="2"/>
                  </a:lnTo>
                  <a:lnTo>
                    <a:pt x="91" y="2"/>
                  </a:lnTo>
                  <a:lnTo>
                    <a:pt x="93" y="2"/>
                  </a:lnTo>
                  <a:lnTo>
                    <a:pt x="94" y="2"/>
                  </a:lnTo>
                  <a:lnTo>
                    <a:pt x="94" y="3"/>
                  </a:lnTo>
                  <a:lnTo>
                    <a:pt x="96" y="3"/>
                  </a:lnTo>
                  <a:lnTo>
                    <a:pt x="97" y="3"/>
                  </a:lnTo>
                  <a:lnTo>
                    <a:pt x="97" y="5"/>
                  </a:lnTo>
                  <a:lnTo>
                    <a:pt x="99" y="5"/>
                  </a:lnTo>
                  <a:lnTo>
                    <a:pt x="100" y="6"/>
                  </a:lnTo>
                  <a:lnTo>
                    <a:pt x="102" y="6"/>
                  </a:lnTo>
                  <a:lnTo>
                    <a:pt x="102" y="8"/>
                  </a:lnTo>
                  <a:lnTo>
                    <a:pt x="103" y="8"/>
                  </a:lnTo>
                  <a:lnTo>
                    <a:pt x="103" y="9"/>
                  </a:lnTo>
                  <a:lnTo>
                    <a:pt x="105" y="9"/>
                  </a:lnTo>
                  <a:lnTo>
                    <a:pt x="105" y="11"/>
                  </a:lnTo>
                  <a:lnTo>
                    <a:pt x="106" y="12"/>
                  </a:lnTo>
                  <a:lnTo>
                    <a:pt x="106" y="14"/>
                  </a:lnTo>
                  <a:lnTo>
                    <a:pt x="107" y="14"/>
                  </a:lnTo>
                  <a:lnTo>
                    <a:pt x="107" y="15"/>
                  </a:lnTo>
                  <a:lnTo>
                    <a:pt x="107" y="17"/>
                  </a:lnTo>
                  <a:lnTo>
                    <a:pt x="109" y="17"/>
                  </a:lnTo>
                  <a:lnTo>
                    <a:pt x="109" y="18"/>
                  </a:lnTo>
                  <a:lnTo>
                    <a:pt x="109" y="20"/>
                  </a:lnTo>
                  <a:lnTo>
                    <a:pt x="110" y="21"/>
                  </a:lnTo>
                  <a:lnTo>
                    <a:pt x="110" y="23"/>
                  </a:lnTo>
                  <a:lnTo>
                    <a:pt x="110" y="24"/>
                  </a:lnTo>
                  <a:lnTo>
                    <a:pt x="110" y="26"/>
                  </a:lnTo>
                  <a:lnTo>
                    <a:pt x="110" y="27"/>
                  </a:lnTo>
                  <a:lnTo>
                    <a:pt x="110" y="28"/>
                  </a:lnTo>
                  <a:lnTo>
                    <a:pt x="112" y="30"/>
                  </a:lnTo>
                  <a:lnTo>
                    <a:pt x="112" y="31"/>
                  </a:lnTo>
                  <a:lnTo>
                    <a:pt x="112" y="33"/>
                  </a:lnTo>
                  <a:lnTo>
                    <a:pt x="112" y="34"/>
                  </a:lnTo>
                  <a:lnTo>
                    <a:pt x="112" y="36"/>
                  </a:lnTo>
                  <a:lnTo>
                    <a:pt x="112" y="37"/>
                  </a:lnTo>
                  <a:lnTo>
                    <a:pt x="112" y="39"/>
                  </a:lnTo>
                  <a:lnTo>
                    <a:pt x="112" y="40"/>
                  </a:lnTo>
                  <a:lnTo>
                    <a:pt x="110" y="40"/>
                  </a:lnTo>
                  <a:lnTo>
                    <a:pt x="110" y="42"/>
                  </a:lnTo>
                  <a:lnTo>
                    <a:pt x="110" y="43"/>
                  </a:lnTo>
                  <a:lnTo>
                    <a:pt x="110" y="45"/>
                  </a:lnTo>
                  <a:lnTo>
                    <a:pt x="110" y="46"/>
                  </a:lnTo>
                  <a:lnTo>
                    <a:pt x="110" y="48"/>
                  </a:lnTo>
                  <a:lnTo>
                    <a:pt x="110" y="49"/>
                  </a:lnTo>
                  <a:lnTo>
                    <a:pt x="110" y="51"/>
                  </a:lnTo>
                  <a:lnTo>
                    <a:pt x="109" y="52"/>
                  </a:lnTo>
                  <a:lnTo>
                    <a:pt x="109" y="54"/>
                  </a:lnTo>
                  <a:lnTo>
                    <a:pt x="109" y="55"/>
                  </a:lnTo>
                  <a:lnTo>
                    <a:pt x="109" y="56"/>
                  </a:lnTo>
                  <a:lnTo>
                    <a:pt x="107" y="58"/>
                  </a:lnTo>
                  <a:lnTo>
                    <a:pt x="107" y="59"/>
                  </a:lnTo>
                  <a:lnTo>
                    <a:pt x="107" y="61"/>
                  </a:lnTo>
                  <a:lnTo>
                    <a:pt x="107" y="62"/>
                  </a:lnTo>
                  <a:lnTo>
                    <a:pt x="106" y="64"/>
                  </a:lnTo>
                  <a:lnTo>
                    <a:pt x="106" y="65"/>
                  </a:lnTo>
                  <a:lnTo>
                    <a:pt x="106" y="67"/>
                  </a:lnTo>
                  <a:lnTo>
                    <a:pt x="105" y="67"/>
                  </a:lnTo>
                  <a:lnTo>
                    <a:pt x="105" y="68"/>
                  </a:lnTo>
                  <a:lnTo>
                    <a:pt x="105" y="70"/>
                  </a:lnTo>
                  <a:lnTo>
                    <a:pt x="103" y="71"/>
                  </a:lnTo>
                  <a:lnTo>
                    <a:pt x="103" y="73"/>
                  </a:lnTo>
                  <a:lnTo>
                    <a:pt x="102" y="73"/>
                  </a:lnTo>
                  <a:lnTo>
                    <a:pt x="102" y="74"/>
                  </a:lnTo>
                  <a:lnTo>
                    <a:pt x="102" y="76"/>
                  </a:lnTo>
                  <a:lnTo>
                    <a:pt x="100" y="77"/>
                  </a:lnTo>
                  <a:lnTo>
                    <a:pt x="100" y="79"/>
                  </a:lnTo>
                  <a:lnTo>
                    <a:pt x="99" y="79"/>
                  </a:lnTo>
                  <a:lnTo>
                    <a:pt x="99" y="80"/>
                  </a:lnTo>
                  <a:lnTo>
                    <a:pt x="97" y="82"/>
                  </a:lnTo>
                  <a:lnTo>
                    <a:pt x="96" y="83"/>
                  </a:lnTo>
                  <a:lnTo>
                    <a:pt x="96" y="84"/>
                  </a:lnTo>
                  <a:lnTo>
                    <a:pt x="94" y="84"/>
                  </a:lnTo>
                  <a:lnTo>
                    <a:pt x="94" y="86"/>
                  </a:lnTo>
                  <a:lnTo>
                    <a:pt x="93" y="87"/>
                  </a:lnTo>
                  <a:lnTo>
                    <a:pt x="91" y="89"/>
                  </a:lnTo>
                  <a:lnTo>
                    <a:pt x="90" y="90"/>
                  </a:lnTo>
                  <a:lnTo>
                    <a:pt x="88" y="92"/>
                  </a:lnTo>
                  <a:lnTo>
                    <a:pt x="87" y="93"/>
                  </a:lnTo>
                  <a:lnTo>
                    <a:pt x="85" y="95"/>
                  </a:lnTo>
                  <a:lnTo>
                    <a:pt x="84" y="95"/>
                  </a:lnTo>
                  <a:lnTo>
                    <a:pt x="82" y="96"/>
                  </a:lnTo>
                  <a:lnTo>
                    <a:pt x="81" y="96"/>
                  </a:lnTo>
                  <a:lnTo>
                    <a:pt x="81" y="98"/>
                  </a:lnTo>
                  <a:lnTo>
                    <a:pt x="79" y="98"/>
                  </a:lnTo>
                  <a:lnTo>
                    <a:pt x="78" y="99"/>
                  </a:lnTo>
                  <a:lnTo>
                    <a:pt x="76" y="99"/>
                  </a:lnTo>
                  <a:lnTo>
                    <a:pt x="75" y="101"/>
                  </a:lnTo>
                  <a:lnTo>
                    <a:pt x="74" y="101"/>
                  </a:lnTo>
                  <a:lnTo>
                    <a:pt x="72" y="101"/>
                  </a:lnTo>
                  <a:lnTo>
                    <a:pt x="71" y="101"/>
                  </a:lnTo>
                  <a:lnTo>
                    <a:pt x="69" y="102"/>
                  </a:lnTo>
                  <a:lnTo>
                    <a:pt x="68" y="102"/>
                  </a:lnTo>
                  <a:lnTo>
                    <a:pt x="66" y="102"/>
                  </a:lnTo>
                  <a:lnTo>
                    <a:pt x="65" y="102"/>
                  </a:lnTo>
                  <a:lnTo>
                    <a:pt x="63" y="102"/>
                  </a:lnTo>
                  <a:lnTo>
                    <a:pt x="62" y="102"/>
                  </a:lnTo>
                  <a:lnTo>
                    <a:pt x="60" y="102"/>
                  </a:lnTo>
                  <a:lnTo>
                    <a:pt x="59" y="102"/>
                  </a:lnTo>
                  <a:lnTo>
                    <a:pt x="57" y="102"/>
                  </a:lnTo>
                  <a:lnTo>
                    <a:pt x="56" y="102"/>
                  </a:lnTo>
                  <a:lnTo>
                    <a:pt x="54" y="102"/>
                  </a:lnTo>
                  <a:lnTo>
                    <a:pt x="53" y="102"/>
                  </a:lnTo>
                  <a:lnTo>
                    <a:pt x="51" y="102"/>
                  </a:lnTo>
                  <a:lnTo>
                    <a:pt x="50" y="101"/>
                  </a:lnTo>
                  <a:lnTo>
                    <a:pt x="48" y="101"/>
                  </a:lnTo>
                  <a:lnTo>
                    <a:pt x="47" y="101"/>
                  </a:lnTo>
                  <a:lnTo>
                    <a:pt x="47" y="99"/>
                  </a:lnTo>
                  <a:lnTo>
                    <a:pt x="45" y="99"/>
                  </a:lnTo>
                  <a:lnTo>
                    <a:pt x="44" y="98"/>
                  </a:lnTo>
                  <a:lnTo>
                    <a:pt x="43" y="98"/>
                  </a:lnTo>
                  <a:lnTo>
                    <a:pt x="43" y="96"/>
                  </a:lnTo>
                  <a:lnTo>
                    <a:pt x="41" y="96"/>
                  </a:lnTo>
                  <a:lnTo>
                    <a:pt x="41" y="95"/>
                  </a:lnTo>
                  <a:lnTo>
                    <a:pt x="40" y="95"/>
                  </a:lnTo>
                  <a:lnTo>
                    <a:pt x="40" y="93"/>
                  </a:lnTo>
                  <a:lnTo>
                    <a:pt x="40" y="92"/>
                  </a:lnTo>
                  <a:lnTo>
                    <a:pt x="38" y="92"/>
                  </a:lnTo>
                  <a:lnTo>
                    <a:pt x="38" y="90"/>
                  </a:lnTo>
                  <a:lnTo>
                    <a:pt x="37" y="89"/>
                  </a:lnTo>
                  <a:lnTo>
                    <a:pt x="37" y="87"/>
                  </a:lnTo>
                  <a:lnTo>
                    <a:pt x="35" y="86"/>
                  </a:lnTo>
                  <a:lnTo>
                    <a:pt x="26" y="138"/>
                  </a:lnTo>
                  <a:lnTo>
                    <a:pt x="0" y="138"/>
                  </a:lnTo>
                  <a:lnTo>
                    <a:pt x="26" y="3"/>
                  </a:lnTo>
                  <a:close/>
                  <a:moveTo>
                    <a:pt x="43" y="52"/>
                  </a:moveTo>
                  <a:lnTo>
                    <a:pt x="41" y="52"/>
                  </a:lnTo>
                  <a:lnTo>
                    <a:pt x="41" y="54"/>
                  </a:lnTo>
                  <a:lnTo>
                    <a:pt x="41" y="55"/>
                  </a:lnTo>
                  <a:lnTo>
                    <a:pt x="41" y="56"/>
                  </a:lnTo>
                  <a:lnTo>
                    <a:pt x="41" y="58"/>
                  </a:lnTo>
                  <a:lnTo>
                    <a:pt x="41" y="59"/>
                  </a:lnTo>
                  <a:lnTo>
                    <a:pt x="41" y="61"/>
                  </a:lnTo>
                  <a:lnTo>
                    <a:pt x="41" y="62"/>
                  </a:lnTo>
                  <a:lnTo>
                    <a:pt x="41" y="64"/>
                  </a:lnTo>
                  <a:lnTo>
                    <a:pt x="41" y="65"/>
                  </a:lnTo>
                  <a:lnTo>
                    <a:pt x="41" y="67"/>
                  </a:lnTo>
                  <a:lnTo>
                    <a:pt x="41" y="68"/>
                  </a:lnTo>
                  <a:lnTo>
                    <a:pt x="41" y="70"/>
                  </a:lnTo>
                  <a:lnTo>
                    <a:pt x="43" y="71"/>
                  </a:lnTo>
                  <a:lnTo>
                    <a:pt x="43" y="73"/>
                  </a:lnTo>
                  <a:lnTo>
                    <a:pt x="43" y="74"/>
                  </a:lnTo>
                  <a:lnTo>
                    <a:pt x="44" y="74"/>
                  </a:lnTo>
                  <a:lnTo>
                    <a:pt x="44" y="76"/>
                  </a:lnTo>
                  <a:lnTo>
                    <a:pt x="45" y="76"/>
                  </a:lnTo>
                  <a:lnTo>
                    <a:pt x="45" y="77"/>
                  </a:lnTo>
                  <a:lnTo>
                    <a:pt x="47" y="77"/>
                  </a:lnTo>
                  <a:lnTo>
                    <a:pt x="47" y="79"/>
                  </a:lnTo>
                  <a:lnTo>
                    <a:pt x="48" y="79"/>
                  </a:lnTo>
                  <a:lnTo>
                    <a:pt x="48" y="80"/>
                  </a:lnTo>
                  <a:lnTo>
                    <a:pt x="50" y="80"/>
                  </a:lnTo>
                  <a:lnTo>
                    <a:pt x="51" y="80"/>
                  </a:lnTo>
                  <a:lnTo>
                    <a:pt x="53" y="80"/>
                  </a:lnTo>
                  <a:lnTo>
                    <a:pt x="54" y="80"/>
                  </a:lnTo>
                  <a:lnTo>
                    <a:pt x="54" y="82"/>
                  </a:lnTo>
                  <a:lnTo>
                    <a:pt x="56" y="82"/>
                  </a:lnTo>
                  <a:lnTo>
                    <a:pt x="57" y="82"/>
                  </a:lnTo>
                  <a:lnTo>
                    <a:pt x="59" y="82"/>
                  </a:lnTo>
                  <a:lnTo>
                    <a:pt x="59" y="80"/>
                  </a:lnTo>
                  <a:lnTo>
                    <a:pt x="60" y="80"/>
                  </a:lnTo>
                  <a:lnTo>
                    <a:pt x="62" y="80"/>
                  </a:lnTo>
                  <a:lnTo>
                    <a:pt x="63" y="80"/>
                  </a:lnTo>
                  <a:lnTo>
                    <a:pt x="65" y="80"/>
                  </a:lnTo>
                  <a:lnTo>
                    <a:pt x="66" y="79"/>
                  </a:lnTo>
                  <a:lnTo>
                    <a:pt x="68" y="79"/>
                  </a:lnTo>
                  <a:lnTo>
                    <a:pt x="69" y="77"/>
                  </a:lnTo>
                  <a:lnTo>
                    <a:pt x="71" y="77"/>
                  </a:lnTo>
                  <a:lnTo>
                    <a:pt x="71" y="76"/>
                  </a:lnTo>
                  <a:lnTo>
                    <a:pt x="72" y="76"/>
                  </a:lnTo>
                  <a:lnTo>
                    <a:pt x="72" y="74"/>
                  </a:lnTo>
                  <a:lnTo>
                    <a:pt x="74" y="74"/>
                  </a:lnTo>
                  <a:lnTo>
                    <a:pt x="74" y="73"/>
                  </a:lnTo>
                  <a:lnTo>
                    <a:pt x="75" y="73"/>
                  </a:lnTo>
                  <a:lnTo>
                    <a:pt x="75" y="71"/>
                  </a:lnTo>
                  <a:lnTo>
                    <a:pt x="76" y="71"/>
                  </a:lnTo>
                  <a:lnTo>
                    <a:pt x="76" y="70"/>
                  </a:lnTo>
                  <a:lnTo>
                    <a:pt x="76" y="68"/>
                  </a:lnTo>
                  <a:lnTo>
                    <a:pt x="78" y="68"/>
                  </a:lnTo>
                  <a:lnTo>
                    <a:pt x="78" y="67"/>
                  </a:lnTo>
                  <a:lnTo>
                    <a:pt x="79" y="65"/>
                  </a:lnTo>
                  <a:lnTo>
                    <a:pt x="79" y="64"/>
                  </a:lnTo>
                  <a:lnTo>
                    <a:pt x="81" y="62"/>
                  </a:lnTo>
                  <a:lnTo>
                    <a:pt x="81" y="61"/>
                  </a:lnTo>
                  <a:lnTo>
                    <a:pt x="81" y="59"/>
                  </a:lnTo>
                  <a:lnTo>
                    <a:pt x="82" y="58"/>
                  </a:lnTo>
                  <a:lnTo>
                    <a:pt x="82" y="56"/>
                  </a:lnTo>
                  <a:lnTo>
                    <a:pt x="82" y="55"/>
                  </a:lnTo>
                  <a:lnTo>
                    <a:pt x="82" y="54"/>
                  </a:lnTo>
                  <a:lnTo>
                    <a:pt x="84" y="54"/>
                  </a:lnTo>
                  <a:lnTo>
                    <a:pt x="84" y="52"/>
                  </a:lnTo>
                  <a:lnTo>
                    <a:pt x="84" y="51"/>
                  </a:lnTo>
                  <a:lnTo>
                    <a:pt x="84" y="49"/>
                  </a:lnTo>
                  <a:lnTo>
                    <a:pt x="84" y="48"/>
                  </a:lnTo>
                  <a:lnTo>
                    <a:pt x="84" y="46"/>
                  </a:lnTo>
                  <a:lnTo>
                    <a:pt x="84" y="45"/>
                  </a:lnTo>
                  <a:lnTo>
                    <a:pt x="84" y="43"/>
                  </a:lnTo>
                  <a:lnTo>
                    <a:pt x="85" y="43"/>
                  </a:lnTo>
                  <a:lnTo>
                    <a:pt x="85" y="42"/>
                  </a:lnTo>
                  <a:lnTo>
                    <a:pt x="85" y="40"/>
                  </a:lnTo>
                  <a:lnTo>
                    <a:pt x="84" y="39"/>
                  </a:lnTo>
                  <a:lnTo>
                    <a:pt x="84" y="37"/>
                  </a:lnTo>
                  <a:lnTo>
                    <a:pt x="84" y="36"/>
                  </a:lnTo>
                  <a:lnTo>
                    <a:pt x="84" y="34"/>
                  </a:lnTo>
                  <a:lnTo>
                    <a:pt x="84" y="33"/>
                  </a:lnTo>
                  <a:lnTo>
                    <a:pt x="82" y="31"/>
                  </a:lnTo>
                  <a:lnTo>
                    <a:pt x="82" y="30"/>
                  </a:lnTo>
                  <a:lnTo>
                    <a:pt x="81" y="28"/>
                  </a:lnTo>
                  <a:lnTo>
                    <a:pt x="81" y="27"/>
                  </a:lnTo>
                  <a:lnTo>
                    <a:pt x="79" y="27"/>
                  </a:lnTo>
                  <a:lnTo>
                    <a:pt x="79" y="26"/>
                  </a:lnTo>
                  <a:lnTo>
                    <a:pt x="78" y="26"/>
                  </a:lnTo>
                  <a:lnTo>
                    <a:pt x="76" y="24"/>
                  </a:lnTo>
                  <a:lnTo>
                    <a:pt x="75" y="24"/>
                  </a:lnTo>
                  <a:lnTo>
                    <a:pt x="74" y="24"/>
                  </a:lnTo>
                  <a:lnTo>
                    <a:pt x="74" y="23"/>
                  </a:lnTo>
                  <a:lnTo>
                    <a:pt x="72" y="23"/>
                  </a:lnTo>
                  <a:lnTo>
                    <a:pt x="71" y="23"/>
                  </a:lnTo>
                  <a:lnTo>
                    <a:pt x="69" y="23"/>
                  </a:lnTo>
                  <a:lnTo>
                    <a:pt x="68" y="23"/>
                  </a:lnTo>
                  <a:lnTo>
                    <a:pt x="66" y="23"/>
                  </a:lnTo>
                  <a:lnTo>
                    <a:pt x="65" y="23"/>
                  </a:lnTo>
                  <a:lnTo>
                    <a:pt x="63" y="23"/>
                  </a:lnTo>
                  <a:lnTo>
                    <a:pt x="62" y="24"/>
                  </a:lnTo>
                  <a:lnTo>
                    <a:pt x="60" y="24"/>
                  </a:lnTo>
                  <a:lnTo>
                    <a:pt x="59" y="24"/>
                  </a:lnTo>
                  <a:lnTo>
                    <a:pt x="59" y="26"/>
                  </a:lnTo>
                  <a:lnTo>
                    <a:pt x="57" y="26"/>
                  </a:lnTo>
                  <a:lnTo>
                    <a:pt x="56" y="26"/>
                  </a:lnTo>
                  <a:lnTo>
                    <a:pt x="56" y="27"/>
                  </a:lnTo>
                  <a:lnTo>
                    <a:pt x="54" y="27"/>
                  </a:lnTo>
                  <a:lnTo>
                    <a:pt x="53" y="28"/>
                  </a:lnTo>
                  <a:lnTo>
                    <a:pt x="53" y="30"/>
                  </a:lnTo>
                  <a:lnTo>
                    <a:pt x="51" y="30"/>
                  </a:lnTo>
                  <a:lnTo>
                    <a:pt x="51" y="31"/>
                  </a:lnTo>
                  <a:lnTo>
                    <a:pt x="50" y="31"/>
                  </a:lnTo>
                  <a:lnTo>
                    <a:pt x="50" y="33"/>
                  </a:lnTo>
                  <a:lnTo>
                    <a:pt x="48" y="33"/>
                  </a:lnTo>
                  <a:lnTo>
                    <a:pt x="48" y="34"/>
                  </a:lnTo>
                  <a:lnTo>
                    <a:pt x="47" y="36"/>
                  </a:lnTo>
                  <a:lnTo>
                    <a:pt x="47" y="37"/>
                  </a:lnTo>
                  <a:lnTo>
                    <a:pt x="45" y="37"/>
                  </a:lnTo>
                  <a:lnTo>
                    <a:pt x="45" y="39"/>
                  </a:lnTo>
                  <a:lnTo>
                    <a:pt x="45" y="40"/>
                  </a:lnTo>
                  <a:lnTo>
                    <a:pt x="44" y="42"/>
                  </a:lnTo>
                  <a:lnTo>
                    <a:pt x="44" y="43"/>
                  </a:lnTo>
                  <a:lnTo>
                    <a:pt x="44" y="45"/>
                  </a:lnTo>
                  <a:lnTo>
                    <a:pt x="43" y="46"/>
                  </a:lnTo>
                  <a:lnTo>
                    <a:pt x="43" y="48"/>
                  </a:lnTo>
                  <a:lnTo>
                    <a:pt x="43" y="49"/>
                  </a:lnTo>
                  <a:lnTo>
                    <a:pt x="43" y="51"/>
                  </a:lnTo>
                  <a:lnTo>
                    <a:pt x="4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4" name="Freeform 49">
              <a:extLst>
                <a:ext uri="{FF2B5EF4-FFF2-40B4-BE49-F238E27FC236}">
                  <a16:creationId xmlns:a16="http://schemas.microsoft.com/office/drawing/2014/main" id="{A6EA6C32-0482-4D1A-840E-A07E613E5AFD}"/>
                </a:ext>
              </a:extLst>
            </p:cNvPr>
            <p:cNvSpPr>
              <a:spLocks/>
            </p:cNvSpPr>
            <p:nvPr/>
          </p:nvSpPr>
          <p:spPr bwMode="auto">
            <a:xfrm>
              <a:off x="1244600" y="2152650"/>
              <a:ext cx="112713"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3" y="52"/>
                  </a:lnTo>
                  <a:lnTo>
                    <a:pt x="96" y="52"/>
                  </a:lnTo>
                  <a:lnTo>
                    <a:pt x="106" y="0"/>
                  </a:lnTo>
                  <a:lnTo>
                    <a:pt x="133" y="0"/>
                  </a:lnTo>
                  <a:lnTo>
                    <a:pt x="106" y="133"/>
                  </a:lnTo>
                  <a:lnTo>
                    <a:pt x="80" y="133"/>
                  </a:lnTo>
                  <a:lnTo>
                    <a:pt x="92" y="75"/>
                  </a:lnTo>
                  <a:lnTo>
                    <a:pt x="38" y="75"/>
                  </a:lnTo>
                  <a:lnTo>
                    <a:pt x="28"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5" name="Freeform 50">
              <a:extLst>
                <a:ext uri="{FF2B5EF4-FFF2-40B4-BE49-F238E27FC236}">
                  <a16:creationId xmlns:a16="http://schemas.microsoft.com/office/drawing/2014/main" id="{909D6694-E1E8-43E0-A13E-61E1D28C4620}"/>
                </a:ext>
              </a:extLst>
            </p:cNvPr>
            <p:cNvSpPr>
              <a:spLocks/>
            </p:cNvSpPr>
            <p:nvPr/>
          </p:nvSpPr>
          <p:spPr bwMode="auto">
            <a:xfrm>
              <a:off x="2651125" y="2178050"/>
              <a:ext cx="111125"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6" y="0"/>
                  </a:moveTo>
                  <a:lnTo>
                    <a:pt x="54" y="0"/>
                  </a:lnTo>
                  <a:lnTo>
                    <a:pt x="43" y="51"/>
                  </a:lnTo>
                  <a:lnTo>
                    <a:pt x="96" y="51"/>
                  </a:lnTo>
                  <a:lnTo>
                    <a:pt x="105" y="0"/>
                  </a:lnTo>
                  <a:lnTo>
                    <a:pt x="133" y="0"/>
                  </a:lnTo>
                  <a:lnTo>
                    <a:pt x="107" y="133"/>
                  </a:lnTo>
                  <a:lnTo>
                    <a:pt x="80" y="133"/>
                  </a:lnTo>
                  <a:lnTo>
                    <a:pt x="92" y="75"/>
                  </a:lnTo>
                  <a:lnTo>
                    <a:pt x="39" y="75"/>
                  </a:lnTo>
                  <a:lnTo>
                    <a:pt x="29" y="133"/>
                  </a:lnTo>
                  <a:lnTo>
                    <a:pt x="0" y="13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6" name="Freeform 51">
              <a:extLst>
                <a:ext uri="{FF2B5EF4-FFF2-40B4-BE49-F238E27FC236}">
                  <a16:creationId xmlns:a16="http://schemas.microsoft.com/office/drawing/2014/main" id="{5A3C5346-D4C0-47FB-BACC-C5BF7464A86C}"/>
                </a:ext>
              </a:extLst>
            </p:cNvPr>
            <p:cNvSpPr>
              <a:spLocks/>
            </p:cNvSpPr>
            <p:nvPr/>
          </p:nvSpPr>
          <p:spPr bwMode="auto">
            <a:xfrm>
              <a:off x="1352550" y="2241550"/>
              <a:ext cx="74613" cy="115887"/>
            </a:xfrm>
            <a:custGeom>
              <a:avLst/>
              <a:gdLst>
                <a:gd name="T0" fmla="*/ 0 w 89"/>
                <a:gd name="T1" fmla="*/ 2147483646 h 109"/>
                <a:gd name="T2" fmla="*/ 2147483646 w 89"/>
                <a:gd name="T3" fmla="*/ 2147483646 h 109"/>
                <a:gd name="T4" fmla="*/ 2147483646 w 89"/>
                <a:gd name="T5" fmla="*/ 2147483646 h 109"/>
                <a:gd name="T6" fmla="*/ 2147483646 w 89"/>
                <a:gd name="T7" fmla="*/ 2147483646 h 109"/>
                <a:gd name="T8" fmla="*/ 2147483646 w 89"/>
                <a:gd name="T9" fmla="*/ 2147483646 h 109"/>
                <a:gd name="T10" fmla="*/ 2147483646 w 89"/>
                <a:gd name="T11" fmla="*/ 2147483646 h 109"/>
                <a:gd name="T12" fmla="*/ 2147483646 w 89"/>
                <a:gd name="T13" fmla="*/ 2147483646 h 109"/>
                <a:gd name="T14" fmla="*/ 2147483646 w 89"/>
                <a:gd name="T15" fmla="*/ 2147483646 h 109"/>
                <a:gd name="T16" fmla="*/ 2147483646 w 89"/>
                <a:gd name="T17" fmla="*/ 2147483646 h 109"/>
                <a:gd name="T18" fmla="*/ 2147483646 w 89"/>
                <a:gd name="T19" fmla="*/ 2147483646 h 109"/>
                <a:gd name="T20" fmla="*/ 2147483646 w 89"/>
                <a:gd name="T21" fmla="*/ 2147483646 h 109"/>
                <a:gd name="T22" fmla="*/ 2147483646 w 89"/>
                <a:gd name="T23" fmla="*/ 2147483646 h 109"/>
                <a:gd name="T24" fmla="*/ 2147483646 w 89"/>
                <a:gd name="T25" fmla="*/ 2147483646 h 109"/>
                <a:gd name="T26" fmla="*/ 2147483646 w 89"/>
                <a:gd name="T27" fmla="*/ 2147483646 h 109"/>
                <a:gd name="T28" fmla="*/ 2147483646 w 89"/>
                <a:gd name="T29" fmla="*/ 2147483646 h 109"/>
                <a:gd name="T30" fmla="*/ 2147483646 w 89"/>
                <a:gd name="T31" fmla="*/ 2147483646 h 109"/>
                <a:gd name="T32" fmla="*/ 2147483646 w 89"/>
                <a:gd name="T33" fmla="*/ 2147483646 h 109"/>
                <a:gd name="T34" fmla="*/ 2147483646 w 89"/>
                <a:gd name="T35" fmla="*/ 2147483646 h 109"/>
                <a:gd name="T36" fmla="*/ 2147483646 w 89"/>
                <a:gd name="T37" fmla="*/ 2147483646 h 109"/>
                <a:gd name="T38" fmla="*/ 2147483646 w 89"/>
                <a:gd name="T39" fmla="*/ 2147483646 h 109"/>
                <a:gd name="T40" fmla="*/ 2147483646 w 89"/>
                <a:gd name="T41" fmla="*/ 2147483646 h 109"/>
                <a:gd name="T42" fmla="*/ 2147483646 w 89"/>
                <a:gd name="T43" fmla="*/ 2147483646 h 109"/>
                <a:gd name="T44" fmla="*/ 2147483646 w 89"/>
                <a:gd name="T45" fmla="*/ 2147483646 h 109"/>
                <a:gd name="T46" fmla="*/ 2147483646 w 89"/>
                <a:gd name="T47" fmla="*/ 2147483646 h 109"/>
                <a:gd name="T48" fmla="*/ 2147483646 w 89"/>
                <a:gd name="T49" fmla="*/ 2147483646 h 109"/>
                <a:gd name="T50" fmla="*/ 2147483646 w 89"/>
                <a:gd name="T51" fmla="*/ 2147483646 h 109"/>
                <a:gd name="T52" fmla="*/ 2147483646 w 89"/>
                <a:gd name="T53" fmla="*/ 2147483646 h 109"/>
                <a:gd name="T54" fmla="*/ 2147483646 w 89"/>
                <a:gd name="T55" fmla="*/ 2147483646 h 109"/>
                <a:gd name="T56" fmla="*/ 2147483646 w 89"/>
                <a:gd name="T57" fmla="*/ 2147483646 h 109"/>
                <a:gd name="T58" fmla="*/ 2147483646 w 89"/>
                <a:gd name="T59" fmla="*/ 2147483646 h 109"/>
                <a:gd name="T60" fmla="*/ 2147483646 w 89"/>
                <a:gd name="T61" fmla="*/ 2147483646 h 109"/>
                <a:gd name="T62" fmla="*/ 2147483646 w 89"/>
                <a:gd name="T63" fmla="*/ 2147483646 h 109"/>
                <a:gd name="T64" fmla="*/ 2147483646 w 89"/>
                <a:gd name="T65" fmla="*/ 2147483646 h 109"/>
                <a:gd name="T66" fmla="*/ 2147483646 w 89"/>
                <a:gd name="T67" fmla="*/ 0 h 109"/>
                <a:gd name="T68" fmla="*/ 2147483646 w 89"/>
                <a:gd name="T69" fmla="*/ 0 h 109"/>
                <a:gd name="T70" fmla="*/ 2147483646 w 89"/>
                <a:gd name="T71" fmla="*/ 0 h 109"/>
                <a:gd name="T72" fmla="*/ 2147483646 w 89"/>
                <a:gd name="T73" fmla="*/ 2147483646 h 109"/>
                <a:gd name="T74" fmla="*/ 2147483646 w 89"/>
                <a:gd name="T75" fmla="*/ 2147483646 h 109"/>
                <a:gd name="T76" fmla="*/ 2147483646 w 89"/>
                <a:gd name="T77" fmla="*/ 2147483646 h 109"/>
                <a:gd name="T78" fmla="*/ 2147483646 w 89"/>
                <a:gd name="T79" fmla="*/ 2147483646 h 109"/>
                <a:gd name="T80" fmla="*/ 2147483646 w 89"/>
                <a:gd name="T81" fmla="*/ 2147483646 h 109"/>
                <a:gd name="T82" fmla="*/ 2147483646 w 89"/>
                <a:gd name="T83" fmla="*/ 2147483646 h 109"/>
                <a:gd name="T84" fmla="*/ 2147483646 w 89"/>
                <a:gd name="T85" fmla="*/ 2147483646 h 109"/>
                <a:gd name="T86" fmla="*/ 2147483646 w 89"/>
                <a:gd name="T87" fmla="*/ 2147483646 h 109"/>
                <a:gd name="T88" fmla="*/ 2147483646 w 89"/>
                <a:gd name="T89" fmla="*/ 2147483646 h 109"/>
                <a:gd name="T90" fmla="*/ 2147483646 w 89"/>
                <a:gd name="T91" fmla="*/ 2147483646 h 109"/>
                <a:gd name="T92" fmla="*/ 2147483646 w 89"/>
                <a:gd name="T93" fmla="*/ 2147483646 h 109"/>
                <a:gd name="T94" fmla="*/ 2147483646 w 89"/>
                <a:gd name="T95" fmla="*/ 2147483646 h 109"/>
                <a:gd name="T96" fmla="*/ 2147483646 w 89"/>
                <a:gd name="T97" fmla="*/ 2147483646 h 109"/>
                <a:gd name="T98" fmla="*/ 2147483646 w 89"/>
                <a:gd name="T99" fmla="*/ 2147483646 h 109"/>
                <a:gd name="T100" fmla="*/ 2147483646 w 89"/>
                <a:gd name="T101" fmla="*/ 2147483646 h 109"/>
                <a:gd name="T102" fmla="*/ 2147483646 w 89"/>
                <a:gd name="T103" fmla="*/ 2147483646 h 109"/>
                <a:gd name="T104" fmla="*/ 2147483646 w 89"/>
                <a:gd name="T105" fmla="*/ 2147483646 h 109"/>
                <a:gd name="T106" fmla="*/ 2147483646 w 89"/>
                <a:gd name="T107" fmla="*/ 2147483646 h 109"/>
                <a:gd name="T108" fmla="*/ 2147483646 w 89"/>
                <a:gd name="T109" fmla="*/ 2147483646 h 109"/>
                <a:gd name="T110" fmla="*/ 2147483646 w 89"/>
                <a:gd name="T111" fmla="*/ 2147483646 h 1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109"/>
                <a:gd name="T170" fmla="*/ 89 w 89"/>
                <a:gd name="T171" fmla="*/ 109 h 1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109">
                  <a:moveTo>
                    <a:pt x="0" y="109"/>
                  </a:moveTo>
                  <a:lnTo>
                    <a:pt x="0" y="108"/>
                  </a:lnTo>
                  <a:lnTo>
                    <a:pt x="0" y="106"/>
                  </a:lnTo>
                  <a:lnTo>
                    <a:pt x="0" y="105"/>
                  </a:lnTo>
                  <a:lnTo>
                    <a:pt x="0" y="103"/>
                  </a:lnTo>
                  <a:lnTo>
                    <a:pt x="2" y="103"/>
                  </a:lnTo>
                  <a:lnTo>
                    <a:pt x="2" y="102"/>
                  </a:lnTo>
                  <a:lnTo>
                    <a:pt x="2" y="100"/>
                  </a:lnTo>
                  <a:lnTo>
                    <a:pt x="2" y="99"/>
                  </a:lnTo>
                  <a:lnTo>
                    <a:pt x="3" y="99"/>
                  </a:lnTo>
                  <a:lnTo>
                    <a:pt x="3" y="97"/>
                  </a:lnTo>
                  <a:lnTo>
                    <a:pt x="3" y="96"/>
                  </a:lnTo>
                  <a:lnTo>
                    <a:pt x="4" y="96"/>
                  </a:lnTo>
                  <a:lnTo>
                    <a:pt x="4" y="94"/>
                  </a:lnTo>
                  <a:lnTo>
                    <a:pt x="4" y="93"/>
                  </a:lnTo>
                  <a:lnTo>
                    <a:pt x="6" y="93"/>
                  </a:lnTo>
                  <a:lnTo>
                    <a:pt x="6" y="91"/>
                  </a:lnTo>
                  <a:lnTo>
                    <a:pt x="7" y="90"/>
                  </a:lnTo>
                  <a:lnTo>
                    <a:pt x="7" y="88"/>
                  </a:lnTo>
                  <a:lnTo>
                    <a:pt x="9" y="88"/>
                  </a:lnTo>
                  <a:lnTo>
                    <a:pt x="9" y="87"/>
                  </a:lnTo>
                  <a:lnTo>
                    <a:pt x="10" y="87"/>
                  </a:lnTo>
                  <a:lnTo>
                    <a:pt x="10" y="85"/>
                  </a:lnTo>
                  <a:lnTo>
                    <a:pt x="12" y="84"/>
                  </a:lnTo>
                  <a:lnTo>
                    <a:pt x="13" y="82"/>
                  </a:lnTo>
                  <a:lnTo>
                    <a:pt x="13" y="81"/>
                  </a:lnTo>
                  <a:lnTo>
                    <a:pt x="15" y="81"/>
                  </a:lnTo>
                  <a:lnTo>
                    <a:pt x="15" y="79"/>
                  </a:lnTo>
                  <a:lnTo>
                    <a:pt x="16" y="79"/>
                  </a:lnTo>
                  <a:lnTo>
                    <a:pt x="18" y="78"/>
                  </a:lnTo>
                  <a:lnTo>
                    <a:pt x="19" y="77"/>
                  </a:lnTo>
                  <a:lnTo>
                    <a:pt x="21" y="75"/>
                  </a:lnTo>
                  <a:lnTo>
                    <a:pt x="22" y="75"/>
                  </a:lnTo>
                  <a:lnTo>
                    <a:pt x="22" y="74"/>
                  </a:lnTo>
                  <a:lnTo>
                    <a:pt x="24" y="72"/>
                  </a:lnTo>
                  <a:lnTo>
                    <a:pt x="25" y="72"/>
                  </a:lnTo>
                  <a:lnTo>
                    <a:pt x="27" y="71"/>
                  </a:lnTo>
                  <a:lnTo>
                    <a:pt x="28" y="69"/>
                  </a:lnTo>
                  <a:lnTo>
                    <a:pt x="30" y="68"/>
                  </a:lnTo>
                  <a:lnTo>
                    <a:pt x="31" y="68"/>
                  </a:lnTo>
                  <a:lnTo>
                    <a:pt x="33" y="66"/>
                  </a:lnTo>
                  <a:lnTo>
                    <a:pt x="34" y="65"/>
                  </a:lnTo>
                  <a:lnTo>
                    <a:pt x="35" y="65"/>
                  </a:lnTo>
                  <a:lnTo>
                    <a:pt x="35" y="63"/>
                  </a:lnTo>
                  <a:lnTo>
                    <a:pt x="37" y="63"/>
                  </a:lnTo>
                  <a:lnTo>
                    <a:pt x="38" y="62"/>
                  </a:lnTo>
                  <a:lnTo>
                    <a:pt x="40" y="62"/>
                  </a:lnTo>
                  <a:lnTo>
                    <a:pt x="40" y="60"/>
                  </a:lnTo>
                  <a:lnTo>
                    <a:pt x="41" y="60"/>
                  </a:lnTo>
                  <a:lnTo>
                    <a:pt x="43" y="60"/>
                  </a:lnTo>
                  <a:lnTo>
                    <a:pt x="43" y="59"/>
                  </a:lnTo>
                  <a:lnTo>
                    <a:pt x="44" y="59"/>
                  </a:lnTo>
                  <a:lnTo>
                    <a:pt x="46" y="57"/>
                  </a:lnTo>
                  <a:lnTo>
                    <a:pt x="47" y="57"/>
                  </a:lnTo>
                  <a:lnTo>
                    <a:pt x="47" y="56"/>
                  </a:lnTo>
                  <a:lnTo>
                    <a:pt x="49" y="56"/>
                  </a:lnTo>
                  <a:lnTo>
                    <a:pt x="49" y="54"/>
                  </a:lnTo>
                  <a:lnTo>
                    <a:pt x="50" y="54"/>
                  </a:lnTo>
                  <a:lnTo>
                    <a:pt x="52" y="54"/>
                  </a:lnTo>
                  <a:lnTo>
                    <a:pt x="52" y="53"/>
                  </a:lnTo>
                  <a:lnTo>
                    <a:pt x="53" y="53"/>
                  </a:lnTo>
                  <a:lnTo>
                    <a:pt x="53" y="51"/>
                  </a:lnTo>
                  <a:lnTo>
                    <a:pt x="55" y="51"/>
                  </a:lnTo>
                  <a:lnTo>
                    <a:pt x="55" y="50"/>
                  </a:lnTo>
                  <a:lnTo>
                    <a:pt x="56" y="50"/>
                  </a:lnTo>
                  <a:lnTo>
                    <a:pt x="58" y="49"/>
                  </a:lnTo>
                  <a:lnTo>
                    <a:pt x="59" y="47"/>
                  </a:lnTo>
                  <a:lnTo>
                    <a:pt x="59" y="46"/>
                  </a:lnTo>
                  <a:lnTo>
                    <a:pt x="61" y="46"/>
                  </a:lnTo>
                  <a:lnTo>
                    <a:pt x="61" y="44"/>
                  </a:lnTo>
                  <a:lnTo>
                    <a:pt x="62" y="44"/>
                  </a:lnTo>
                  <a:lnTo>
                    <a:pt x="62" y="43"/>
                  </a:lnTo>
                  <a:lnTo>
                    <a:pt x="62" y="41"/>
                  </a:lnTo>
                  <a:lnTo>
                    <a:pt x="64" y="41"/>
                  </a:lnTo>
                  <a:lnTo>
                    <a:pt x="64" y="40"/>
                  </a:lnTo>
                  <a:lnTo>
                    <a:pt x="64" y="38"/>
                  </a:lnTo>
                  <a:lnTo>
                    <a:pt x="65" y="37"/>
                  </a:lnTo>
                  <a:lnTo>
                    <a:pt x="65" y="35"/>
                  </a:lnTo>
                  <a:lnTo>
                    <a:pt x="65" y="34"/>
                  </a:lnTo>
                  <a:lnTo>
                    <a:pt x="65" y="32"/>
                  </a:lnTo>
                  <a:lnTo>
                    <a:pt x="65" y="31"/>
                  </a:lnTo>
                  <a:lnTo>
                    <a:pt x="65" y="29"/>
                  </a:lnTo>
                  <a:lnTo>
                    <a:pt x="66" y="29"/>
                  </a:lnTo>
                  <a:lnTo>
                    <a:pt x="66" y="28"/>
                  </a:lnTo>
                  <a:lnTo>
                    <a:pt x="65" y="28"/>
                  </a:lnTo>
                  <a:lnTo>
                    <a:pt x="65" y="26"/>
                  </a:lnTo>
                  <a:lnTo>
                    <a:pt x="65" y="25"/>
                  </a:lnTo>
                  <a:lnTo>
                    <a:pt x="65" y="23"/>
                  </a:lnTo>
                  <a:lnTo>
                    <a:pt x="65" y="22"/>
                  </a:lnTo>
                  <a:lnTo>
                    <a:pt x="64" y="22"/>
                  </a:lnTo>
                  <a:lnTo>
                    <a:pt x="64" y="21"/>
                  </a:lnTo>
                  <a:lnTo>
                    <a:pt x="62" y="21"/>
                  </a:lnTo>
                  <a:lnTo>
                    <a:pt x="62" y="19"/>
                  </a:lnTo>
                  <a:lnTo>
                    <a:pt x="61" y="19"/>
                  </a:lnTo>
                  <a:lnTo>
                    <a:pt x="59" y="19"/>
                  </a:lnTo>
                  <a:lnTo>
                    <a:pt x="59" y="18"/>
                  </a:lnTo>
                  <a:lnTo>
                    <a:pt x="58" y="18"/>
                  </a:lnTo>
                  <a:lnTo>
                    <a:pt x="56" y="18"/>
                  </a:lnTo>
                  <a:lnTo>
                    <a:pt x="55" y="18"/>
                  </a:lnTo>
                  <a:lnTo>
                    <a:pt x="53" y="18"/>
                  </a:lnTo>
                  <a:lnTo>
                    <a:pt x="52" y="18"/>
                  </a:lnTo>
                  <a:lnTo>
                    <a:pt x="50" y="18"/>
                  </a:lnTo>
                  <a:lnTo>
                    <a:pt x="49" y="18"/>
                  </a:lnTo>
                  <a:lnTo>
                    <a:pt x="49" y="19"/>
                  </a:lnTo>
                  <a:lnTo>
                    <a:pt x="47" y="19"/>
                  </a:lnTo>
                  <a:lnTo>
                    <a:pt x="46" y="19"/>
                  </a:lnTo>
                  <a:lnTo>
                    <a:pt x="46" y="21"/>
                  </a:lnTo>
                  <a:lnTo>
                    <a:pt x="44" y="21"/>
                  </a:lnTo>
                  <a:lnTo>
                    <a:pt x="43" y="21"/>
                  </a:lnTo>
                  <a:lnTo>
                    <a:pt x="43" y="22"/>
                  </a:lnTo>
                  <a:lnTo>
                    <a:pt x="41" y="22"/>
                  </a:lnTo>
                  <a:lnTo>
                    <a:pt x="41" y="23"/>
                  </a:lnTo>
                  <a:lnTo>
                    <a:pt x="41" y="25"/>
                  </a:lnTo>
                  <a:lnTo>
                    <a:pt x="40" y="25"/>
                  </a:lnTo>
                  <a:lnTo>
                    <a:pt x="40" y="26"/>
                  </a:lnTo>
                  <a:lnTo>
                    <a:pt x="38" y="26"/>
                  </a:lnTo>
                  <a:lnTo>
                    <a:pt x="38" y="28"/>
                  </a:lnTo>
                  <a:lnTo>
                    <a:pt x="38" y="29"/>
                  </a:lnTo>
                  <a:lnTo>
                    <a:pt x="37" y="31"/>
                  </a:lnTo>
                  <a:lnTo>
                    <a:pt x="37" y="32"/>
                  </a:lnTo>
                  <a:lnTo>
                    <a:pt x="37" y="34"/>
                  </a:lnTo>
                  <a:lnTo>
                    <a:pt x="35" y="34"/>
                  </a:lnTo>
                  <a:lnTo>
                    <a:pt x="35" y="35"/>
                  </a:lnTo>
                  <a:lnTo>
                    <a:pt x="35" y="37"/>
                  </a:lnTo>
                  <a:lnTo>
                    <a:pt x="35" y="38"/>
                  </a:lnTo>
                  <a:lnTo>
                    <a:pt x="35" y="40"/>
                  </a:lnTo>
                  <a:lnTo>
                    <a:pt x="15" y="40"/>
                  </a:lnTo>
                  <a:lnTo>
                    <a:pt x="15" y="38"/>
                  </a:lnTo>
                  <a:lnTo>
                    <a:pt x="15" y="37"/>
                  </a:lnTo>
                  <a:lnTo>
                    <a:pt x="15" y="35"/>
                  </a:lnTo>
                  <a:lnTo>
                    <a:pt x="15" y="34"/>
                  </a:lnTo>
                  <a:lnTo>
                    <a:pt x="16" y="32"/>
                  </a:lnTo>
                  <a:lnTo>
                    <a:pt x="16" y="31"/>
                  </a:lnTo>
                  <a:lnTo>
                    <a:pt x="16" y="29"/>
                  </a:lnTo>
                  <a:lnTo>
                    <a:pt x="18" y="28"/>
                  </a:lnTo>
                  <a:lnTo>
                    <a:pt x="18" y="26"/>
                  </a:lnTo>
                  <a:lnTo>
                    <a:pt x="19" y="25"/>
                  </a:lnTo>
                  <a:lnTo>
                    <a:pt x="19" y="23"/>
                  </a:lnTo>
                  <a:lnTo>
                    <a:pt x="19" y="22"/>
                  </a:lnTo>
                  <a:lnTo>
                    <a:pt x="21" y="22"/>
                  </a:lnTo>
                  <a:lnTo>
                    <a:pt x="21" y="21"/>
                  </a:lnTo>
                  <a:lnTo>
                    <a:pt x="21" y="19"/>
                  </a:lnTo>
                  <a:lnTo>
                    <a:pt x="22" y="19"/>
                  </a:lnTo>
                  <a:lnTo>
                    <a:pt x="22" y="18"/>
                  </a:lnTo>
                  <a:lnTo>
                    <a:pt x="24" y="16"/>
                  </a:lnTo>
                  <a:lnTo>
                    <a:pt x="24" y="15"/>
                  </a:lnTo>
                  <a:lnTo>
                    <a:pt x="25" y="13"/>
                  </a:lnTo>
                  <a:lnTo>
                    <a:pt x="27" y="12"/>
                  </a:lnTo>
                  <a:lnTo>
                    <a:pt x="28" y="10"/>
                  </a:lnTo>
                  <a:lnTo>
                    <a:pt x="30" y="9"/>
                  </a:lnTo>
                  <a:lnTo>
                    <a:pt x="31" y="9"/>
                  </a:lnTo>
                  <a:lnTo>
                    <a:pt x="31" y="7"/>
                  </a:lnTo>
                  <a:lnTo>
                    <a:pt x="33" y="7"/>
                  </a:lnTo>
                  <a:lnTo>
                    <a:pt x="33" y="6"/>
                  </a:lnTo>
                  <a:lnTo>
                    <a:pt x="34" y="6"/>
                  </a:lnTo>
                  <a:lnTo>
                    <a:pt x="35" y="4"/>
                  </a:lnTo>
                  <a:lnTo>
                    <a:pt x="37" y="4"/>
                  </a:lnTo>
                  <a:lnTo>
                    <a:pt x="37" y="3"/>
                  </a:lnTo>
                  <a:lnTo>
                    <a:pt x="38" y="3"/>
                  </a:lnTo>
                  <a:lnTo>
                    <a:pt x="40" y="3"/>
                  </a:lnTo>
                  <a:lnTo>
                    <a:pt x="41" y="3"/>
                  </a:lnTo>
                  <a:lnTo>
                    <a:pt x="41" y="1"/>
                  </a:lnTo>
                  <a:lnTo>
                    <a:pt x="43" y="1"/>
                  </a:lnTo>
                  <a:lnTo>
                    <a:pt x="44" y="1"/>
                  </a:lnTo>
                  <a:lnTo>
                    <a:pt x="46" y="1"/>
                  </a:lnTo>
                  <a:lnTo>
                    <a:pt x="46" y="0"/>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2" y="3"/>
                  </a:lnTo>
                  <a:lnTo>
                    <a:pt x="74" y="3"/>
                  </a:lnTo>
                  <a:lnTo>
                    <a:pt x="75" y="3"/>
                  </a:lnTo>
                  <a:lnTo>
                    <a:pt x="77" y="4"/>
                  </a:lnTo>
                  <a:lnTo>
                    <a:pt x="78" y="4"/>
                  </a:lnTo>
                  <a:lnTo>
                    <a:pt x="78" y="6"/>
                  </a:lnTo>
                  <a:lnTo>
                    <a:pt x="80" y="6"/>
                  </a:lnTo>
                  <a:lnTo>
                    <a:pt x="80" y="7"/>
                  </a:lnTo>
                  <a:lnTo>
                    <a:pt x="81" y="7"/>
                  </a:lnTo>
                  <a:lnTo>
                    <a:pt x="81" y="9"/>
                  </a:lnTo>
                  <a:lnTo>
                    <a:pt x="83" y="9"/>
                  </a:lnTo>
                  <a:lnTo>
                    <a:pt x="83" y="10"/>
                  </a:lnTo>
                  <a:lnTo>
                    <a:pt x="84" y="12"/>
                  </a:lnTo>
                  <a:lnTo>
                    <a:pt x="84" y="13"/>
                  </a:lnTo>
                  <a:lnTo>
                    <a:pt x="86" y="13"/>
                  </a:lnTo>
                  <a:lnTo>
                    <a:pt x="86" y="15"/>
                  </a:lnTo>
                  <a:lnTo>
                    <a:pt x="86" y="16"/>
                  </a:lnTo>
                  <a:lnTo>
                    <a:pt x="87" y="18"/>
                  </a:lnTo>
                  <a:lnTo>
                    <a:pt x="87" y="19"/>
                  </a:lnTo>
                  <a:lnTo>
                    <a:pt x="87" y="21"/>
                  </a:lnTo>
                  <a:lnTo>
                    <a:pt x="87" y="22"/>
                  </a:lnTo>
                  <a:lnTo>
                    <a:pt x="87" y="23"/>
                  </a:lnTo>
                  <a:lnTo>
                    <a:pt x="89" y="25"/>
                  </a:lnTo>
                  <a:lnTo>
                    <a:pt x="89" y="26"/>
                  </a:lnTo>
                  <a:lnTo>
                    <a:pt x="89" y="28"/>
                  </a:lnTo>
                  <a:lnTo>
                    <a:pt x="87" y="28"/>
                  </a:lnTo>
                  <a:lnTo>
                    <a:pt x="87" y="29"/>
                  </a:lnTo>
                  <a:lnTo>
                    <a:pt x="87" y="31"/>
                  </a:lnTo>
                  <a:lnTo>
                    <a:pt x="87" y="32"/>
                  </a:lnTo>
                  <a:lnTo>
                    <a:pt x="87" y="34"/>
                  </a:lnTo>
                  <a:lnTo>
                    <a:pt x="87" y="35"/>
                  </a:lnTo>
                  <a:lnTo>
                    <a:pt x="87" y="37"/>
                  </a:lnTo>
                  <a:lnTo>
                    <a:pt x="86" y="38"/>
                  </a:lnTo>
                  <a:lnTo>
                    <a:pt x="86" y="40"/>
                  </a:lnTo>
                  <a:lnTo>
                    <a:pt x="86" y="41"/>
                  </a:lnTo>
                  <a:lnTo>
                    <a:pt x="84" y="43"/>
                  </a:lnTo>
                  <a:lnTo>
                    <a:pt x="84" y="44"/>
                  </a:lnTo>
                  <a:lnTo>
                    <a:pt x="84" y="46"/>
                  </a:lnTo>
                  <a:lnTo>
                    <a:pt x="83" y="46"/>
                  </a:lnTo>
                  <a:lnTo>
                    <a:pt x="83" y="47"/>
                  </a:lnTo>
                  <a:lnTo>
                    <a:pt x="81" y="49"/>
                  </a:lnTo>
                  <a:lnTo>
                    <a:pt x="81" y="50"/>
                  </a:lnTo>
                  <a:lnTo>
                    <a:pt x="80" y="50"/>
                  </a:lnTo>
                  <a:lnTo>
                    <a:pt x="80" y="51"/>
                  </a:lnTo>
                  <a:lnTo>
                    <a:pt x="80" y="53"/>
                  </a:lnTo>
                  <a:lnTo>
                    <a:pt x="78" y="53"/>
                  </a:lnTo>
                  <a:lnTo>
                    <a:pt x="78" y="54"/>
                  </a:lnTo>
                  <a:lnTo>
                    <a:pt x="77" y="54"/>
                  </a:lnTo>
                  <a:lnTo>
                    <a:pt x="77" y="56"/>
                  </a:lnTo>
                  <a:lnTo>
                    <a:pt x="75" y="56"/>
                  </a:lnTo>
                  <a:lnTo>
                    <a:pt x="75" y="57"/>
                  </a:lnTo>
                  <a:lnTo>
                    <a:pt x="74" y="57"/>
                  </a:lnTo>
                  <a:lnTo>
                    <a:pt x="74" y="59"/>
                  </a:lnTo>
                  <a:lnTo>
                    <a:pt x="72" y="59"/>
                  </a:lnTo>
                  <a:lnTo>
                    <a:pt x="72" y="60"/>
                  </a:lnTo>
                  <a:lnTo>
                    <a:pt x="71" y="60"/>
                  </a:lnTo>
                  <a:lnTo>
                    <a:pt x="71" y="62"/>
                  </a:lnTo>
                  <a:lnTo>
                    <a:pt x="69" y="62"/>
                  </a:lnTo>
                  <a:lnTo>
                    <a:pt x="68" y="63"/>
                  </a:lnTo>
                  <a:lnTo>
                    <a:pt x="66" y="65"/>
                  </a:lnTo>
                  <a:lnTo>
                    <a:pt x="65" y="66"/>
                  </a:lnTo>
                  <a:lnTo>
                    <a:pt x="64" y="66"/>
                  </a:lnTo>
                  <a:lnTo>
                    <a:pt x="62" y="68"/>
                  </a:lnTo>
                  <a:lnTo>
                    <a:pt x="61" y="69"/>
                  </a:lnTo>
                  <a:lnTo>
                    <a:pt x="59" y="71"/>
                  </a:lnTo>
                  <a:lnTo>
                    <a:pt x="58" y="71"/>
                  </a:lnTo>
                  <a:lnTo>
                    <a:pt x="56" y="72"/>
                  </a:lnTo>
                  <a:lnTo>
                    <a:pt x="55" y="74"/>
                  </a:lnTo>
                  <a:lnTo>
                    <a:pt x="53" y="74"/>
                  </a:lnTo>
                  <a:lnTo>
                    <a:pt x="53" y="75"/>
                  </a:lnTo>
                  <a:lnTo>
                    <a:pt x="52" y="75"/>
                  </a:lnTo>
                  <a:lnTo>
                    <a:pt x="50" y="75"/>
                  </a:lnTo>
                  <a:lnTo>
                    <a:pt x="50" y="77"/>
                  </a:lnTo>
                  <a:lnTo>
                    <a:pt x="49" y="77"/>
                  </a:lnTo>
                  <a:lnTo>
                    <a:pt x="47" y="78"/>
                  </a:lnTo>
                  <a:lnTo>
                    <a:pt x="46" y="78"/>
                  </a:lnTo>
                  <a:lnTo>
                    <a:pt x="46" y="79"/>
                  </a:lnTo>
                  <a:lnTo>
                    <a:pt x="44" y="79"/>
                  </a:lnTo>
                  <a:lnTo>
                    <a:pt x="43" y="79"/>
                  </a:lnTo>
                  <a:lnTo>
                    <a:pt x="43" y="81"/>
                  </a:lnTo>
                  <a:lnTo>
                    <a:pt x="41" y="81"/>
                  </a:lnTo>
                  <a:lnTo>
                    <a:pt x="40" y="82"/>
                  </a:lnTo>
                  <a:lnTo>
                    <a:pt x="38" y="82"/>
                  </a:lnTo>
                  <a:lnTo>
                    <a:pt x="38" y="84"/>
                  </a:lnTo>
                  <a:lnTo>
                    <a:pt x="37" y="84"/>
                  </a:lnTo>
                  <a:lnTo>
                    <a:pt x="37" y="85"/>
                  </a:lnTo>
                  <a:lnTo>
                    <a:pt x="35" y="85"/>
                  </a:lnTo>
                  <a:lnTo>
                    <a:pt x="34" y="87"/>
                  </a:lnTo>
                  <a:lnTo>
                    <a:pt x="33" y="87"/>
                  </a:lnTo>
                  <a:lnTo>
                    <a:pt x="33" y="88"/>
                  </a:lnTo>
                  <a:lnTo>
                    <a:pt x="31" y="88"/>
                  </a:lnTo>
                  <a:lnTo>
                    <a:pt x="31" y="90"/>
                  </a:lnTo>
                  <a:lnTo>
                    <a:pt x="30" y="90"/>
                  </a:lnTo>
                  <a:lnTo>
                    <a:pt x="30" y="91"/>
                  </a:lnTo>
                  <a:lnTo>
                    <a:pt x="75" y="91"/>
                  </a:lnTo>
                  <a:lnTo>
                    <a:pt x="72" y="109"/>
                  </a:lnTo>
                  <a:lnTo>
                    <a:pt x="0"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7" name="Freeform 52">
              <a:extLst>
                <a:ext uri="{FF2B5EF4-FFF2-40B4-BE49-F238E27FC236}">
                  <a16:creationId xmlns:a16="http://schemas.microsoft.com/office/drawing/2014/main" id="{E8F90460-A8B9-498E-865E-6F73249F24F5}"/>
                </a:ext>
              </a:extLst>
            </p:cNvPr>
            <p:cNvSpPr>
              <a:spLocks/>
            </p:cNvSpPr>
            <p:nvPr/>
          </p:nvSpPr>
          <p:spPr bwMode="auto">
            <a:xfrm>
              <a:off x="2757488" y="2257425"/>
              <a:ext cx="74612" cy="117475"/>
            </a:xfrm>
            <a:custGeom>
              <a:avLst/>
              <a:gdLst>
                <a:gd name="T0" fmla="*/ 0 w 89"/>
                <a:gd name="T1" fmla="*/ 2147483646 h 110"/>
                <a:gd name="T2" fmla="*/ 2147483646 w 89"/>
                <a:gd name="T3" fmla="*/ 2147483646 h 110"/>
                <a:gd name="T4" fmla="*/ 2147483646 w 89"/>
                <a:gd name="T5" fmla="*/ 2147483646 h 110"/>
                <a:gd name="T6" fmla="*/ 2147483646 w 89"/>
                <a:gd name="T7" fmla="*/ 2147483646 h 110"/>
                <a:gd name="T8" fmla="*/ 2147483646 w 89"/>
                <a:gd name="T9" fmla="*/ 2147483646 h 110"/>
                <a:gd name="T10" fmla="*/ 2147483646 w 89"/>
                <a:gd name="T11" fmla="*/ 2147483646 h 110"/>
                <a:gd name="T12" fmla="*/ 2147483646 w 89"/>
                <a:gd name="T13" fmla="*/ 2147483646 h 110"/>
                <a:gd name="T14" fmla="*/ 2147483646 w 89"/>
                <a:gd name="T15" fmla="*/ 2147483646 h 110"/>
                <a:gd name="T16" fmla="*/ 2147483646 w 89"/>
                <a:gd name="T17" fmla="*/ 2147483646 h 110"/>
                <a:gd name="T18" fmla="*/ 2147483646 w 89"/>
                <a:gd name="T19" fmla="*/ 2147483646 h 110"/>
                <a:gd name="T20" fmla="*/ 2147483646 w 89"/>
                <a:gd name="T21" fmla="*/ 2147483646 h 110"/>
                <a:gd name="T22" fmla="*/ 2147483646 w 89"/>
                <a:gd name="T23" fmla="*/ 2147483646 h 110"/>
                <a:gd name="T24" fmla="*/ 2147483646 w 89"/>
                <a:gd name="T25" fmla="*/ 2147483646 h 110"/>
                <a:gd name="T26" fmla="*/ 2147483646 w 89"/>
                <a:gd name="T27" fmla="*/ 2147483646 h 110"/>
                <a:gd name="T28" fmla="*/ 2147483646 w 89"/>
                <a:gd name="T29" fmla="*/ 2147483646 h 110"/>
                <a:gd name="T30" fmla="*/ 2147483646 w 89"/>
                <a:gd name="T31" fmla="*/ 2147483646 h 110"/>
                <a:gd name="T32" fmla="*/ 2147483646 w 89"/>
                <a:gd name="T33" fmla="*/ 2147483646 h 110"/>
                <a:gd name="T34" fmla="*/ 2147483646 w 89"/>
                <a:gd name="T35" fmla="*/ 2147483646 h 110"/>
                <a:gd name="T36" fmla="*/ 2147483646 w 89"/>
                <a:gd name="T37" fmla="*/ 2147483646 h 110"/>
                <a:gd name="T38" fmla="*/ 2147483646 w 89"/>
                <a:gd name="T39" fmla="*/ 2147483646 h 110"/>
                <a:gd name="T40" fmla="*/ 2147483646 w 89"/>
                <a:gd name="T41" fmla="*/ 2147483646 h 110"/>
                <a:gd name="T42" fmla="*/ 2147483646 w 89"/>
                <a:gd name="T43" fmla="*/ 2147483646 h 110"/>
                <a:gd name="T44" fmla="*/ 2147483646 w 89"/>
                <a:gd name="T45" fmla="*/ 2147483646 h 110"/>
                <a:gd name="T46" fmla="*/ 2147483646 w 89"/>
                <a:gd name="T47" fmla="*/ 2147483646 h 110"/>
                <a:gd name="T48" fmla="*/ 2147483646 w 89"/>
                <a:gd name="T49" fmla="*/ 2147483646 h 110"/>
                <a:gd name="T50" fmla="*/ 2147483646 w 89"/>
                <a:gd name="T51" fmla="*/ 2147483646 h 110"/>
                <a:gd name="T52" fmla="*/ 2147483646 w 89"/>
                <a:gd name="T53" fmla="*/ 2147483646 h 110"/>
                <a:gd name="T54" fmla="*/ 2147483646 w 89"/>
                <a:gd name="T55" fmla="*/ 2147483646 h 110"/>
                <a:gd name="T56" fmla="*/ 2147483646 w 89"/>
                <a:gd name="T57" fmla="*/ 2147483646 h 110"/>
                <a:gd name="T58" fmla="*/ 2147483646 w 89"/>
                <a:gd name="T59" fmla="*/ 2147483646 h 110"/>
                <a:gd name="T60" fmla="*/ 2147483646 w 89"/>
                <a:gd name="T61" fmla="*/ 2147483646 h 110"/>
                <a:gd name="T62" fmla="*/ 2147483646 w 89"/>
                <a:gd name="T63" fmla="*/ 2147483646 h 110"/>
                <a:gd name="T64" fmla="*/ 2147483646 w 89"/>
                <a:gd name="T65" fmla="*/ 0 h 110"/>
                <a:gd name="T66" fmla="*/ 2147483646 w 89"/>
                <a:gd name="T67" fmla="*/ 0 h 110"/>
                <a:gd name="T68" fmla="*/ 2147483646 w 89"/>
                <a:gd name="T69" fmla="*/ 0 h 110"/>
                <a:gd name="T70" fmla="*/ 2147483646 w 89"/>
                <a:gd name="T71" fmla="*/ 2147483646 h 110"/>
                <a:gd name="T72" fmla="*/ 2147483646 w 89"/>
                <a:gd name="T73" fmla="*/ 2147483646 h 110"/>
                <a:gd name="T74" fmla="*/ 2147483646 w 89"/>
                <a:gd name="T75" fmla="*/ 2147483646 h 110"/>
                <a:gd name="T76" fmla="*/ 2147483646 w 89"/>
                <a:gd name="T77" fmla="*/ 2147483646 h 110"/>
                <a:gd name="T78" fmla="*/ 2147483646 w 89"/>
                <a:gd name="T79" fmla="*/ 2147483646 h 110"/>
                <a:gd name="T80" fmla="*/ 2147483646 w 89"/>
                <a:gd name="T81" fmla="*/ 2147483646 h 110"/>
                <a:gd name="T82" fmla="*/ 2147483646 w 89"/>
                <a:gd name="T83" fmla="*/ 2147483646 h 110"/>
                <a:gd name="T84" fmla="*/ 2147483646 w 89"/>
                <a:gd name="T85" fmla="*/ 2147483646 h 110"/>
                <a:gd name="T86" fmla="*/ 2147483646 w 89"/>
                <a:gd name="T87" fmla="*/ 2147483646 h 110"/>
                <a:gd name="T88" fmla="*/ 2147483646 w 89"/>
                <a:gd name="T89" fmla="*/ 2147483646 h 110"/>
                <a:gd name="T90" fmla="*/ 2147483646 w 89"/>
                <a:gd name="T91" fmla="*/ 2147483646 h 110"/>
                <a:gd name="T92" fmla="*/ 2147483646 w 89"/>
                <a:gd name="T93" fmla="*/ 2147483646 h 110"/>
                <a:gd name="T94" fmla="*/ 2147483646 w 89"/>
                <a:gd name="T95" fmla="*/ 2147483646 h 110"/>
                <a:gd name="T96" fmla="*/ 2147483646 w 89"/>
                <a:gd name="T97" fmla="*/ 2147483646 h 110"/>
                <a:gd name="T98" fmla="*/ 2147483646 w 89"/>
                <a:gd name="T99" fmla="*/ 2147483646 h 110"/>
                <a:gd name="T100" fmla="*/ 2147483646 w 89"/>
                <a:gd name="T101" fmla="*/ 2147483646 h 110"/>
                <a:gd name="T102" fmla="*/ 2147483646 w 89"/>
                <a:gd name="T103" fmla="*/ 2147483646 h 110"/>
                <a:gd name="T104" fmla="*/ 2147483646 w 89"/>
                <a:gd name="T105" fmla="*/ 2147483646 h 110"/>
                <a:gd name="T106" fmla="*/ 2147483646 w 89"/>
                <a:gd name="T107" fmla="*/ 2147483646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10"/>
                <a:gd name="T164" fmla="*/ 89 w 89"/>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10">
                  <a:moveTo>
                    <a:pt x="0" y="110"/>
                  </a:moveTo>
                  <a:lnTo>
                    <a:pt x="0" y="109"/>
                  </a:lnTo>
                  <a:lnTo>
                    <a:pt x="0" y="107"/>
                  </a:lnTo>
                  <a:lnTo>
                    <a:pt x="0" y="106"/>
                  </a:lnTo>
                  <a:lnTo>
                    <a:pt x="0" y="104"/>
                  </a:lnTo>
                  <a:lnTo>
                    <a:pt x="2" y="103"/>
                  </a:lnTo>
                  <a:lnTo>
                    <a:pt x="2" y="101"/>
                  </a:lnTo>
                  <a:lnTo>
                    <a:pt x="2" y="100"/>
                  </a:lnTo>
                  <a:lnTo>
                    <a:pt x="3" y="98"/>
                  </a:lnTo>
                  <a:lnTo>
                    <a:pt x="3" y="97"/>
                  </a:lnTo>
                  <a:lnTo>
                    <a:pt x="3" y="95"/>
                  </a:lnTo>
                  <a:lnTo>
                    <a:pt x="5" y="95"/>
                  </a:lnTo>
                  <a:lnTo>
                    <a:pt x="5" y="94"/>
                  </a:lnTo>
                  <a:lnTo>
                    <a:pt x="5" y="93"/>
                  </a:lnTo>
                  <a:lnTo>
                    <a:pt x="6" y="93"/>
                  </a:lnTo>
                  <a:lnTo>
                    <a:pt x="6" y="91"/>
                  </a:lnTo>
                  <a:lnTo>
                    <a:pt x="8" y="91"/>
                  </a:lnTo>
                  <a:lnTo>
                    <a:pt x="8" y="90"/>
                  </a:lnTo>
                  <a:lnTo>
                    <a:pt x="8" y="88"/>
                  </a:lnTo>
                  <a:lnTo>
                    <a:pt x="9" y="88"/>
                  </a:lnTo>
                  <a:lnTo>
                    <a:pt x="9" y="87"/>
                  </a:lnTo>
                  <a:lnTo>
                    <a:pt x="11" y="87"/>
                  </a:lnTo>
                  <a:lnTo>
                    <a:pt x="11" y="85"/>
                  </a:lnTo>
                  <a:lnTo>
                    <a:pt x="12" y="85"/>
                  </a:lnTo>
                  <a:lnTo>
                    <a:pt x="12" y="84"/>
                  </a:lnTo>
                  <a:lnTo>
                    <a:pt x="14" y="84"/>
                  </a:lnTo>
                  <a:lnTo>
                    <a:pt x="14" y="82"/>
                  </a:lnTo>
                  <a:lnTo>
                    <a:pt x="15" y="81"/>
                  </a:lnTo>
                  <a:lnTo>
                    <a:pt x="17" y="79"/>
                  </a:lnTo>
                  <a:lnTo>
                    <a:pt x="17" y="78"/>
                  </a:lnTo>
                  <a:lnTo>
                    <a:pt x="18" y="78"/>
                  </a:lnTo>
                  <a:lnTo>
                    <a:pt x="20" y="76"/>
                  </a:lnTo>
                  <a:lnTo>
                    <a:pt x="21" y="76"/>
                  </a:lnTo>
                  <a:lnTo>
                    <a:pt x="21" y="75"/>
                  </a:lnTo>
                  <a:lnTo>
                    <a:pt x="23" y="75"/>
                  </a:lnTo>
                  <a:lnTo>
                    <a:pt x="23" y="73"/>
                  </a:lnTo>
                  <a:lnTo>
                    <a:pt x="24" y="73"/>
                  </a:lnTo>
                  <a:lnTo>
                    <a:pt x="24" y="72"/>
                  </a:lnTo>
                  <a:lnTo>
                    <a:pt x="26" y="72"/>
                  </a:lnTo>
                  <a:lnTo>
                    <a:pt x="27" y="70"/>
                  </a:lnTo>
                  <a:lnTo>
                    <a:pt x="29" y="70"/>
                  </a:lnTo>
                  <a:lnTo>
                    <a:pt x="29" y="69"/>
                  </a:lnTo>
                  <a:lnTo>
                    <a:pt x="30" y="69"/>
                  </a:lnTo>
                  <a:lnTo>
                    <a:pt x="30" y="67"/>
                  </a:lnTo>
                  <a:lnTo>
                    <a:pt x="31" y="67"/>
                  </a:lnTo>
                  <a:lnTo>
                    <a:pt x="33" y="66"/>
                  </a:lnTo>
                  <a:lnTo>
                    <a:pt x="34" y="64"/>
                  </a:lnTo>
                  <a:lnTo>
                    <a:pt x="36" y="64"/>
                  </a:lnTo>
                  <a:lnTo>
                    <a:pt x="37" y="63"/>
                  </a:lnTo>
                  <a:lnTo>
                    <a:pt x="39" y="63"/>
                  </a:lnTo>
                  <a:lnTo>
                    <a:pt x="40" y="62"/>
                  </a:lnTo>
                  <a:lnTo>
                    <a:pt x="42" y="60"/>
                  </a:lnTo>
                  <a:lnTo>
                    <a:pt x="43" y="60"/>
                  </a:lnTo>
                  <a:lnTo>
                    <a:pt x="43" y="59"/>
                  </a:lnTo>
                  <a:lnTo>
                    <a:pt x="45" y="59"/>
                  </a:lnTo>
                  <a:lnTo>
                    <a:pt x="46" y="57"/>
                  </a:lnTo>
                  <a:lnTo>
                    <a:pt x="48" y="57"/>
                  </a:lnTo>
                  <a:lnTo>
                    <a:pt x="49" y="56"/>
                  </a:lnTo>
                  <a:lnTo>
                    <a:pt x="51" y="54"/>
                  </a:lnTo>
                  <a:lnTo>
                    <a:pt x="52" y="54"/>
                  </a:lnTo>
                  <a:lnTo>
                    <a:pt x="52" y="53"/>
                  </a:lnTo>
                  <a:lnTo>
                    <a:pt x="54" y="53"/>
                  </a:lnTo>
                  <a:lnTo>
                    <a:pt x="54" y="51"/>
                  </a:lnTo>
                  <a:lnTo>
                    <a:pt x="55" y="51"/>
                  </a:lnTo>
                  <a:lnTo>
                    <a:pt x="57" y="50"/>
                  </a:lnTo>
                  <a:lnTo>
                    <a:pt x="58" y="50"/>
                  </a:lnTo>
                  <a:lnTo>
                    <a:pt x="58" y="48"/>
                  </a:lnTo>
                  <a:lnTo>
                    <a:pt x="60" y="48"/>
                  </a:lnTo>
                  <a:lnTo>
                    <a:pt x="60" y="47"/>
                  </a:lnTo>
                  <a:lnTo>
                    <a:pt x="61" y="45"/>
                  </a:lnTo>
                  <a:lnTo>
                    <a:pt x="61" y="44"/>
                  </a:lnTo>
                  <a:lnTo>
                    <a:pt x="63" y="44"/>
                  </a:lnTo>
                  <a:lnTo>
                    <a:pt x="63" y="42"/>
                  </a:lnTo>
                  <a:lnTo>
                    <a:pt x="64" y="41"/>
                  </a:lnTo>
                  <a:lnTo>
                    <a:pt x="64" y="39"/>
                  </a:lnTo>
                  <a:lnTo>
                    <a:pt x="64" y="38"/>
                  </a:lnTo>
                  <a:lnTo>
                    <a:pt x="65" y="38"/>
                  </a:lnTo>
                  <a:lnTo>
                    <a:pt x="65" y="36"/>
                  </a:lnTo>
                  <a:lnTo>
                    <a:pt x="65" y="35"/>
                  </a:lnTo>
                  <a:lnTo>
                    <a:pt x="65" y="34"/>
                  </a:lnTo>
                  <a:lnTo>
                    <a:pt x="65" y="32"/>
                  </a:lnTo>
                  <a:lnTo>
                    <a:pt x="65" y="31"/>
                  </a:lnTo>
                  <a:lnTo>
                    <a:pt x="65" y="29"/>
                  </a:lnTo>
                  <a:lnTo>
                    <a:pt x="65" y="28"/>
                  </a:lnTo>
                  <a:lnTo>
                    <a:pt x="65" y="26"/>
                  </a:lnTo>
                  <a:lnTo>
                    <a:pt x="65" y="25"/>
                  </a:lnTo>
                  <a:lnTo>
                    <a:pt x="65" y="23"/>
                  </a:lnTo>
                  <a:lnTo>
                    <a:pt x="64" y="22"/>
                  </a:lnTo>
                  <a:lnTo>
                    <a:pt x="64" y="20"/>
                  </a:lnTo>
                  <a:lnTo>
                    <a:pt x="63" y="20"/>
                  </a:lnTo>
                  <a:lnTo>
                    <a:pt x="63" y="19"/>
                  </a:lnTo>
                  <a:lnTo>
                    <a:pt x="61" y="19"/>
                  </a:lnTo>
                  <a:lnTo>
                    <a:pt x="60" y="19"/>
                  </a:lnTo>
                  <a:lnTo>
                    <a:pt x="60" y="17"/>
                  </a:lnTo>
                  <a:lnTo>
                    <a:pt x="58" y="17"/>
                  </a:lnTo>
                  <a:lnTo>
                    <a:pt x="57" y="17"/>
                  </a:lnTo>
                  <a:lnTo>
                    <a:pt x="55" y="17"/>
                  </a:lnTo>
                  <a:lnTo>
                    <a:pt x="54" y="17"/>
                  </a:lnTo>
                  <a:lnTo>
                    <a:pt x="52" y="17"/>
                  </a:lnTo>
                  <a:lnTo>
                    <a:pt x="51" y="17"/>
                  </a:lnTo>
                  <a:lnTo>
                    <a:pt x="49" y="19"/>
                  </a:lnTo>
                  <a:lnTo>
                    <a:pt x="48" y="19"/>
                  </a:lnTo>
                  <a:lnTo>
                    <a:pt x="46" y="19"/>
                  </a:lnTo>
                  <a:lnTo>
                    <a:pt x="46" y="20"/>
                  </a:lnTo>
                  <a:lnTo>
                    <a:pt x="45" y="20"/>
                  </a:lnTo>
                  <a:lnTo>
                    <a:pt x="43" y="22"/>
                  </a:lnTo>
                  <a:lnTo>
                    <a:pt x="42" y="23"/>
                  </a:lnTo>
                  <a:lnTo>
                    <a:pt x="42" y="25"/>
                  </a:lnTo>
                  <a:lnTo>
                    <a:pt x="40" y="25"/>
                  </a:lnTo>
                  <a:lnTo>
                    <a:pt x="40" y="26"/>
                  </a:lnTo>
                  <a:lnTo>
                    <a:pt x="39" y="26"/>
                  </a:lnTo>
                  <a:lnTo>
                    <a:pt x="39" y="28"/>
                  </a:lnTo>
                  <a:lnTo>
                    <a:pt x="39" y="29"/>
                  </a:lnTo>
                  <a:lnTo>
                    <a:pt x="37" y="29"/>
                  </a:lnTo>
                  <a:lnTo>
                    <a:pt x="37" y="31"/>
                  </a:lnTo>
                  <a:lnTo>
                    <a:pt x="37" y="32"/>
                  </a:lnTo>
                  <a:lnTo>
                    <a:pt x="37" y="34"/>
                  </a:lnTo>
                  <a:lnTo>
                    <a:pt x="36" y="35"/>
                  </a:lnTo>
                  <a:lnTo>
                    <a:pt x="36" y="36"/>
                  </a:lnTo>
                  <a:lnTo>
                    <a:pt x="36" y="38"/>
                  </a:lnTo>
                  <a:lnTo>
                    <a:pt x="36" y="39"/>
                  </a:lnTo>
                  <a:lnTo>
                    <a:pt x="15" y="39"/>
                  </a:lnTo>
                  <a:lnTo>
                    <a:pt x="15" y="38"/>
                  </a:lnTo>
                  <a:lnTo>
                    <a:pt x="15" y="36"/>
                  </a:lnTo>
                  <a:lnTo>
                    <a:pt x="15" y="35"/>
                  </a:lnTo>
                  <a:lnTo>
                    <a:pt x="15" y="34"/>
                  </a:lnTo>
                  <a:lnTo>
                    <a:pt x="17" y="32"/>
                  </a:lnTo>
                  <a:lnTo>
                    <a:pt x="17" y="31"/>
                  </a:lnTo>
                  <a:lnTo>
                    <a:pt x="17" y="29"/>
                  </a:lnTo>
                  <a:lnTo>
                    <a:pt x="18" y="28"/>
                  </a:lnTo>
                  <a:lnTo>
                    <a:pt x="18" y="26"/>
                  </a:lnTo>
                  <a:lnTo>
                    <a:pt x="20" y="25"/>
                  </a:lnTo>
                  <a:lnTo>
                    <a:pt x="20" y="23"/>
                  </a:lnTo>
                  <a:lnTo>
                    <a:pt x="20" y="22"/>
                  </a:lnTo>
                  <a:lnTo>
                    <a:pt x="21" y="20"/>
                  </a:lnTo>
                  <a:lnTo>
                    <a:pt x="23" y="19"/>
                  </a:lnTo>
                  <a:lnTo>
                    <a:pt x="23" y="17"/>
                  </a:lnTo>
                  <a:lnTo>
                    <a:pt x="24" y="16"/>
                  </a:lnTo>
                  <a:lnTo>
                    <a:pt x="24" y="14"/>
                  </a:lnTo>
                  <a:lnTo>
                    <a:pt x="26" y="14"/>
                  </a:lnTo>
                  <a:lnTo>
                    <a:pt x="26" y="13"/>
                  </a:lnTo>
                  <a:lnTo>
                    <a:pt x="27" y="13"/>
                  </a:lnTo>
                  <a:lnTo>
                    <a:pt x="27" y="11"/>
                  </a:lnTo>
                  <a:lnTo>
                    <a:pt x="29" y="11"/>
                  </a:lnTo>
                  <a:lnTo>
                    <a:pt x="29" y="10"/>
                  </a:lnTo>
                  <a:lnTo>
                    <a:pt x="30" y="10"/>
                  </a:lnTo>
                  <a:lnTo>
                    <a:pt x="30" y="8"/>
                  </a:lnTo>
                  <a:lnTo>
                    <a:pt x="31" y="8"/>
                  </a:lnTo>
                  <a:lnTo>
                    <a:pt x="31" y="7"/>
                  </a:lnTo>
                  <a:lnTo>
                    <a:pt x="33" y="7"/>
                  </a:lnTo>
                  <a:lnTo>
                    <a:pt x="33" y="6"/>
                  </a:lnTo>
                  <a:lnTo>
                    <a:pt x="34" y="6"/>
                  </a:lnTo>
                  <a:lnTo>
                    <a:pt x="36" y="4"/>
                  </a:lnTo>
                  <a:lnTo>
                    <a:pt x="37" y="4"/>
                  </a:lnTo>
                  <a:lnTo>
                    <a:pt x="39" y="3"/>
                  </a:lnTo>
                  <a:lnTo>
                    <a:pt x="40" y="3"/>
                  </a:lnTo>
                  <a:lnTo>
                    <a:pt x="42" y="3"/>
                  </a:lnTo>
                  <a:lnTo>
                    <a:pt x="43" y="1"/>
                  </a:lnTo>
                  <a:lnTo>
                    <a:pt x="45" y="1"/>
                  </a:lnTo>
                  <a:lnTo>
                    <a:pt x="46" y="1"/>
                  </a:lnTo>
                  <a:lnTo>
                    <a:pt x="48" y="1"/>
                  </a:lnTo>
                  <a:lnTo>
                    <a:pt x="48" y="0"/>
                  </a:lnTo>
                  <a:lnTo>
                    <a:pt x="49" y="0"/>
                  </a:lnTo>
                  <a:lnTo>
                    <a:pt x="51" y="0"/>
                  </a:lnTo>
                  <a:lnTo>
                    <a:pt x="52" y="0"/>
                  </a:lnTo>
                  <a:lnTo>
                    <a:pt x="54" y="0"/>
                  </a:lnTo>
                  <a:lnTo>
                    <a:pt x="55" y="0"/>
                  </a:lnTo>
                  <a:lnTo>
                    <a:pt x="57" y="0"/>
                  </a:lnTo>
                  <a:lnTo>
                    <a:pt x="58" y="0"/>
                  </a:lnTo>
                  <a:lnTo>
                    <a:pt x="60" y="0"/>
                  </a:lnTo>
                  <a:lnTo>
                    <a:pt x="61" y="0"/>
                  </a:lnTo>
                  <a:lnTo>
                    <a:pt x="63" y="0"/>
                  </a:lnTo>
                  <a:lnTo>
                    <a:pt x="64" y="0"/>
                  </a:lnTo>
                  <a:lnTo>
                    <a:pt x="65" y="0"/>
                  </a:lnTo>
                  <a:lnTo>
                    <a:pt x="67" y="0"/>
                  </a:lnTo>
                  <a:lnTo>
                    <a:pt x="68" y="1"/>
                  </a:lnTo>
                  <a:lnTo>
                    <a:pt x="70" y="1"/>
                  </a:lnTo>
                  <a:lnTo>
                    <a:pt x="71" y="1"/>
                  </a:lnTo>
                  <a:lnTo>
                    <a:pt x="73" y="1"/>
                  </a:lnTo>
                  <a:lnTo>
                    <a:pt x="73" y="3"/>
                  </a:lnTo>
                  <a:lnTo>
                    <a:pt x="74" y="3"/>
                  </a:lnTo>
                  <a:lnTo>
                    <a:pt x="76" y="3"/>
                  </a:lnTo>
                  <a:lnTo>
                    <a:pt x="76" y="4"/>
                  </a:lnTo>
                  <a:lnTo>
                    <a:pt x="77" y="4"/>
                  </a:lnTo>
                  <a:lnTo>
                    <a:pt x="79" y="6"/>
                  </a:lnTo>
                  <a:lnTo>
                    <a:pt x="80" y="6"/>
                  </a:lnTo>
                  <a:lnTo>
                    <a:pt x="80" y="7"/>
                  </a:lnTo>
                  <a:lnTo>
                    <a:pt x="82" y="7"/>
                  </a:lnTo>
                  <a:lnTo>
                    <a:pt x="82" y="8"/>
                  </a:lnTo>
                  <a:lnTo>
                    <a:pt x="83" y="8"/>
                  </a:lnTo>
                  <a:lnTo>
                    <a:pt x="83" y="10"/>
                  </a:lnTo>
                  <a:lnTo>
                    <a:pt x="85" y="11"/>
                  </a:lnTo>
                  <a:lnTo>
                    <a:pt x="85" y="13"/>
                  </a:lnTo>
                  <a:lnTo>
                    <a:pt x="86" y="13"/>
                  </a:lnTo>
                  <a:lnTo>
                    <a:pt x="86" y="14"/>
                  </a:lnTo>
                  <a:lnTo>
                    <a:pt x="86" y="16"/>
                  </a:lnTo>
                  <a:lnTo>
                    <a:pt x="88" y="17"/>
                  </a:lnTo>
                  <a:lnTo>
                    <a:pt x="88" y="19"/>
                  </a:lnTo>
                  <a:lnTo>
                    <a:pt x="88" y="20"/>
                  </a:lnTo>
                  <a:lnTo>
                    <a:pt x="88" y="22"/>
                  </a:lnTo>
                  <a:lnTo>
                    <a:pt x="88" y="23"/>
                  </a:lnTo>
                  <a:lnTo>
                    <a:pt x="88" y="25"/>
                  </a:lnTo>
                  <a:lnTo>
                    <a:pt x="88" y="26"/>
                  </a:lnTo>
                  <a:lnTo>
                    <a:pt x="89" y="26"/>
                  </a:lnTo>
                  <a:lnTo>
                    <a:pt x="88" y="26"/>
                  </a:lnTo>
                  <a:lnTo>
                    <a:pt x="88" y="28"/>
                  </a:lnTo>
                  <a:lnTo>
                    <a:pt x="88" y="29"/>
                  </a:lnTo>
                  <a:lnTo>
                    <a:pt x="88" y="31"/>
                  </a:lnTo>
                  <a:lnTo>
                    <a:pt x="88" y="32"/>
                  </a:lnTo>
                  <a:lnTo>
                    <a:pt x="88" y="34"/>
                  </a:lnTo>
                  <a:lnTo>
                    <a:pt x="88" y="35"/>
                  </a:lnTo>
                  <a:lnTo>
                    <a:pt x="88" y="36"/>
                  </a:lnTo>
                  <a:lnTo>
                    <a:pt x="86" y="38"/>
                  </a:lnTo>
                  <a:lnTo>
                    <a:pt x="86" y="39"/>
                  </a:lnTo>
                  <a:lnTo>
                    <a:pt x="86" y="41"/>
                  </a:lnTo>
                  <a:lnTo>
                    <a:pt x="85" y="42"/>
                  </a:lnTo>
                  <a:lnTo>
                    <a:pt x="85" y="44"/>
                  </a:lnTo>
                  <a:lnTo>
                    <a:pt x="85" y="45"/>
                  </a:lnTo>
                  <a:lnTo>
                    <a:pt x="83" y="45"/>
                  </a:lnTo>
                  <a:lnTo>
                    <a:pt x="83" y="47"/>
                  </a:lnTo>
                  <a:lnTo>
                    <a:pt x="83" y="48"/>
                  </a:lnTo>
                  <a:lnTo>
                    <a:pt x="82" y="48"/>
                  </a:lnTo>
                  <a:lnTo>
                    <a:pt x="82" y="50"/>
                  </a:lnTo>
                  <a:lnTo>
                    <a:pt x="80" y="51"/>
                  </a:lnTo>
                  <a:lnTo>
                    <a:pt x="80" y="53"/>
                  </a:lnTo>
                  <a:lnTo>
                    <a:pt x="79" y="53"/>
                  </a:lnTo>
                  <a:lnTo>
                    <a:pt x="79" y="54"/>
                  </a:lnTo>
                  <a:lnTo>
                    <a:pt x="77" y="56"/>
                  </a:lnTo>
                  <a:lnTo>
                    <a:pt x="76" y="57"/>
                  </a:lnTo>
                  <a:lnTo>
                    <a:pt x="74" y="57"/>
                  </a:lnTo>
                  <a:lnTo>
                    <a:pt x="74" y="59"/>
                  </a:lnTo>
                  <a:lnTo>
                    <a:pt x="73" y="60"/>
                  </a:lnTo>
                  <a:lnTo>
                    <a:pt x="71" y="60"/>
                  </a:lnTo>
                  <a:lnTo>
                    <a:pt x="71" y="62"/>
                  </a:lnTo>
                  <a:lnTo>
                    <a:pt x="70" y="62"/>
                  </a:lnTo>
                  <a:lnTo>
                    <a:pt x="70" y="63"/>
                  </a:lnTo>
                  <a:lnTo>
                    <a:pt x="68" y="63"/>
                  </a:lnTo>
                  <a:lnTo>
                    <a:pt x="67" y="64"/>
                  </a:lnTo>
                  <a:lnTo>
                    <a:pt x="65" y="66"/>
                  </a:lnTo>
                  <a:lnTo>
                    <a:pt x="64" y="67"/>
                  </a:lnTo>
                  <a:lnTo>
                    <a:pt x="63" y="67"/>
                  </a:lnTo>
                  <a:lnTo>
                    <a:pt x="61" y="69"/>
                  </a:lnTo>
                  <a:lnTo>
                    <a:pt x="60" y="70"/>
                  </a:lnTo>
                  <a:lnTo>
                    <a:pt x="58" y="70"/>
                  </a:lnTo>
                  <a:lnTo>
                    <a:pt x="57" y="72"/>
                  </a:lnTo>
                  <a:lnTo>
                    <a:pt x="55" y="73"/>
                  </a:lnTo>
                  <a:lnTo>
                    <a:pt x="54" y="73"/>
                  </a:lnTo>
                  <a:lnTo>
                    <a:pt x="54" y="75"/>
                  </a:lnTo>
                  <a:lnTo>
                    <a:pt x="52" y="75"/>
                  </a:lnTo>
                  <a:lnTo>
                    <a:pt x="51" y="76"/>
                  </a:lnTo>
                  <a:lnTo>
                    <a:pt x="49" y="76"/>
                  </a:lnTo>
                  <a:lnTo>
                    <a:pt x="48" y="78"/>
                  </a:lnTo>
                  <a:lnTo>
                    <a:pt x="46" y="78"/>
                  </a:lnTo>
                  <a:lnTo>
                    <a:pt x="46" y="79"/>
                  </a:lnTo>
                  <a:lnTo>
                    <a:pt x="45" y="79"/>
                  </a:lnTo>
                  <a:lnTo>
                    <a:pt x="43" y="81"/>
                  </a:lnTo>
                  <a:lnTo>
                    <a:pt x="42" y="81"/>
                  </a:lnTo>
                  <a:lnTo>
                    <a:pt x="42" y="82"/>
                  </a:lnTo>
                  <a:lnTo>
                    <a:pt x="40" y="82"/>
                  </a:lnTo>
                  <a:lnTo>
                    <a:pt x="39" y="82"/>
                  </a:lnTo>
                  <a:lnTo>
                    <a:pt x="39" y="84"/>
                  </a:lnTo>
                  <a:lnTo>
                    <a:pt x="37" y="84"/>
                  </a:lnTo>
                  <a:lnTo>
                    <a:pt x="37" y="85"/>
                  </a:lnTo>
                  <a:lnTo>
                    <a:pt x="36" y="85"/>
                  </a:lnTo>
                  <a:lnTo>
                    <a:pt x="36" y="87"/>
                  </a:lnTo>
                  <a:lnTo>
                    <a:pt x="34" y="87"/>
                  </a:lnTo>
                  <a:lnTo>
                    <a:pt x="34" y="88"/>
                  </a:lnTo>
                  <a:lnTo>
                    <a:pt x="33" y="88"/>
                  </a:lnTo>
                  <a:lnTo>
                    <a:pt x="31" y="90"/>
                  </a:lnTo>
                  <a:lnTo>
                    <a:pt x="30" y="91"/>
                  </a:lnTo>
                  <a:lnTo>
                    <a:pt x="76" y="91"/>
                  </a:lnTo>
                  <a:lnTo>
                    <a:pt x="73" y="110"/>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8" name="Freeform 53">
              <a:extLst>
                <a:ext uri="{FF2B5EF4-FFF2-40B4-BE49-F238E27FC236}">
                  <a16:creationId xmlns:a16="http://schemas.microsoft.com/office/drawing/2014/main" id="{1295E8A3-ECD7-42C2-9EC8-3DC9F9C3BF74}"/>
                </a:ext>
              </a:extLst>
            </p:cNvPr>
            <p:cNvSpPr>
              <a:spLocks/>
            </p:cNvSpPr>
            <p:nvPr/>
          </p:nvSpPr>
          <p:spPr bwMode="auto">
            <a:xfrm>
              <a:off x="1076325" y="2378075"/>
              <a:ext cx="130175" cy="141287"/>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1" y="102"/>
                  </a:lnTo>
                  <a:lnTo>
                    <a:pt x="112" y="0"/>
                  </a:lnTo>
                  <a:lnTo>
                    <a:pt x="154" y="0"/>
                  </a:lnTo>
                  <a:lnTo>
                    <a:pt x="127" y="133"/>
                  </a:lnTo>
                  <a:lnTo>
                    <a:pt x="102" y="133"/>
                  </a:lnTo>
                  <a:lnTo>
                    <a:pt x="123" y="24"/>
                  </a:lnTo>
                  <a:lnTo>
                    <a:pt x="77" y="133"/>
                  </a:lnTo>
                  <a:lnTo>
                    <a:pt x="52" y="133"/>
                  </a:lnTo>
                  <a:lnTo>
                    <a:pt x="47" y="24"/>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9" name="Freeform 54">
              <a:extLst>
                <a:ext uri="{FF2B5EF4-FFF2-40B4-BE49-F238E27FC236}">
                  <a16:creationId xmlns:a16="http://schemas.microsoft.com/office/drawing/2014/main" id="{0222BC56-3146-472A-8B52-E01202B3B5CD}"/>
                </a:ext>
              </a:extLst>
            </p:cNvPr>
            <p:cNvSpPr>
              <a:spLocks/>
            </p:cNvSpPr>
            <p:nvPr/>
          </p:nvSpPr>
          <p:spPr bwMode="auto">
            <a:xfrm>
              <a:off x="1206500" y="2378075"/>
              <a:ext cx="60325" cy="184150"/>
            </a:xfrm>
            <a:custGeom>
              <a:avLst/>
              <a:gdLst>
                <a:gd name="T0" fmla="*/ 2147483646 w 72"/>
                <a:gd name="T1" fmla="*/ 2147483646 h 173"/>
                <a:gd name="T2" fmla="*/ 2147483646 w 72"/>
                <a:gd name="T3" fmla="*/ 2147483646 h 173"/>
                <a:gd name="T4" fmla="*/ 2147483646 w 72"/>
                <a:gd name="T5" fmla="*/ 2147483646 h 173"/>
                <a:gd name="T6" fmla="*/ 2147483646 w 72"/>
                <a:gd name="T7" fmla="*/ 2147483646 h 173"/>
                <a:gd name="T8" fmla="*/ 2147483646 w 72"/>
                <a:gd name="T9" fmla="*/ 2147483646 h 173"/>
                <a:gd name="T10" fmla="*/ 2147483646 w 72"/>
                <a:gd name="T11" fmla="*/ 2147483646 h 173"/>
                <a:gd name="T12" fmla="*/ 2147483646 w 72"/>
                <a:gd name="T13" fmla="*/ 2147483646 h 173"/>
                <a:gd name="T14" fmla="*/ 2147483646 w 72"/>
                <a:gd name="T15" fmla="*/ 2147483646 h 173"/>
                <a:gd name="T16" fmla="*/ 2147483646 w 72"/>
                <a:gd name="T17" fmla="*/ 2147483646 h 173"/>
                <a:gd name="T18" fmla="*/ 2147483646 w 72"/>
                <a:gd name="T19" fmla="*/ 2147483646 h 173"/>
                <a:gd name="T20" fmla="*/ 2147483646 w 72"/>
                <a:gd name="T21" fmla="*/ 2147483646 h 173"/>
                <a:gd name="T22" fmla="*/ 2147483646 w 72"/>
                <a:gd name="T23" fmla="*/ 2147483646 h 173"/>
                <a:gd name="T24" fmla="*/ 2147483646 w 72"/>
                <a:gd name="T25" fmla="*/ 2147483646 h 173"/>
                <a:gd name="T26" fmla="*/ 2147483646 w 72"/>
                <a:gd name="T27" fmla="*/ 2147483646 h 173"/>
                <a:gd name="T28" fmla="*/ 2147483646 w 72"/>
                <a:gd name="T29" fmla="*/ 2147483646 h 173"/>
                <a:gd name="T30" fmla="*/ 2147483646 w 72"/>
                <a:gd name="T31" fmla="*/ 2147483646 h 173"/>
                <a:gd name="T32" fmla="*/ 2147483646 w 72"/>
                <a:gd name="T33" fmla="*/ 2147483646 h 173"/>
                <a:gd name="T34" fmla="*/ 2147483646 w 72"/>
                <a:gd name="T35" fmla="*/ 2147483646 h 173"/>
                <a:gd name="T36" fmla="*/ 2147483646 w 72"/>
                <a:gd name="T37" fmla="*/ 2147483646 h 173"/>
                <a:gd name="T38" fmla="*/ 2147483646 w 72"/>
                <a:gd name="T39" fmla="*/ 2147483646 h 173"/>
                <a:gd name="T40" fmla="*/ 2147483646 w 72"/>
                <a:gd name="T41" fmla="*/ 2147483646 h 173"/>
                <a:gd name="T42" fmla="*/ 2147483646 w 72"/>
                <a:gd name="T43" fmla="*/ 2147483646 h 173"/>
                <a:gd name="T44" fmla="*/ 2147483646 w 72"/>
                <a:gd name="T45" fmla="*/ 2147483646 h 173"/>
                <a:gd name="T46" fmla="*/ 2147483646 w 72"/>
                <a:gd name="T47" fmla="*/ 2147483646 h 173"/>
                <a:gd name="T48" fmla="*/ 2147483646 w 72"/>
                <a:gd name="T49" fmla="*/ 2147483646 h 173"/>
                <a:gd name="T50" fmla="*/ 2147483646 w 72"/>
                <a:gd name="T51" fmla="*/ 2147483646 h 173"/>
                <a:gd name="T52" fmla="*/ 2147483646 w 72"/>
                <a:gd name="T53" fmla="*/ 2147483646 h 173"/>
                <a:gd name="T54" fmla="*/ 2147483646 w 72"/>
                <a:gd name="T55" fmla="*/ 2147483646 h 173"/>
                <a:gd name="T56" fmla="*/ 2147483646 w 72"/>
                <a:gd name="T57" fmla="*/ 2147483646 h 173"/>
                <a:gd name="T58" fmla="*/ 2147483646 w 72"/>
                <a:gd name="T59" fmla="*/ 2147483646 h 173"/>
                <a:gd name="T60" fmla="*/ 2147483646 w 72"/>
                <a:gd name="T61" fmla="*/ 2147483646 h 173"/>
                <a:gd name="T62" fmla="*/ 2147483646 w 72"/>
                <a:gd name="T63" fmla="*/ 2147483646 h 173"/>
                <a:gd name="T64" fmla="*/ 2147483646 w 72"/>
                <a:gd name="T65" fmla="*/ 2147483646 h 173"/>
                <a:gd name="T66" fmla="*/ 2147483646 w 72"/>
                <a:gd name="T67" fmla="*/ 2147483646 h 173"/>
                <a:gd name="T68" fmla="*/ 2147483646 w 72"/>
                <a:gd name="T69" fmla="*/ 2147483646 h 173"/>
                <a:gd name="T70" fmla="*/ 2147483646 w 72"/>
                <a:gd name="T71" fmla="*/ 2147483646 h 173"/>
                <a:gd name="T72" fmla="*/ 2147483646 w 72"/>
                <a:gd name="T73" fmla="*/ 2147483646 h 173"/>
                <a:gd name="T74" fmla="*/ 2147483646 w 72"/>
                <a:gd name="T75" fmla="*/ 2147483646 h 173"/>
                <a:gd name="T76" fmla="*/ 2147483646 w 72"/>
                <a:gd name="T77" fmla="*/ 2147483646 h 173"/>
                <a:gd name="T78" fmla="*/ 2147483646 w 72"/>
                <a:gd name="T79" fmla="*/ 2147483646 h 173"/>
                <a:gd name="T80" fmla="*/ 2147483646 w 72"/>
                <a:gd name="T81" fmla="*/ 2147483646 h 173"/>
                <a:gd name="T82" fmla="*/ 2147483646 w 72"/>
                <a:gd name="T83" fmla="*/ 2147483646 h 173"/>
                <a:gd name="T84" fmla="*/ 2147483646 w 72"/>
                <a:gd name="T85" fmla="*/ 2147483646 h 173"/>
                <a:gd name="T86" fmla="*/ 2147483646 w 72"/>
                <a:gd name="T87" fmla="*/ 2147483646 h 173"/>
                <a:gd name="T88" fmla="*/ 2147483646 w 72"/>
                <a:gd name="T89" fmla="*/ 2147483646 h 173"/>
                <a:gd name="T90" fmla="*/ 2147483646 w 72"/>
                <a:gd name="T91" fmla="*/ 2147483646 h 173"/>
                <a:gd name="T92" fmla="*/ 2147483646 w 72"/>
                <a:gd name="T93" fmla="*/ 2147483646 h 173"/>
                <a:gd name="T94" fmla="*/ 2147483646 w 72"/>
                <a:gd name="T95" fmla="*/ 2147483646 h 173"/>
                <a:gd name="T96" fmla="*/ 2147483646 w 72"/>
                <a:gd name="T97" fmla="*/ 2147483646 h 173"/>
                <a:gd name="T98" fmla="*/ 2147483646 w 72"/>
                <a:gd name="T99" fmla="*/ 2147483646 h 173"/>
                <a:gd name="T100" fmla="*/ 2147483646 w 72"/>
                <a:gd name="T101" fmla="*/ 2147483646 h 173"/>
                <a:gd name="T102" fmla="*/ 2147483646 w 72"/>
                <a:gd name="T103" fmla="*/ 2147483646 h 173"/>
                <a:gd name="T104" fmla="*/ 2147483646 w 72"/>
                <a:gd name="T105" fmla="*/ 2147483646 h 173"/>
                <a:gd name="T106" fmla="*/ 2147483646 w 72"/>
                <a:gd name="T107" fmla="*/ 2147483646 h 173"/>
                <a:gd name="T108" fmla="*/ 2147483646 w 72"/>
                <a:gd name="T109" fmla="*/ 2147483646 h 173"/>
                <a:gd name="T110" fmla="*/ 2147483646 w 72"/>
                <a:gd name="T111" fmla="*/ 2147483646 h 173"/>
                <a:gd name="T112" fmla="*/ 2147483646 w 72"/>
                <a:gd name="T113" fmla="*/ 2147483646 h 173"/>
                <a:gd name="T114" fmla="*/ 2147483646 w 72"/>
                <a:gd name="T115" fmla="*/ 2147483646 h 173"/>
                <a:gd name="T116" fmla="*/ 2147483646 w 72"/>
                <a:gd name="T117" fmla="*/ 2147483646 h 173"/>
                <a:gd name="T118" fmla="*/ 2147483646 w 72"/>
                <a:gd name="T119" fmla="*/ 2147483646 h 173"/>
                <a:gd name="T120" fmla="*/ 2147483646 w 72"/>
                <a:gd name="T121" fmla="*/ 2147483646 h 173"/>
                <a:gd name="T122" fmla="*/ 2147483646 w 72"/>
                <a:gd name="T123" fmla="*/ 2147483646 h 173"/>
                <a:gd name="T124" fmla="*/ 2147483646 w 72"/>
                <a:gd name="T125" fmla="*/ 2147483646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73"/>
                <a:gd name="T191" fmla="*/ 72 w 72"/>
                <a:gd name="T192" fmla="*/ 173 h 1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73">
                  <a:moveTo>
                    <a:pt x="53" y="0"/>
                  </a:moveTo>
                  <a:lnTo>
                    <a:pt x="72" y="0"/>
                  </a:lnTo>
                  <a:lnTo>
                    <a:pt x="71" y="2"/>
                  </a:lnTo>
                  <a:lnTo>
                    <a:pt x="71" y="3"/>
                  </a:lnTo>
                  <a:lnTo>
                    <a:pt x="69" y="5"/>
                  </a:lnTo>
                  <a:lnTo>
                    <a:pt x="68" y="6"/>
                  </a:lnTo>
                  <a:lnTo>
                    <a:pt x="66" y="8"/>
                  </a:lnTo>
                  <a:lnTo>
                    <a:pt x="65" y="9"/>
                  </a:lnTo>
                  <a:lnTo>
                    <a:pt x="65" y="10"/>
                  </a:lnTo>
                  <a:lnTo>
                    <a:pt x="63" y="12"/>
                  </a:lnTo>
                  <a:lnTo>
                    <a:pt x="62" y="13"/>
                  </a:lnTo>
                  <a:lnTo>
                    <a:pt x="60" y="15"/>
                  </a:lnTo>
                  <a:lnTo>
                    <a:pt x="60" y="16"/>
                  </a:lnTo>
                  <a:lnTo>
                    <a:pt x="59" y="18"/>
                  </a:lnTo>
                  <a:lnTo>
                    <a:pt x="57" y="19"/>
                  </a:lnTo>
                  <a:lnTo>
                    <a:pt x="57" y="21"/>
                  </a:lnTo>
                  <a:lnTo>
                    <a:pt x="56" y="22"/>
                  </a:lnTo>
                  <a:lnTo>
                    <a:pt x="54" y="24"/>
                  </a:lnTo>
                  <a:lnTo>
                    <a:pt x="54" y="25"/>
                  </a:lnTo>
                  <a:lnTo>
                    <a:pt x="53" y="27"/>
                  </a:lnTo>
                  <a:lnTo>
                    <a:pt x="53" y="28"/>
                  </a:lnTo>
                  <a:lnTo>
                    <a:pt x="51" y="30"/>
                  </a:lnTo>
                  <a:lnTo>
                    <a:pt x="50" y="30"/>
                  </a:lnTo>
                  <a:lnTo>
                    <a:pt x="50" y="31"/>
                  </a:lnTo>
                  <a:lnTo>
                    <a:pt x="49" y="33"/>
                  </a:lnTo>
                  <a:lnTo>
                    <a:pt x="49" y="34"/>
                  </a:lnTo>
                  <a:lnTo>
                    <a:pt x="47" y="36"/>
                  </a:lnTo>
                  <a:lnTo>
                    <a:pt x="47" y="37"/>
                  </a:lnTo>
                  <a:lnTo>
                    <a:pt x="46" y="38"/>
                  </a:lnTo>
                  <a:lnTo>
                    <a:pt x="46" y="40"/>
                  </a:lnTo>
                  <a:lnTo>
                    <a:pt x="44" y="41"/>
                  </a:lnTo>
                  <a:lnTo>
                    <a:pt x="44" y="43"/>
                  </a:lnTo>
                  <a:lnTo>
                    <a:pt x="43" y="44"/>
                  </a:lnTo>
                  <a:lnTo>
                    <a:pt x="43" y="46"/>
                  </a:lnTo>
                  <a:lnTo>
                    <a:pt x="41" y="47"/>
                  </a:lnTo>
                  <a:lnTo>
                    <a:pt x="41" y="49"/>
                  </a:lnTo>
                  <a:lnTo>
                    <a:pt x="40" y="50"/>
                  </a:lnTo>
                  <a:lnTo>
                    <a:pt x="40" y="52"/>
                  </a:lnTo>
                  <a:lnTo>
                    <a:pt x="40" y="53"/>
                  </a:lnTo>
                  <a:lnTo>
                    <a:pt x="38" y="53"/>
                  </a:lnTo>
                  <a:lnTo>
                    <a:pt x="38" y="55"/>
                  </a:lnTo>
                  <a:lnTo>
                    <a:pt x="38" y="56"/>
                  </a:lnTo>
                  <a:lnTo>
                    <a:pt x="37" y="58"/>
                  </a:lnTo>
                  <a:lnTo>
                    <a:pt x="37" y="59"/>
                  </a:lnTo>
                  <a:lnTo>
                    <a:pt x="37" y="61"/>
                  </a:lnTo>
                  <a:lnTo>
                    <a:pt x="37" y="62"/>
                  </a:lnTo>
                  <a:lnTo>
                    <a:pt x="35" y="62"/>
                  </a:lnTo>
                  <a:lnTo>
                    <a:pt x="35" y="64"/>
                  </a:lnTo>
                  <a:lnTo>
                    <a:pt x="35" y="65"/>
                  </a:lnTo>
                  <a:lnTo>
                    <a:pt x="34" y="66"/>
                  </a:lnTo>
                  <a:lnTo>
                    <a:pt x="34" y="68"/>
                  </a:lnTo>
                  <a:lnTo>
                    <a:pt x="34" y="69"/>
                  </a:lnTo>
                  <a:lnTo>
                    <a:pt x="34" y="71"/>
                  </a:lnTo>
                  <a:lnTo>
                    <a:pt x="32" y="72"/>
                  </a:lnTo>
                  <a:lnTo>
                    <a:pt x="32" y="74"/>
                  </a:lnTo>
                  <a:lnTo>
                    <a:pt x="32" y="75"/>
                  </a:lnTo>
                  <a:lnTo>
                    <a:pt x="32" y="77"/>
                  </a:lnTo>
                  <a:lnTo>
                    <a:pt x="31" y="78"/>
                  </a:lnTo>
                  <a:lnTo>
                    <a:pt x="31" y="80"/>
                  </a:lnTo>
                  <a:lnTo>
                    <a:pt x="31" y="81"/>
                  </a:lnTo>
                  <a:lnTo>
                    <a:pt x="31" y="83"/>
                  </a:lnTo>
                  <a:lnTo>
                    <a:pt x="29" y="84"/>
                  </a:lnTo>
                  <a:lnTo>
                    <a:pt x="29" y="86"/>
                  </a:lnTo>
                  <a:lnTo>
                    <a:pt x="29" y="87"/>
                  </a:lnTo>
                  <a:lnTo>
                    <a:pt x="29" y="89"/>
                  </a:lnTo>
                  <a:lnTo>
                    <a:pt x="29" y="90"/>
                  </a:lnTo>
                  <a:lnTo>
                    <a:pt x="29" y="92"/>
                  </a:lnTo>
                  <a:lnTo>
                    <a:pt x="29" y="93"/>
                  </a:lnTo>
                  <a:lnTo>
                    <a:pt x="28" y="93"/>
                  </a:lnTo>
                  <a:lnTo>
                    <a:pt x="28" y="95"/>
                  </a:lnTo>
                  <a:lnTo>
                    <a:pt x="28" y="96"/>
                  </a:lnTo>
                  <a:lnTo>
                    <a:pt x="28" y="97"/>
                  </a:lnTo>
                  <a:lnTo>
                    <a:pt x="28" y="99"/>
                  </a:lnTo>
                  <a:lnTo>
                    <a:pt x="28" y="100"/>
                  </a:lnTo>
                  <a:lnTo>
                    <a:pt x="28" y="102"/>
                  </a:lnTo>
                  <a:lnTo>
                    <a:pt x="28" y="103"/>
                  </a:lnTo>
                  <a:lnTo>
                    <a:pt x="28" y="105"/>
                  </a:lnTo>
                  <a:lnTo>
                    <a:pt x="28" y="106"/>
                  </a:lnTo>
                  <a:lnTo>
                    <a:pt x="28" y="108"/>
                  </a:lnTo>
                  <a:lnTo>
                    <a:pt x="26" y="108"/>
                  </a:lnTo>
                  <a:lnTo>
                    <a:pt x="26" y="109"/>
                  </a:lnTo>
                  <a:lnTo>
                    <a:pt x="26" y="111"/>
                  </a:lnTo>
                  <a:lnTo>
                    <a:pt x="26" y="112"/>
                  </a:lnTo>
                  <a:lnTo>
                    <a:pt x="26" y="114"/>
                  </a:lnTo>
                  <a:lnTo>
                    <a:pt x="26" y="115"/>
                  </a:lnTo>
                  <a:lnTo>
                    <a:pt x="26" y="117"/>
                  </a:lnTo>
                  <a:lnTo>
                    <a:pt x="26" y="118"/>
                  </a:lnTo>
                  <a:lnTo>
                    <a:pt x="26" y="120"/>
                  </a:lnTo>
                  <a:lnTo>
                    <a:pt x="26" y="121"/>
                  </a:lnTo>
                  <a:lnTo>
                    <a:pt x="26" y="123"/>
                  </a:lnTo>
                  <a:lnTo>
                    <a:pt x="28" y="124"/>
                  </a:lnTo>
                  <a:lnTo>
                    <a:pt x="28" y="125"/>
                  </a:lnTo>
                  <a:lnTo>
                    <a:pt x="28" y="127"/>
                  </a:lnTo>
                  <a:lnTo>
                    <a:pt x="28" y="128"/>
                  </a:lnTo>
                  <a:lnTo>
                    <a:pt x="28" y="130"/>
                  </a:lnTo>
                  <a:lnTo>
                    <a:pt x="28" y="131"/>
                  </a:lnTo>
                  <a:lnTo>
                    <a:pt x="28" y="133"/>
                  </a:lnTo>
                  <a:lnTo>
                    <a:pt x="28" y="134"/>
                  </a:lnTo>
                  <a:lnTo>
                    <a:pt x="28" y="136"/>
                  </a:lnTo>
                  <a:lnTo>
                    <a:pt x="29" y="137"/>
                  </a:lnTo>
                  <a:lnTo>
                    <a:pt x="29" y="139"/>
                  </a:lnTo>
                  <a:lnTo>
                    <a:pt x="29" y="140"/>
                  </a:lnTo>
                  <a:lnTo>
                    <a:pt x="29" y="142"/>
                  </a:lnTo>
                  <a:lnTo>
                    <a:pt x="29" y="143"/>
                  </a:lnTo>
                  <a:lnTo>
                    <a:pt x="29" y="145"/>
                  </a:lnTo>
                  <a:lnTo>
                    <a:pt x="31" y="146"/>
                  </a:lnTo>
                  <a:lnTo>
                    <a:pt x="31" y="148"/>
                  </a:lnTo>
                  <a:lnTo>
                    <a:pt x="31" y="149"/>
                  </a:lnTo>
                  <a:lnTo>
                    <a:pt x="31" y="151"/>
                  </a:lnTo>
                  <a:lnTo>
                    <a:pt x="32" y="152"/>
                  </a:lnTo>
                  <a:lnTo>
                    <a:pt x="32" y="153"/>
                  </a:lnTo>
                  <a:lnTo>
                    <a:pt x="32" y="155"/>
                  </a:lnTo>
                  <a:lnTo>
                    <a:pt x="32" y="156"/>
                  </a:lnTo>
                  <a:lnTo>
                    <a:pt x="34" y="158"/>
                  </a:lnTo>
                  <a:lnTo>
                    <a:pt x="34" y="159"/>
                  </a:lnTo>
                  <a:lnTo>
                    <a:pt x="34" y="161"/>
                  </a:lnTo>
                  <a:lnTo>
                    <a:pt x="35" y="161"/>
                  </a:lnTo>
                  <a:lnTo>
                    <a:pt x="35" y="162"/>
                  </a:lnTo>
                  <a:lnTo>
                    <a:pt x="35" y="164"/>
                  </a:lnTo>
                  <a:lnTo>
                    <a:pt x="35" y="165"/>
                  </a:lnTo>
                  <a:lnTo>
                    <a:pt x="37" y="165"/>
                  </a:lnTo>
                  <a:lnTo>
                    <a:pt x="37" y="167"/>
                  </a:lnTo>
                  <a:lnTo>
                    <a:pt x="37" y="168"/>
                  </a:lnTo>
                  <a:lnTo>
                    <a:pt x="38" y="170"/>
                  </a:lnTo>
                  <a:lnTo>
                    <a:pt x="38" y="171"/>
                  </a:lnTo>
                  <a:lnTo>
                    <a:pt x="38" y="173"/>
                  </a:lnTo>
                  <a:lnTo>
                    <a:pt x="40" y="173"/>
                  </a:lnTo>
                  <a:lnTo>
                    <a:pt x="19" y="173"/>
                  </a:lnTo>
                  <a:lnTo>
                    <a:pt x="19" y="171"/>
                  </a:lnTo>
                  <a:lnTo>
                    <a:pt x="18" y="170"/>
                  </a:lnTo>
                  <a:lnTo>
                    <a:pt x="18" y="168"/>
                  </a:lnTo>
                  <a:lnTo>
                    <a:pt x="18" y="167"/>
                  </a:lnTo>
                  <a:lnTo>
                    <a:pt x="16" y="167"/>
                  </a:lnTo>
                  <a:lnTo>
                    <a:pt x="16" y="165"/>
                  </a:lnTo>
                  <a:lnTo>
                    <a:pt x="15" y="164"/>
                  </a:lnTo>
                  <a:lnTo>
                    <a:pt x="15" y="162"/>
                  </a:lnTo>
                  <a:lnTo>
                    <a:pt x="15" y="161"/>
                  </a:lnTo>
                  <a:lnTo>
                    <a:pt x="13" y="161"/>
                  </a:lnTo>
                  <a:lnTo>
                    <a:pt x="13" y="159"/>
                  </a:lnTo>
                  <a:lnTo>
                    <a:pt x="13" y="158"/>
                  </a:lnTo>
                  <a:lnTo>
                    <a:pt x="12" y="156"/>
                  </a:lnTo>
                  <a:lnTo>
                    <a:pt x="12" y="155"/>
                  </a:lnTo>
                  <a:lnTo>
                    <a:pt x="10" y="153"/>
                  </a:lnTo>
                  <a:lnTo>
                    <a:pt x="10" y="152"/>
                  </a:lnTo>
                  <a:lnTo>
                    <a:pt x="9" y="151"/>
                  </a:lnTo>
                  <a:lnTo>
                    <a:pt x="9" y="149"/>
                  </a:lnTo>
                  <a:lnTo>
                    <a:pt x="9" y="148"/>
                  </a:lnTo>
                  <a:lnTo>
                    <a:pt x="7" y="148"/>
                  </a:lnTo>
                  <a:lnTo>
                    <a:pt x="7" y="146"/>
                  </a:lnTo>
                  <a:lnTo>
                    <a:pt x="7" y="145"/>
                  </a:lnTo>
                  <a:lnTo>
                    <a:pt x="6" y="143"/>
                  </a:lnTo>
                  <a:lnTo>
                    <a:pt x="6" y="142"/>
                  </a:lnTo>
                  <a:lnTo>
                    <a:pt x="6" y="140"/>
                  </a:lnTo>
                  <a:lnTo>
                    <a:pt x="4" y="139"/>
                  </a:lnTo>
                  <a:lnTo>
                    <a:pt x="4" y="137"/>
                  </a:lnTo>
                  <a:lnTo>
                    <a:pt x="4" y="136"/>
                  </a:lnTo>
                  <a:lnTo>
                    <a:pt x="4" y="134"/>
                  </a:lnTo>
                  <a:lnTo>
                    <a:pt x="3" y="134"/>
                  </a:lnTo>
                  <a:lnTo>
                    <a:pt x="3" y="133"/>
                  </a:lnTo>
                  <a:lnTo>
                    <a:pt x="3" y="131"/>
                  </a:lnTo>
                  <a:lnTo>
                    <a:pt x="3" y="130"/>
                  </a:lnTo>
                  <a:lnTo>
                    <a:pt x="3" y="128"/>
                  </a:lnTo>
                  <a:lnTo>
                    <a:pt x="1" y="127"/>
                  </a:lnTo>
                  <a:lnTo>
                    <a:pt x="1" y="125"/>
                  </a:lnTo>
                  <a:lnTo>
                    <a:pt x="1" y="124"/>
                  </a:lnTo>
                  <a:lnTo>
                    <a:pt x="1" y="123"/>
                  </a:lnTo>
                  <a:lnTo>
                    <a:pt x="1" y="121"/>
                  </a:lnTo>
                  <a:lnTo>
                    <a:pt x="1" y="120"/>
                  </a:lnTo>
                  <a:lnTo>
                    <a:pt x="1" y="118"/>
                  </a:lnTo>
                  <a:lnTo>
                    <a:pt x="1" y="117"/>
                  </a:lnTo>
                  <a:lnTo>
                    <a:pt x="1" y="115"/>
                  </a:lnTo>
                  <a:lnTo>
                    <a:pt x="1" y="114"/>
                  </a:lnTo>
                  <a:lnTo>
                    <a:pt x="0" y="112"/>
                  </a:lnTo>
                  <a:lnTo>
                    <a:pt x="0" y="111"/>
                  </a:lnTo>
                  <a:lnTo>
                    <a:pt x="1" y="111"/>
                  </a:lnTo>
                  <a:lnTo>
                    <a:pt x="1" y="109"/>
                  </a:lnTo>
                  <a:lnTo>
                    <a:pt x="1" y="108"/>
                  </a:lnTo>
                  <a:lnTo>
                    <a:pt x="1" y="106"/>
                  </a:lnTo>
                  <a:lnTo>
                    <a:pt x="1" y="105"/>
                  </a:lnTo>
                  <a:lnTo>
                    <a:pt x="1" y="103"/>
                  </a:lnTo>
                  <a:lnTo>
                    <a:pt x="1" y="102"/>
                  </a:lnTo>
                  <a:lnTo>
                    <a:pt x="1" y="100"/>
                  </a:lnTo>
                  <a:lnTo>
                    <a:pt x="1" y="99"/>
                  </a:lnTo>
                  <a:lnTo>
                    <a:pt x="1" y="97"/>
                  </a:lnTo>
                  <a:lnTo>
                    <a:pt x="1" y="96"/>
                  </a:lnTo>
                  <a:lnTo>
                    <a:pt x="1" y="95"/>
                  </a:lnTo>
                  <a:lnTo>
                    <a:pt x="3" y="95"/>
                  </a:lnTo>
                  <a:lnTo>
                    <a:pt x="3" y="93"/>
                  </a:lnTo>
                  <a:lnTo>
                    <a:pt x="3" y="92"/>
                  </a:lnTo>
                  <a:lnTo>
                    <a:pt x="3" y="90"/>
                  </a:lnTo>
                  <a:lnTo>
                    <a:pt x="3" y="89"/>
                  </a:lnTo>
                  <a:lnTo>
                    <a:pt x="3" y="87"/>
                  </a:lnTo>
                  <a:lnTo>
                    <a:pt x="3" y="86"/>
                  </a:lnTo>
                  <a:lnTo>
                    <a:pt x="4" y="84"/>
                  </a:lnTo>
                  <a:lnTo>
                    <a:pt x="4" y="83"/>
                  </a:lnTo>
                  <a:lnTo>
                    <a:pt x="4" y="81"/>
                  </a:lnTo>
                  <a:lnTo>
                    <a:pt x="6" y="80"/>
                  </a:lnTo>
                  <a:lnTo>
                    <a:pt x="6" y="78"/>
                  </a:lnTo>
                  <a:lnTo>
                    <a:pt x="6" y="77"/>
                  </a:lnTo>
                  <a:lnTo>
                    <a:pt x="6" y="75"/>
                  </a:lnTo>
                  <a:lnTo>
                    <a:pt x="7" y="74"/>
                  </a:lnTo>
                  <a:lnTo>
                    <a:pt x="7" y="72"/>
                  </a:lnTo>
                  <a:lnTo>
                    <a:pt x="7" y="71"/>
                  </a:lnTo>
                  <a:lnTo>
                    <a:pt x="7" y="69"/>
                  </a:lnTo>
                  <a:lnTo>
                    <a:pt x="9" y="68"/>
                  </a:lnTo>
                  <a:lnTo>
                    <a:pt x="9" y="66"/>
                  </a:lnTo>
                  <a:lnTo>
                    <a:pt x="9" y="65"/>
                  </a:lnTo>
                  <a:lnTo>
                    <a:pt x="10" y="65"/>
                  </a:lnTo>
                  <a:lnTo>
                    <a:pt x="10" y="64"/>
                  </a:lnTo>
                  <a:lnTo>
                    <a:pt x="10" y="62"/>
                  </a:lnTo>
                  <a:lnTo>
                    <a:pt x="12" y="61"/>
                  </a:lnTo>
                  <a:lnTo>
                    <a:pt x="12" y="59"/>
                  </a:lnTo>
                  <a:lnTo>
                    <a:pt x="12" y="58"/>
                  </a:lnTo>
                  <a:lnTo>
                    <a:pt x="13" y="56"/>
                  </a:lnTo>
                  <a:lnTo>
                    <a:pt x="13" y="55"/>
                  </a:lnTo>
                  <a:lnTo>
                    <a:pt x="15" y="53"/>
                  </a:lnTo>
                  <a:lnTo>
                    <a:pt x="15" y="52"/>
                  </a:lnTo>
                  <a:lnTo>
                    <a:pt x="16" y="50"/>
                  </a:lnTo>
                  <a:lnTo>
                    <a:pt x="16" y="49"/>
                  </a:lnTo>
                  <a:lnTo>
                    <a:pt x="18" y="47"/>
                  </a:lnTo>
                  <a:lnTo>
                    <a:pt x="18" y="46"/>
                  </a:lnTo>
                  <a:lnTo>
                    <a:pt x="19" y="44"/>
                  </a:lnTo>
                  <a:lnTo>
                    <a:pt x="19" y="43"/>
                  </a:lnTo>
                  <a:lnTo>
                    <a:pt x="20" y="41"/>
                  </a:lnTo>
                  <a:lnTo>
                    <a:pt x="20" y="40"/>
                  </a:lnTo>
                  <a:lnTo>
                    <a:pt x="22" y="40"/>
                  </a:lnTo>
                  <a:lnTo>
                    <a:pt x="22" y="38"/>
                  </a:lnTo>
                  <a:lnTo>
                    <a:pt x="23" y="37"/>
                  </a:lnTo>
                  <a:lnTo>
                    <a:pt x="25" y="36"/>
                  </a:lnTo>
                  <a:lnTo>
                    <a:pt x="25" y="34"/>
                  </a:lnTo>
                  <a:lnTo>
                    <a:pt x="26" y="33"/>
                  </a:lnTo>
                  <a:lnTo>
                    <a:pt x="26" y="31"/>
                  </a:lnTo>
                  <a:lnTo>
                    <a:pt x="28" y="31"/>
                  </a:lnTo>
                  <a:lnTo>
                    <a:pt x="29" y="30"/>
                  </a:lnTo>
                  <a:lnTo>
                    <a:pt x="29" y="28"/>
                  </a:lnTo>
                  <a:lnTo>
                    <a:pt x="31" y="27"/>
                  </a:lnTo>
                  <a:lnTo>
                    <a:pt x="32" y="25"/>
                  </a:lnTo>
                  <a:lnTo>
                    <a:pt x="32" y="24"/>
                  </a:lnTo>
                  <a:lnTo>
                    <a:pt x="34" y="22"/>
                  </a:lnTo>
                  <a:lnTo>
                    <a:pt x="35" y="21"/>
                  </a:lnTo>
                  <a:lnTo>
                    <a:pt x="37" y="19"/>
                  </a:lnTo>
                  <a:lnTo>
                    <a:pt x="37" y="18"/>
                  </a:lnTo>
                  <a:lnTo>
                    <a:pt x="38" y="16"/>
                  </a:lnTo>
                  <a:lnTo>
                    <a:pt x="40" y="15"/>
                  </a:lnTo>
                  <a:lnTo>
                    <a:pt x="41" y="13"/>
                  </a:lnTo>
                  <a:lnTo>
                    <a:pt x="43" y="12"/>
                  </a:lnTo>
                  <a:lnTo>
                    <a:pt x="44" y="10"/>
                  </a:lnTo>
                  <a:lnTo>
                    <a:pt x="44" y="9"/>
                  </a:lnTo>
                  <a:lnTo>
                    <a:pt x="46" y="8"/>
                  </a:lnTo>
                  <a:lnTo>
                    <a:pt x="47" y="6"/>
                  </a:lnTo>
                  <a:lnTo>
                    <a:pt x="49" y="5"/>
                  </a:lnTo>
                  <a:lnTo>
                    <a:pt x="50" y="3"/>
                  </a:lnTo>
                  <a:lnTo>
                    <a:pt x="51" y="2"/>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0" name="Freeform 55">
              <a:extLst>
                <a:ext uri="{FF2B5EF4-FFF2-40B4-BE49-F238E27FC236}">
                  <a16:creationId xmlns:a16="http://schemas.microsoft.com/office/drawing/2014/main" id="{72C8E40E-E530-4B9F-BF1B-ABC37726B142}"/>
                </a:ext>
              </a:extLst>
            </p:cNvPr>
            <p:cNvSpPr>
              <a:spLocks noEditPoints="1"/>
            </p:cNvSpPr>
            <p:nvPr/>
          </p:nvSpPr>
          <p:spPr bwMode="auto">
            <a:xfrm>
              <a:off x="1260475" y="2374900"/>
              <a:ext cx="109538"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2147483646 h 137"/>
                <a:gd name="T16" fmla="*/ 2147483646 w 131"/>
                <a:gd name="T17" fmla="*/ 0 h 137"/>
                <a:gd name="T18" fmla="*/ 2147483646 w 131"/>
                <a:gd name="T19" fmla="*/ 0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2147483646 w 131"/>
                <a:gd name="T61" fmla="*/ 2147483646 h 137"/>
                <a:gd name="T62" fmla="*/ 2147483646 w 131"/>
                <a:gd name="T63" fmla="*/ 2147483646 h 137"/>
                <a:gd name="T64" fmla="*/ 2147483646 w 131"/>
                <a:gd name="T65" fmla="*/ 2147483646 h 137"/>
                <a:gd name="T66" fmla="*/ 2147483646 w 131"/>
                <a:gd name="T67" fmla="*/ 2147483646 h 137"/>
                <a:gd name="T68" fmla="*/ 2147483646 w 131"/>
                <a:gd name="T69" fmla="*/ 2147483646 h 137"/>
                <a:gd name="T70" fmla="*/ 0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2147483646 w 131"/>
                <a:gd name="T113" fmla="*/ 2147483646 h 137"/>
                <a:gd name="T114" fmla="*/ 2147483646 w 131"/>
                <a:gd name="T115" fmla="*/ 2147483646 h 137"/>
                <a:gd name="T116" fmla="*/ 2147483646 w 131"/>
                <a:gd name="T117" fmla="*/ 2147483646 h 137"/>
                <a:gd name="T118" fmla="*/ 2147483646 w 131"/>
                <a:gd name="T119" fmla="*/ 2147483646 h 137"/>
                <a:gd name="T120" fmla="*/ 2147483646 w 131"/>
                <a:gd name="T121" fmla="*/ 2147483646 h 137"/>
                <a:gd name="T122" fmla="*/ 2147483646 w 131"/>
                <a:gd name="T123" fmla="*/ 2147483646 h 137"/>
                <a:gd name="T124" fmla="*/ 2147483646 w 131"/>
                <a:gd name="T125" fmla="*/ 2147483646 h 1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137"/>
                <a:gd name="T191" fmla="*/ 131 w 131"/>
                <a:gd name="T192" fmla="*/ 137 h 1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137">
                  <a:moveTo>
                    <a:pt x="1" y="69"/>
                  </a:moveTo>
                  <a:lnTo>
                    <a:pt x="3" y="68"/>
                  </a:lnTo>
                  <a:lnTo>
                    <a:pt x="3" y="67"/>
                  </a:lnTo>
                  <a:lnTo>
                    <a:pt x="3" y="64"/>
                  </a:lnTo>
                  <a:lnTo>
                    <a:pt x="4" y="62"/>
                  </a:lnTo>
                  <a:lnTo>
                    <a:pt x="4" y="61"/>
                  </a:lnTo>
                  <a:lnTo>
                    <a:pt x="4" y="59"/>
                  </a:lnTo>
                  <a:lnTo>
                    <a:pt x="6" y="56"/>
                  </a:lnTo>
                  <a:lnTo>
                    <a:pt x="6" y="55"/>
                  </a:lnTo>
                  <a:lnTo>
                    <a:pt x="7" y="53"/>
                  </a:lnTo>
                  <a:lnTo>
                    <a:pt x="7" y="52"/>
                  </a:lnTo>
                  <a:lnTo>
                    <a:pt x="7" y="50"/>
                  </a:lnTo>
                  <a:lnTo>
                    <a:pt x="9" y="47"/>
                  </a:lnTo>
                  <a:lnTo>
                    <a:pt x="9" y="46"/>
                  </a:lnTo>
                  <a:lnTo>
                    <a:pt x="10" y="44"/>
                  </a:lnTo>
                  <a:lnTo>
                    <a:pt x="12" y="43"/>
                  </a:lnTo>
                  <a:lnTo>
                    <a:pt x="12" y="41"/>
                  </a:lnTo>
                  <a:lnTo>
                    <a:pt x="13" y="40"/>
                  </a:lnTo>
                  <a:lnTo>
                    <a:pt x="13" y="39"/>
                  </a:lnTo>
                  <a:lnTo>
                    <a:pt x="15" y="37"/>
                  </a:lnTo>
                  <a:lnTo>
                    <a:pt x="16" y="36"/>
                  </a:lnTo>
                  <a:lnTo>
                    <a:pt x="16" y="34"/>
                  </a:lnTo>
                  <a:lnTo>
                    <a:pt x="17" y="33"/>
                  </a:lnTo>
                  <a:lnTo>
                    <a:pt x="19" y="31"/>
                  </a:lnTo>
                  <a:lnTo>
                    <a:pt x="19" y="30"/>
                  </a:lnTo>
                  <a:lnTo>
                    <a:pt x="20" y="28"/>
                  </a:lnTo>
                  <a:lnTo>
                    <a:pt x="22" y="27"/>
                  </a:lnTo>
                  <a:lnTo>
                    <a:pt x="23" y="25"/>
                  </a:lnTo>
                  <a:lnTo>
                    <a:pt x="23" y="24"/>
                  </a:lnTo>
                  <a:lnTo>
                    <a:pt x="25" y="24"/>
                  </a:lnTo>
                  <a:lnTo>
                    <a:pt x="26" y="22"/>
                  </a:lnTo>
                  <a:lnTo>
                    <a:pt x="28" y="21"/>
                  </a:lnTo>
                  <a:lnTo>
                    <a:pt x="29" y="19"/>
                  </a:lnTo>
                  <a:lnTo>
                    <a:pt x="31" y="18"/>
                  </a:lnTo>
                  <a:lnTo>
                    <a:pt x="32" y="16"/>
                  </a:lnTo>
                  <a:lnTo>
                    <a:pt x="34" y="16"/>
                  </a:lnTo>
                  <a:lnTo>
                    <a:pt x="35" y="15"/>
                  </a:lnTo>
                  <a:lnTo>
                    <a:pt x="37" y="13"/>
                  </a:lnTo>
                  <a:lnTo>
                    <a:pt x="38" y="12"/>
                  </a:lnTo>
                  <a:lnTo>
                    <a:pt x="40" y="11"/>
                  </a:lnTo>
                  <a:lnTo>
                    <a:pt x="41" y="11"/>
                  </a:lnTo>
                  <a:lnTo>
                    <a:pt x="43" y="9"/>
                  </a:lnTo>
                  <a:lnTo>
                    <a:pt x="44" y="9"/>
                  </a:lnTo>
                  <a:lnTo>
                    <a:pt x="46" y="8"/>
                  </a:lnTo>
                  <a:lnTo>
                    <a:pt x="47" y="8"/>
                  </a:lnTo>
                  <a:lnTo>
                    <a:pt x="48" y="6"/>
                  </a:lnTo>
                  <a:lnTo>
                    <a:pt x="51" y="6"/>
                  </a:lnTo>
                  <a:lnTo>
                    <a:pt x="53" y="5"/>
                  </a:lnTo>
                  <a:lnTo>
                    <a:pt x="54" y="5"/>
                  </a:lnTo>
                  <a:lnTo>
                    <a:pt x="56" y="5"/>
                  </a:lnTo>
                  <a:lnTo>
                    <a:pt x="57" y="3"/>
                  </a:lnTo>
                  <a:lnTo>
                    <a:pt x="59" y="3"/>
                  </a:lnTo>
                  <a:lnTo>
                    <a:pt x="60" y="3"/>
                  </a:lnTo>
                  <a:lnTo>
                    <a:pt x="62" y="2"/>
                  </a:lnTo>
                  <a:lnTo>
                    <a:pt x="63" y="2"/>
                  </a:lnTo>
                  <a:lnTo>
                    <a:pt x="65" y="2"/>
                  </a:lnTo>
                  <a:lnTo>
                    <a:pt x="68" y="2"/>
                  </a:lnTo>
                  <a:lnTo>
                    <a:pt x="69" y="2"/>
                  </a:lnTo>
                  <a:lnTo>
                    <a:pt x="71" y="0"/>
                  </a:lnTo>
                  <a:lnTo>
                    <a:pt x="72" y="0"/>
                  </a:lnTo>
                  <a:lnTo>
                    <a:pt x="74" y="0"/>
                  </a:lnTo>
                  <a:lnTo>
                    <a:pt x="75" y="0"/>
                  </a:lnTo>
                  <a:lnTo>
                    <a:pt x="78" y="0"/>
                  </a:lnTo>
                  <a:lnTo>
                    <a:pt x="79" y="0"/>
                  </a:lnTo>
                  <a:lnTo>
                    <a:pt x="81" y="0"/>
                  </a:lnTo>
                  <a:lnTo>
                    <a:pt x="82" y="0"/>
                  </a:lnTo>
                  <a:lnTo>
                    <a:pt x="84" y="0"/>
                  </a:lnTo>
                  <a:lnTo>
                    <a:pt x="85" y="0"/>
                  </a:lnTo>
                  <a:lnTo>
                    <a:pt x="87" y="0"/>
                  </a:lnTo>
                  <a:lnTo>
                    <a:pt x="88" y="0"/>
                  </a:lnTo>
                  <a:lnTo>
                    <a:pt x="90" y="2"/>
                  </a:lnTo>
                  <a:lnTo>
                    <a:pt x="91" y="2"/>
                  </a:lnTo>
                  <a:lnTo>
                    <a:pt x="93" y="2"/>
                  </a:lnTo>
                  <a:lnTo>
                    <a:pt x="94" y="2"/>
                  </a:lnTo>
                  <a:lnTo>
                    <a:pt x="96" y="2"/>
                  </a:lnTo>
                  <a:lnTo>
                    <a:pt x="97" y="3"/>
                  </a:lnTo>
                  <a:lnTo>
                    <a:pt x="99" y="3"/>
                  </a:lnTo>
                  <a:lnTo>
                    <a:pt x="100" y="3"/>
                  </a:lnTo>
                  <a:lnTo>
                    <a:pt x="102" y="5"/>
                  </a:lnTo>
                  <a:lnTo>
                    <a:pt x="103" y="5"/>
                  </a:lnTo>
                  <a:lnTo>
                    <a:pt x="105" y="5"/>
                  </a:lnTo>
                  <a:lnTo>
                    <a:pt x="106" y="6"/>
                  </a:lnTo>
                  <a:lnTo>
                    <a:pt x="108" y="8"/>
                  </a:lnTo>
                  <a:lnTo>
                    <a:pt x="109" y="8"/>
                  </a:lnTo>
                  <a:lnTo>
                    <a:pt x="111" y="9"/>
                  </a:lnTo>
                  <a:lnTo>
                    <a:pt x="112" y="9"/>
                  </a:lnTo>
                  <a:lnTo>
                    <a:pt x="112" y="11"/>
                  </a:lnTo>
                  <a:lnTo>
                    <a:pt x="113" y="11"/>
                  </a:lnTo>
                  <a:lnTo>
                    <a:pt x="115" y="12"/>
                  </a:lnTo>
                  <a:lnTo>
                    <a:pt x="116" y="13"/>
                  </a:lnTo>
                  <a:lnTo>
                    <a:pt x="118" y="13"/>
                  </a:lnTo>
                  <a:lnTo>
                    <a:pt x="118" y="15"/>
                  </a:lnTo>
                  <a:lnTo>
                    <a:pt x="119" y="16"/>
                  </a:lnTo>
                  <a:lnTo>
                    <a:pt x="121" y="18"/>
                  </a:lnTo>
                  <a:lnTo>
                    <a:pt x="122" y="19"/>
                  </a:lnTo>
                  <a:lnTo>
                    <a:pt x="122" y="21"/>
                  </a:lnTo>
                  <a:lnTo>
                    <a:pt x="124" y="21"/>
                  </a:lnTo>
                  <a:lnTo>
                    <a:pt x="124" y="22"/>
                  </a:lnTo>
                  <a:lnTo>
                    <a:pt x="124" y="24"/>
                  </a:lnTo>
                  <a:lnTo>
                    <a:pt x="125" y="24"/>
                  </a:lnTo>
                  <a:lnTo>
                    <a:pt x="125" y="25"/>
                  </a:lnTo>
                  <a:lnTo>
                    <a:pt x="127" y="27"/>
                  </a:lnTo>
                  <a:lnTo>
                    <a:pt x="127" y="28"/>
                  </a:lnTo>
                  <a:lnTo>
                    <a:pt x="127" y="30"/>
                  </a:lnTo>
                  <a:lnTo>
                    <a:pt x="128" y="31"/>
                  </a:lnTo>
                  <a:lnTo>
                    <a:pt x="128" y="33"/>
                  </a:lnTo>
                  <a:lnTo>
                    <a:pt x="128" y="34"/>
                  </a:lnTo>
                  <a:lnTo>
                    <a:pt x="130" y="34"/>
                  </a:lnTo>
                  <a:lnTo>
                    <a:pt x="130" y="36"/>
                  </a:lnTo>
                  <a:lnTo>
                    <a:pt x="130" y="37"/>
                  </a:lnTo>
                  <a:lnTo>
                    <a:pt x="130" y="39"/>
                  </a:lnTo>
                  <a:lnTo>
                    <a:pt x="130" y="40"/>
                  </a:lnTo>
                  <a:lnTo>
                    <a:pt x="130" y="41"/>
                  </a:lnTo>
                  <a:lnTo>
                    <a:pt x="131" y="43"/>
                  </a:lnTo>
                  <a:lnTo>
                    <a:pt x="131" y="44"/>
                  </a:lnTo>
                  <a:lnTo>
                    <a:pt x="131" y="46"/>
                  </a:lnTo>
                  <a:lnTo>
                    <a:pt x="131" y="47"/>
                  </a:lnTo>
                  <a:lnTo>
                    <a:pt x="131" y="49"/>
                  </a:lnTo>
                  <a:lnTo>
                    <a:pt x="131" y="50"/>
                  </a:lnTo>
                  <a:lnTo>
                    <a:pt x="131" y="52"/>
                  </a:lnTo>
                  <a:lnTo>
                    <a:pt x="131" y="53"/>
                  </a:lnTo>
                  <a:lnTo>
                    <a:pt x="131" y="55"/>
                  </a:lnTo>
                  <a:lnTo>
                    <a:pt x="131" y="56"/>
                  </a:lnTo>
                  <a:lnTo>
                    <a:pt x="131" y="58"/>
                  </a:lnTo>
                  <a:lnTo>
                    <a:pt x="131" y="59"/>
                  </a:lnTo>
                  <a:lnTo>
                    <a:pt x="130" y="59"/>
                  </a:lnTo>
                  <a:lnTo>
                    <a:pt x="130" y="61"/>
                  </a:lnTo>
                  <a:lnTo>
                    <a:pt x="130" y="62"/>
                  </a:lnTo>
                  <a:lnTo>
                    <a:pt x="130" y="64"/>
                  </a:lnTo>
                  <a:lnTo>
                    <a:pt x="130" y="65"/>
                  </a:lnTo>
                  <a:lnTo>
                    <a:pt x="130" y="67"/>
                  </a:lnTo>
                  <a:lnTo>
                    <a:pt x="128" y="69"/>
                  </a:lnTo>
                  <a:lnTo>
                    <a:pt x="128" y="71"/>
                  </a:lnTo>
                  <a:lnTo>
                    <a:pt x="128" y="72"/>
                  </a:lnTo>
                  <a:lnTo>
                    <a:pt x="127" y="75"/>
                  </a:lnTo>
                  <a:lnTo>
                    <a:pt x="127" y="77"/>
                  </a:lnTo>
                  <a:lnTo>
                    <a:pt x="127" y="78"/>
                  </a:lnTo>
                  <a:lnTo>
                    <a:pt x="125" y="80"/>
                  </a:lnTo>
                  <a:lnTo>
                    <a:pt x="125" y="83"/>
                  </a:lnTo>
                  <a:lnTo>
                    <a:pt x="125" y="84"/>
                  </a:lnTo>
                  <a:lnTo>
                    <a:pt x="124" y="86"/>
                  </a:lnTo>
                  <a:lnTo>
                    <a:pt x="124" y="87"/>
                  </a:lnTo>
                  <a:lnTo>
                    <a:pt x="122" y="89"/>
                  </a:lnTo>
                  <a:lnTo>
                    <a:pt x="122" y="90"/>
                  </a:lnTo>
                  <a:lnTo>
                    <a:pt x="121" y="93"/>
                  </a:lnTo>
                  <a:lnTo>
                    <a:pt x="121" y="95"/>
                  </a:lnTo>
                  <a:lnTo>
                    <a:pt x="119" y="96"/>
                  </a:lnTo>
                  <a:lnTo>
                    <a:pt x="118" y="98"/>
                  </a:lnTo>
                  <a:lnTo>
                    <a:pt x="118" y="99"/>
                  </a:lnTo>
                  <a:lnTo>
                    <a:pt x="116" y="100"/>
                  </a:lnTo>
                  <a:lnTo>
                    <a:pt x="115" y="102"/>
                  </a:lnTo>
                  <a:lnTo>
                    <a:pt x="115" y="103"/>
                  </a:lnTo>
                  <a:lnTo>
                    <a:pt x="113" y="105"/>
                  </a:lnTo>
                  <a:lnTo>
                    <a:pt x="112" y="106"/>
                  </a:lnTo>
                  <a:lnTo>
                    <a:pt x="112" y="108"/>
                  </a:lnTo>
                  <a:lnTo>
                    <a:pt x="111" y="109"/>
                  </a:lnTo>
                  <a:lnTo>
                    <a:pt x="109" y="111"/>
                  </a:lnTo>
                  <a:lnTo>
                    <a:pt x="108" y="112"/>
                  </a:lnTo>
                  <a:lnTo>
                    <a:pt x="108" y="114"/>
                  </a:lnTo>
                  <a:lnTo>
                    <a:pt x="106" y="114"/>
                  </a:lnTo>
                  <a:lnTo>
                    <a:pt x="105" y="115"/>
                  </a:lnTo>
                  <a:lnTo>
                    <a:pt x="103" y="117"/>
                  </a:lnTo>
                  <a:lnTo>
                    <a:pt x="102" y="118"/>
                  </a:lnTo>
                  <a:lnTo>
                    <a:pt x="100" y="120"/>
                  </a:lnTo>
                  <a:lnTo>
                    <a:pt x="99" y="121"/>
                  </a:lnTo>
                  <a:lnTo>
                    <a:pt x="97" y="121"/>
                  </a:lnTo>
                  <a:lnTo>
                    <a:pt x="96" y="123"/>
                  </a:lnTo>
                  <a:lnTo>
                    <a:pt x="94" y="124"/>
                  </a:lnTo>
                  <a:lnTo>
                    <a:pt x="93" y="126"/>
                  </a:lnTo>
                  <a:lnTo>
                    <a:pt x="91" y="127"/>
                  </a:lnTo>
                  <a:lnTo>
                    <a:pt x="90" y="128"/>
                  </a:lnTo>
                  <a:lnTo>
                    <a:pt x="88" y="128"/>
                  </a:lnTo>
                  <a:lnTo>
                    <a:pt x="87" y="130"/>
                  </a:lnTo>
                  <a:lnTo>
                    <a:pt x="85" y="130"/>
                  </a:lnTo>
                  <a:lnTo>
                    <a:pt x="84" y="131"/>
                  </a:lnTo>
                  <a:lnTo>
                    <a:pt x="82" y="131"/>
                  </a:lnTo>
                  <a:lnTo>
                    <a:pt x="79" y="133"/>
                  </a:lnTo>
                  <a:lnTo>
                    <a:pt x="78" y="133"/>
                  </a:lnTo>
                  <a:lnTo>
                    <a:pt x="77" y="134"/>
                  </a:lnTo>
                  <a:lnTo>
                    <a:pt x="75" y="134"/>
                  </a:lnTo>
                  <a:lnTo>
                    <a:pt x="74" y="134"/>
                  </a:lnTo>
                  <a:lnTo>
                    <a:pt x="72" y="136"/>
                  </a:lnTo>
                  <a:lnTo>
                    <a:pt x="71" y="136"/>
                  </a:lnTo>
                  <a:lnTo>
                    <a:pt x="69" y="136"/>
                  </a:lnTo>
                  <a:lnTo>
                    <a:pt x="68" y="136"/>
                  </a:lnTo>
                  <a:lnTo>
                    <a:pt x="66" y="137"/>
                  </a:lnTo>
                  <a:lnTo>
                    <a:pt x="65" y="137"/>
                  </a:lnTo>
                  <a:lnTo>
                    <a:pt x="63" y="137"/>
                  </a:lnTo>
                  <a:lnTo>
                    <a:pt x="60" y="137"/>
                  </a:lnTo>
                  <a:lnTo>
                    <a:pt x="59" y="137"/>
                  </a:lnTo>
                  <a:lnTo>
                    <a:pt x="57" y="137"/>
                  </a:lnTo>
                  <a:lnTo>
                    <a:pt x="56" y="137"/>
                  </a:lnTo>
                  <a:lnTo>
                    <a:pt x="54" y="137"/>
                  </a:lnTo>
                  <a:lnTo>
                    <a:pt x="53" y="137"/>
                  </a:lnTo>
                  <a:lnTo>
                    <a:pt x="51" y="137"/>
                  </a:lnTo>
                  <a:lnTo>
                    <a:pt x="50" y="137"/>
                  </a:lnTo>
                  <a:lnTo>
                    <a:pt x="48" y="137"/>
                  </a:lnTo>
                  <a:lnTo>
                    <a:pt x="47" y="137"/>
                  </a:lnTo>
                  <a:lnTo>
                    <a:pt x="46" y="137"/>
                  </a:lnTo>
                  <a:lnTo>
                    <a:pt x="44" y="137"/>
                  </a:lnTo>
                  <a:lnTo>
                    <a:pt x="43" y="137"/>
                  </a:lnTo>
                  <a:lnTo>
                    <a:pt x="41" y="137"/>
                  </a:lnTo>
                  <a:lnTo>
                    <a:pt x="40" y="137"/>
                  </a:lnTo>
                  <a:lnTo>
                    <a:pt x="38" y="137"/>
                  </a:lnTo>
                  <a:lnTo>
                    <a:pt x="37" y="136"/>
                  </a:lnTo>
                  <a:lnTo>
                    <a:pt x="35" y="136"/>
                  </a:lnTo>
                  <a:lnTo>
                    <a:pt x="34" y="136"/>
                  </a:lnTo>
                  <a:lnTo>
                    <a:pt x="32" y="134"/>
                  </a:lnTo>
                  <a:lnTo>
                    <a:pt x="31" y="134"/>
                  </a:lnTo>
                  <a:lnTo>
                    <a:pt x="29" y="134"/>
                  </a:lnTo>
                  <a:lnTo>
                    <a:pt x="28" y="133"/>
                  </a:lnTo>
                  <a:lnTo>
                    <a:pt x="26" y="133"/>
                  </a:lnTo>
                  <a:lnTo>
                    <a:pt x="25" y="131"/>
                  </a:lnTo>
                  <a:lnTo>
                    <a:pt x="23" y="131"/>
                  </a:lnTo>
                  <a:lnTo>
                    <a:pt x="22" y="130"/>
                  </a:lnTo>
                  <a:lnTo>
                    <a:pt x="20" y="130"/>
                  </a:lnTo>
                  <a:lnTo>
                    <a:pt x="19" y="128"/>
                  </a:lnTo>
                  <a:lnTo>
                    <a:pt x="17" y="127"/>
                  </a:lnTo>
                  <a:lnTo>
                    <a:pt x="16" y="127"/>
                  </a:lnTo>
                  <a:lnTo>
                    <a:pt x="16" y="126"/>
                  </a:lnTo>
                  <a:lnTo>
                    <a:pt x="15" y="126"/>
                  </a:lnTo>
                  <a:lnTo>
                    <a:pt x="15" y="124"/>
                  </a:lnTo>
                  <a:lnTo>
                    <a:pt x="13" y="123"/>
                  </a:lnTo>
                  <a:lnTo>
                    <a:pt x="12" y="121"/>
                  </a:lnTo>
                  <a:lnTo>
                    <a:pt x="10" y="121"/>
                  </a:lnTo>
                  <a:lnTo>
                    <a:pt x="10" y="120"/>
                  </a:lnTo>
                  <a:lnTo>
                    <a:pt x="9" y="118"/>
                  </a:lnTo>
                  <a:lnTo>
                    <a:pt x="9" y="117"/>
                  </a:lnTo>
                  <a:lnTo>
                    <a:pt x="7" y="115"/>
                  </a:lnTo>
                  <a:lnTo>
                    <a:pt x="6" y="114"/>
                  </a:lnTo>
                  <a:lnTo>
                    <a:pt x="6" y="112"/>
                  </a:lnTo>
                  <a:lnTo>
                    <a:pt x="6" y="111"/>
                  </a:lnTo>
                  <a:lnTo>
                    <a:pt x="4" y="111"/>
                  </a:lnTo>
                  <a:lnTo>
                    <a:pt x="4" y="109"/>
                  </a:lnTo>
                  <a:lnTo>
                    <a:pt x="4" y="108"/>
                  </a:lnTo>
                  <a:lnTo>
                    <a:pt x="3" y="106"/>
                  </a:lnTo>
                  <a:lnTo>
                    <a:pt x="3" y="105"/>
                  </a:lnTo>
                  <a:lnTo>
                    <a:pt x="3" y="103"/>
                  </a:lnTo>
                  <a:lnTo>
                    <a:pt x="1" y="102"/>
                  </a:lnTo>
                  <a:lnTo>
                    <a:pt x="1" y="100"/>
                  </a:lnTo>
                  <a:lnTo>
                    <a:pt x="1" y="99"/>
                  </a:lnTo>
                  <a:lnTo>
                    <a:pt x="1" y="98"/>
                  </a:lnTo>
                  <a:lnTo>
                    <a:pt x="1" y="96"/>
                  </a:lnTo>
                  <a:lnTo>
                    <a:pt x="1" y="95"/>
                  </a:lnTo>
                  <a:lnTo>
                    <a:pt x="1" y="93"/>
                  </a:lnTo>
                  <a:lnTo>
                    <a:pt x="0" y="93"/>
                  </a:lnTo>
                  <a:lnTo>
                    <a:pt x="0" y="92"/>
                  </a:lnTo>
                  <a:lnTo>
                    <a:pt x="0" y="90"/>
                  </a:lnTo>
                  <a:lnTo>
                    <a:pt x="0" y="89"/>
                  </a:lnTo>
                  <a:lnTo>
                    <a:pt x="0" y="87"/>
                  </a:lnTo>
                  <a:lnTo>
                    <a:pt x="0" y="86"/>
                  </a:lnTo>
                  <a:lnTo>
                    <a:pt x="0" y="84"/>
                  </a:lnTo>
                  <a:lnTo>
                    <a:pt x="0" y="83"/>
                  </a:lnTo>
                  <a:lnTo>
                    <a:pt x="0" y="81"/>
                  </a:lnTo>
                  <a:lnTo>
                    <a:pt x="0" y="80"/>
                  </a:lnTo>
                  <a:lnTo>
                    <a:pt x="1" y="78"/>
                  </a:lnTo>
                  <a:lnTo>
                    <a:pt x="1" y="77"/>
                  </a:lnTo>
                  <a:lnTo>
                    <a:pt x="1" y="75"/>
                  </a:lnTo>
                  <a:lnTo>
                    <a:pt x="1" y="74"/>
                  </a:lnTo>
                  <a:lnTo>
                    <a:pt x="1" y="72"/>
                  </a:lnTo>
                  <a:lnTo>
                    <a:pt x="1" y="71"/>
                  </a:lnTo>
                  <a:lnTo>
                    <a:pt x="1" y="69"/>
                  </a:lnTo>
                  <a:close/>
                  <a:moveTo>
                    <a:pt x="31" y="69"/>
                  </a:moveTo>
                  <a:lnTo>
                    <a:pt x="29" y="69"/>
                  </a:lnTo>
                  <a:lnTo>
                    <a:pt x="29" y="71"/>
                  </a:lnTo>
                  <a:lnTo>
                    <a:pt x="29" y="72"/>
                  </a:lnTo>
                  <a:lnTo>
                    <a:pt x="29" y="74"/>
                  </a:lnTo>
                  <a:lnTo>
                    <a:pt x="29" y="75"/>
                  </a:lnTo>
                  <a:lnTo>
                    <a:pt x="29" y="77"/>
                  </a:lnTo>
                  <a:lnTo>
                    <a:pt x="29" y="78"/>
                  </a:lnTo>
                  <a:lnTo>
                    <a:pt x="29" y="80"/>
                  </a:lnTo>
                  <a:lnTo>
                    <a:pt x="29" y="81"/>
                  </a:lnTo>
                  <a:lnTo>
                    <a:pt x="29" y="83"/>
                  </a:lnTo>
                  <a:lnTo>
                    <a:pt x="29" y="84"/>
                  </a:lnTo>
                  <a:lnTo>
                    <a:pt x="29" y="86"/>
                  </a:lnTo>
                  <a:lnTo>
                    <a:pt x="29" y="87"/>
                  </a:lnTo>
                  <a:lnTo>
                    <a:pt x="29" y="89"/>
                  </a:lnTo>
                  <a:lnTo>
                    <a:pt x="29" y="90"/>
                  </a:lnTo>
                  <a:lnTo>
                    <a:pt x="29" y="92"/>
                  </a:lnTo>
                  <a:lnTo>
                    <a:pt x="29" y="93"/>
                  </a:lnTo>
                  <a:lnTo>
                    <a:pt x="29" y="95"/>
                  </a:lnTo>
                  <a:lnTo>
                    <a:pt x="31" y="96"/>
                  </a:lnTo>
                  <a:lnTo>
                    <a:pt x="31" y="98"/>
                  </a:lnTo>
                  <a:lnTo>
                    <a:pt x="31" y="99"/>
                  </a:lnTo>
                  <a:lnTo>
                    <a:pt x="32" y="99"/>
                  </a:lnTo>
                  <a:lnTo>
                    <a:pt x="32" y="100"/>
                  </a:lnTo>
                  <a:lnTo>
                    <a:pt x="32" y="102"/>
                  </a:lnTo>
                  <a:lnTo>
                    <a:pt x="34" y="102"/>
                  </a:lnTo>
                  <a:lnTo>
                    <a:pt x="34" y="103"/>
                  </a:lnTo>
                  <a:lnTo>
                    <a:pt x="35" y="105"/>
                  </a:lnTo>
                  <a:lnTo>
                    <a:pt x="35" y="106"/>
                  </a:lnTo>
                  <a:lnTo>
                    <a:pt x="37" y="106"/>
                  </a:lnTo>
                  <a:lnTo>
                    <a:pt x="37" y="108"/>
                  </a:lnTo>
                  <a:lnTo>
                    <a:pt x="38" y="108"/>
                  </a:lnTo>
                  <a:lnTo>
                    <a:pt x="38" y="109"/>
                  </a:lnTo>
                  <a:lnTo>
                    <a:pt x="40" y="109"/>
                  </a:lnTo>
                  <a:lnTo>
                    <a:pt x="41" y="109"/>
                  </a:lnTo>
                  <a:lnTo>
                    <a:pt x="41" y="111"/>
                  </a:lnTo>
                  <a:lnTo>
                    <a:pt x="43" y="111"/>
                  </a:lnTo>
                  <a:lnTo>
                    <a:pt x="44" y="112"/>
                  </a:lnTo>
                  <a:lnTo>
                    <a:pt x="46" y="112"/>
                  </a:lnTo>
                  <a:lnTo>
                    <a:pt x="47" y="112"/>
                  </a:lnTo>
                  <a:lnTo>
                    <a:pt x="47" y="114"/>
                  </a:lnTo>
                  <a:lnTo>
                    <a:pt x="48" y="114"/>
                  </a:lnTo>
                  <a:lnTo>
                    <a:pt x="50" y="114"/>
                  </a:lnTo>
                  <a:lnTo>
                    <a:pt x="51" y="114"/>
                  </a:lnTo>
                  <a:lnTo>
                    <a:pt x="53" y="114"/>
                  </a:lnTo>
                  <a:lnTo>
                    <a:pt x="54" y="114"/>
                  </a:lnTo>
                  <a:lnTo>
                    <a:pt x="56" y="114"/>
                  </a:lnTo>
                  <a:lnTo>
                    <a:pt x="57" y="114"/>
                  </a:lnTo>
                  <a:lnTo>
                    <a:pt x="59" y="114"/>
                  </a:lnTo>
                  <a:lnTo>
                    <a:pt x="60" y="114"/>
                  </a:lnTo>
                  <a:lnTo>
                    <a:pt x="62" y="114"/>
                  </a:lnTo>
                  <a:lnTo>
                    <a:pt x="63" y="114"/>
                  </a:lnTo>
                  <a:lnTo>
                    <a:pt x="65" y="114"/>
                  </a:lnTo>
                  <a:lnTo>
                    <a:pt x="66" y="112"/>
                  </a:lnTo>
                  <a:lnTo>
                    <a:pt x="68" y="112"/>
                  </a:lnTo>
                  <a:lnTo>
                    <a:pt x="69" y="112"/>
                  </a:lnTo>
                  <a:lnTo>
                    <a:pt x="71" y="111"/>
                  </a:lnTo>
                  <a:lnTo>
                    <a:pt x="72" y="111"/>
                  </a:lnTo>
                  <a:lnTo>
                    <a:pt x="74" y="111"/>
                  </a:lnTo>
                  <a:lnTo>
                    <a:pt x="74" y="109"/>
                  </a:lnTo>
                  <a:lnTo>
                    <a:pt x="75" y="109"/>
                  </a:lnTo>
                  <a:lnTo>
                    <a:pt x="77" y="109"/>
                  </a:lnTo>
                  <a:lnTo>
                    <a:pt x="77" y="108"/>
                  </a:lnTo>
                  <a:lnTo>
                    <a:pt x="78" y="108"/>
                  </a:lnTo>
                  <a:lnTo>
                    <a:pt x="79" y="106"/>
                  </a:lnTo>
                  <a:lnTo>
                    <a:pt x="81" y="105"/>
                  </a:lnTo>
                  <a:lnTo>
                    <a:pt x="82" y="103"/>
                  </a:lnTo>
                  <a:lnTo>
                    <a:pt x="84" y="102"/>
                  </a:lnTo>
                  <a:lnTo>
                    <a:pt x="85" y="100"/>
                  </a:lnTo>
                  <a:lnTo>
                    <a:pt x="87" y="99"/>
                  </a:lnTo>
                  <a:lnTo>
                    <a:pt x="88" y="98"/>
                  </a:lnTo>
                  <a:lnTo>
                    <a:pt x="88" y="96"/>
                  </a:lnTo>
                  <a:lnTo>
                    <a:pt x="90" y="96"/>
                  </a:lnTo>
                  <a:lnTo>
                    <a:pt x="90" y="95"/>
                  </a:lnTo>
                  <a:lnTo>
                    <a:pt x="91" y="93"/>
                  </a:lnTo>
                  <a:lnTo>
                    <a:pt x="91" y="92"/>
                  </a:lnTo>
                  <a:lnTo>
                    <a:pt x="93" y="92"/>
                  </a:lnTo>
                  <a:lnTo>
                    <a:pt x="93" y="90"/>
                  </a:lnTo>
                  <a:lnTo>
                    <a:pt x="94" y="89"/>
                  </a:lnTo>
                  <a:lnTo>
                    <a:pt x="94" y="87"/>
                  </a:lnTo>
                  <a:lnTo>
                    <a:pt x="96" y="86"/>
                  </a:lnTo>
                  <a:lnTo>
                    <a:pt x="96" y="84"/>
                  </a:lnTo>
                  <a:lnTo>
                    <a:pt x="97" y="83"/>
                  </a:lnTo>
                  <a:lnTo>
                    <a:pt x="97" y="81"/>
                  </a:lnTo>
                  <a:lnTo>
                    <a:pt x="97" y="80"/>
                  </a:lnTo>
                  <a:lnTo>
                    <a:pt x="99" y="78"/>
                  </a:lnTo>
                  <a:lnTo>
                    <a:pt x="99" y="77"/>
                  </a:lnTo>
                  <a:lnTo>
                    <a:pt x="99" y="75"/>
                  </a:lnTo>
                  <a:lnTo>
                    <a:pt x="100" y="74"/>
                  </a:lnTo>
                  <a:lnTo>
                    <a:pt x="100" y="72"/>
                  </a:lnTo>
                  <a:lnTo>
                    <a:pt x="100" y="71"/>
                  </a:lnTo>
                  <a:lnTo>
                    <a:pt x="100" y="69"/>
                  </a:lnTo>
                  <a:lnTo>
                    <a:pt x="102" y="68"/>
                  </a:lnTo>
                  <a:lnTo>
                    <a:pt x="102" y="67"/>
                  </a:lnTo>
                  <a:lnTo>
                    <a:pt x="102" y="65"/>
                  </a:lnTo>
                  <a:lnTo>
                    <a:pt x="102" y="64"/>
                  </a:lnTo>
                  <a:lnTo>
                    <a:pt x="102" y="62"/>
                  </a:lnTo>
                  <a:lnTo>
                    <a:pt x="102" y="61"/>
                  </a:lnTo>
                  <a:lnTo>
                    <a:pt x="102" y="59"/>
                  </a:lnTo>
                  <a:lnTo>
                    <a:pt x="102" y="58"/>
                  </a:lnTo>
                  <a:lnTo>
                    <a:pt x="102" y="56"/>
                  </a:lnTo>
                  <a:lnTo>
                    <a:pt x="102" y="55"/>
                  </a:lnTo>
                  <a:lnTo>
                    <a:pt x="102" y="53"/>
                  </a:lnTo>
                  <a:lnTo>
                    <a:pt x="102" y="52"/>
                  </a:lnTo>
                  <a:lnTo>
                    <a:pt x="102" y="50"/>
                  </a:lnTo>
                  <a:lnTo>
                    <a:pt x="102" y="49"/>
                  </a:lnTo>
                  <a:lnTo>
                    <a:pt x="102" y="47"/>
                  </a:lnTo>
                  <a:lnTo>
                    <a:pt x="102" y="46"/>
                  </a:lnTo>
                  <a:lnTo>
                    <a:pt x="102" y="44"/>
                  </a:lnTo>
                  <a:lnTo>
                    <a:pt x="102" y="43"/>
                  </a:lnTo>
                  <a:lnTo>
                    <a:pt x="100" y="43"/>
                  </a:lnTo>
                  <a:lnTo>
                    <a:pt x="100" y="41"/>
                  </a:lnTo>
                  <a:lnTo>
                    <a:pt x="100" y="40"/>
                  </a:lnTo>
                  <a:lnTo>
                    <a:pt x="100" y="39"/>
                  </a:lnTo>
                  <a:lnTo>
                    <a:pt x="99" y="39"/>
                  </a:lnTo>
                  <a:lnTo>
                    <a:pt x="99" y="37"/>
                  </a:lnTo>
                  <a:lnTo>
                    <a:pt x="97" y="36"/>
                  </a:lnTo>
                  <a:lnTo>
                    <a:pt x="97" y="34"/>
                  </a:lnTo>
                  <a:lnTo>
                    <a:pt x="96" y="34"/>
                  </a:lnTo>
                  <a:lnTo>
                    <a:pt x="96" y="33"/>
                  </a:lnTo>
                  <a:lnTo>
                    <a:pt x="94" y="31"/>
                  </a:lnTo>
                  <a:lnTo>
                    <a:pt x="93" y="30"/>
                  </a:lnTo>
                  <a:lnTo>
                    <a:pt x="91" y="30"/>
                  </a:lnTo>
                  <a:lnTo>
                    <a:pt x="91" y="28"/>
                  </a:lnTo>
                  <a:lnTo>
                    <a:pt x="90" y="28"/>
                  </a:lnTo>
                  <a:lnTo>
                    <a:pt x="88" y="27"/>
                  </a:lnTo>
                  <a:lnTo>
                    <a:pt x="87" y="27"/>
                  </a:lnTo>
                  <a:lnTo>
                    <a:pt x="85" y="25"/>
                  </a:lnTo>
                  <a:lnTo>
                    <a:pt x="84" y="25"/>
                  </a:lnTo>
                  <a:lnTo>
                    <a:pt x="82" y="25"/>
                  </a:lnTo>
                  <a:lnTo>
                    <a:pt x="81" y="25"/>
                  </a:lnTo>
                  <a:lnTo>
                    <a:pt x="79" y="25"/>
                  </a:lnTo>
                  <a:lnTo>
                    <a:pt x="79" y="24"/>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7"/>
                  </a:lnTo>
                  <a:lnTo>
                    <a:pt x="60" y="27"/>
                  </a:lnTo>
                  <a:lnTo>
                    <a:pt x="59" y="27"/>
                  </a:lnTo>
                  <a:lnTo>
                    <a:pt x="57" y="28"/>
                  </a:lnTo>
                  <a:lnTo>
                    <a:pt x="56" y="28"/>
                  </a:lnTo>
                  <a:lnTo>
                    <a:pt x="56" y="30"/>
                  </a:lnTo>
                  <a:lnTo>
                    <a:pt x="54" y="30"/>
                  </a:lnTo>
                  <a:lnTo>
                    <a:pt x="53" y="30"/>
                  </a:lnTo>
                  <a:lnTo>
                    <a:pt x="53" y="31"/>
                  </a:lnTo>
                  <a:lnTo>
                    <a:pt x="51" y="31"/>
                  </a:lnTo>
                  <a:lnTo>
                    <a:pt x="50" y="33"/>
                  </a:lnTo>
                  <a:lnTo>
                    <a:pt x="48" y="34"/>
                  </a:lnTo>
                  <a:lnTo>
                    <a:pt x="47" y="36"/>
                  </a:lnTo>
                  <a:lnTo>
                    <a:pt x="46" y="37"/>
                  </a:lnTo>
                  <a:lnTo>
                    <a:pt x="44" y="39"/>
                  </a:lnTo>
                  <a:lnTo>
                    <a:pt x="43" y="40"/>
                  </a:lnTo>
                  <a:lnTo>
                    <a:pt x="43" y="41"/>
                  </a:lnTo>
                  <a:lnTo>
                    <a:pt x="41" y="41"/>
                  </a:lnTo>
                  <a:lnTo>
                    <a:pt x="41" y="43"/>
                  </a:lnTo>
                  <a:lnTo>
                    <a:pt x="40" y="43"/>
                  </a:lnTo>
                  <a:lnTo>
                    <a:pt x="40" y="44"/>
                  </a:lnTo>
                  <a:lnTo>
                    <a:pt x="40" y="46"/>
                  </a:lnTo>
                  <a:lnTo>
                    <a:pt x="38" y="46"/>
                  </a:lnTo>
                  <a:lnTo>
                    <a:pt x="38" y="47"/>
                  </a:lnTo>
                  <a:lnTo>
                    <a:pt x="37" y="49"/>
                  </a:lnTo>
                  <a:lnTo>
                    <a:pt x="37" y="50"/>
                  </a:lnTo>
                  <a:lnTo>
                    <a:pt x="35" y="52"/>
                  </a:lnTo>
                  <a:lnTo>
                    <a:pt x="35" y="53"/>
                  </a:lnTo>
                  <a:lnTo>
                    <a:pt x="34" y="55"/>
                  </a:lnTo>
                  <a:lnTo>
                    <a:pt x="34" y="56"/>
                  </a:lnTo>
                  <a:lnTo>
                    <a:pt x="34" y="58"/>
                  </a:lnTo>
                  <a:lnTo>
                    <a:pt x="32" y="59"/>
                  </a:lnTo>
                  <a:lnTo>
                    <a:pt x="32" y="61"/>
                  </a:lnTo>
                  <a:lnTo>
                    <a:pt x="32" y="62"/>
                  </a:lnTo>
                  <a:lnTo>
                    <a:pt x="31" y="64"/>
                  </a:lnTo>
                  <a:lnTo>
                    <a:pt x="31" y="65"/>
                  </a:lnTo>
                  <a:lnTo>
                    <a:pt x="31" y="67"/>
                  </a:lnTo>
                  <a:lnTo>
                    <a:pt x="31" y="68"/>
                  </a:lnTo>
                  <a:lnTo>
                    <a:pt x="31"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1" name="Freeform 56">
              <a:extLst>
                <a:ext uri="{FF2B5EF4-FFF2-40B4-BE49-F238E27FC236}">
                  <a16:creationId xmlns:a16="http://schemas.microsoft.com/office/drawing/2014/main" id="{27E5693F-0262-4570-9C47-D6F3F25C38A8}"/>
                </a:ext>
              </a:extLst>
            </p:cNvPr>
            <p:cNvSpPr>
              <a:spLocks/>
            </p:cNvSpPr>
            <p:nvPr/>
          </p:nvSpPr>
          <p:spPr bwMode="auto">
            <a:xfrm>
              <a:off x="1374775" y="2378075"/>
              <a:ext cx="111125"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2" y="52"/>
                  </a:lnTo>
                  <a:lnTo>
                    <a:pt x="96" y="52"/>
                  </a:lnTo>
                  <a:lnTo>
                    <a:pt x="104" y="0"/>
                  </a:lnTo>
                  <a:lnTo>
                    <a:pt x="133" y="0"/>
                  </a:lnTo>
                  <a:lnTo>
                    <a:pt x="106" y="133"/>
                  </a:lnTo>
                  <a:lnTo>
                    <a:pt x="79" y="133"/>
                  </a:lnTo>
                  <a:lnTo>
                    <a:pt x="90" y="75"/>
                  </a:lnTo>
                  <a:lnTo>
                    <a:pt x="38" y="75"/>
                  </a:lnTo>
                  <a:lnTo>
                    <a:pt x="26"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2" name="Freeform 57">
              <a:extLst>
                <a:ext uri="{FF2B5EF4-FFF2-40B4-BE49-F238E27FC236}">
                  <a16:creationId xmlns:a16="http://schemas.microsoft.com/office/drawing/2014/main" id="{439EACDF-3C54-4621-AE4E-9E0CBF1C3C6C}"/>
                </a:ext>
              </a:extLst>
            </p:cNvPr>
            <p:cNvSpPr>
              <a:spLocks/>
            </p:cNvSpPr>
            <p:nvPr/>
          </p:nvSpPr>
          <p:spPr bwMode="auto">
            <a:xfrm>
              <a:off x="1466850" y="2378075"/>
              <a:ext cx="60325" cy="184150"/>
            </a:xfrm>
            <a:custGeom>
              <a:avLst/>
              <a:gdLst>
                <a:gd name="T0" fmla="*/ 2147483646 w 73"/>
                <a:gd name="T1" fmla="*/ 2147483646 h 173"/>
                <a:gd name="T2" fmla="*/ 2147483646 w 73"/>
                <a:gd name="T3" fmla="*/ 2147483646 h 173"/>
                <a:gd name="T4" fmla="*/ 2147483646 w 73"/>
                <a:gd name="T5" fmla="*/ 2147483646 h 173"/>
                <a:gd name="T6" fmla="*/ 2147483646 w 73"/>
                <a:gd name="T7" fmla="*/ 2147483646 h 173"/>
                <a:gd name="T8" fmla="*/ 2147483646 w 73"/>
                <a:gd name="T9" fmla="*/ 2147483646 h 173"/>
                <a:gd name="T10" fmla="*/ 2147483646 w 73"/>
                <a:gd name="T11" fmla="*/ 2147483646 h 173"/>
                <a:gd name="T12" fmla="*/ 2147483646 w 73"/>
                <a:gd name="T13" fmla="*/ 2147483646 h 173"/>
                <a:gd name="T14" fmla="*/ 2147483646 w 73"/>
                <a:gd name="T15" fmla="*/ 2147483646 h 173"/>
                <a:gd name="T16" fmla="*/ 2147483646 w 73"/>
                <a:gd name="T17" fmla="*/ 2147483646 h 173"/>
                <a:gd name="T18" fmla="*/ 2147483646 w 73"/>
                <a:gd name="T19" fmla="*/ 2147483646 h 173"/>
                <a:gd name="T20" fmla="*/ 2147483646 w 73"/>
                <a:gd name="T21" fmla="*/ 2147483646 h 173"/>
                <a:gd name="T22" fmla="*/ 2147483646 w 73"/>
                <a:gd name="T23" fmla="*/ 2147483646 h 173"/>
                <a:gd name="T24" fmla="*/ 2147483646 w 73"/>
                <a:gd name="T25" fmla="*/ 2147483646 h 173"/>
                <a:gd name="T26" fmla="*/ 2147483646 w 73"/>
                <a:gd name="T27" fmla="*/ 2147483646 h 173"/>
                <a:gd name="T28" fmla="*/ 2147483646 w 73"/>
                <a:gd name="T29" fmla="*/ 2147483646 h 173"/>
                <a:gd name="T30" fmla="*/ 2147483646 w 73"/>
                <a:gd name="T31" fmla="*/ 2147483646 h 173"/>
                <a:gd name="T32" fmla="*/ 2147483646 w 73"/>
                <a:gd name="T33" fmla="*/ 2147483646 h 173"/>
                <a:gd name="T34" fmla="*/ 2147483646 w 73"/>
                <a:gd name="T35" fmla="*/ 2147483646 h 173"/>
                <a:gd name="T36" fmla="*/ 2147483646 w 73"/>
                <a:gd name="T37" fmla="*/ 2147483646 h 173"/>
                <a:gd name="T38" fmla="*/ 2147483646 w 73"/>
                <a:gd name="T39" fmla="*/ 2147483646 h 173"/>
                <a:gd name="T40" fmla="*/ 2147483646 w 73"/>
                <a:gd name="T41" fmla="*/ 2147483646 h 173"/>
                <a:gd name="T42" fmla="*/ 2147483646 w 73"/>
                <a:gd name="T43" fmla="*/ 2147483646 h 173"/>
                <a:gd name="T44" fmla="*/ 2147483646 w 73"/>
                <a:gd name="T45" fmla="*/ 2147483646 h 173"/>
                <a:gd name="T46" fmla="*/ 2147483646 w 73"/>
                <a:gd name="T47" fmla="*/ 2147483646 h 173"/>
                <a:gd name="T48" fmla="*/ 2147483646 w 73"/>
                <a:gd name="T49" fmla="*/ 2147483646 h 173"/>
                <a:gd name="T50" fmla="*/ 2147483646 w 73"/>
                <a:gd name="T51" fmla="*/ 2147483646 h 173"/>
                <a:gd name="T52" fmla="*/ 2147483646 w 73"/>
                <a:gd name="T53" fmla="*/ 2147483646 h 173"/>
                <a:gd name="T54" fmla="*/ 2147483646 w 73"/>
                <a:gd name="T55" fmla="*/ 2147483646 h 173"/>
                <a:gd name="T56" fmla="*/ 2147483646 w 73"/>
                <a:gd name="T57" fmla="*/ 2147483646 h 173"/>
                <a:gd name="T58" fmla="*/ 2147483646 w 73"/>
                <a:gd name="T59" fmla="*/ 2147483646 h 173"/>
                <a:gd name="T60" fmla="*/ 2147483646 w 73"/>
                <a:gd name="T61" fmla="*/ 2147483646 h 173"/>
                <a:gd name="T62" fmla="*/ 2147483646 w 73"/>
                <a:gd name="T63" fmla="*/ 2147483646 h 173"/>
                <a:gd name="T64" fmla="*/ 2147483646 w 73"/>
                <a:gd name="T65" fmla="*/ 2147483646 h 173"/>
                <a:gd name="T66" fmla="*/ 2147483646 w 73"/>
                <a:gd name="T67" fmla="*/ 2147483646 h 173"/>
                <a:gd name="T68" fmla="*/ 2147483646 w 73"/>
                <a:gd name="T69" fmla="*/ 2147483646 h 173"/>
                <a:gd name="T70" fmla="*/ 2147483646 w 73"/>
                <a:gd name="T71" fmla="*/ 2147483646 h 173"/>
                <a:gd name="T72" fmla="*/ 2147483646 w 73"/>
                <a:gd name="T73" fmla="*/ 2147483646 h 173"/>
                <a:gd name="T74" fmla="*/ 2147483646 w 73"/>
                <a:gd name="T75" fmla="*/ 2147483646 h 173"/>
                <a:gd name="T76" fmla="*/ 2147483646 w 73"/>
                <a:gd name="T77" fmla="*/ 2147483646 h 173"/>
                <a:gd name="T78" fmla="*/ 2147483646 w 73"/>
                <a:gd name="T79" fmla="*/ 2147483646 h 173"/>
                <a:gd name="T80" fmla="*/ 2147483646 w 73"/>
                <a:gd name="T81" fmla="*/ 2147483646 h 173"/>
                <a:gd name="T82" fmla="*/ 2147483646 w 73"/>
                <a:gd name="T83" fmla="*/ 2147483646 h 173"/>
                <a:gd name="T84" fmla="*/ 2147483646 w 73"/>
                <a:gd name="T85" fmla="*/ 2147483646 h 173"/>
                <a:gd name="T86" fmla="*/ 2147483646 w 73"/>
                <a:gd name="T87" fmla="*/ 2147483646 h 173"/>
                <a:gd name="T88" fmla="*/ 2147483646 w 73"/>
                <a:gd name="T89" fmla="*/ 2147483646 h 173"/>
                <a:gd name="T90" fmla="*/ 2147483646 w 73"/>
                <a:gd name="T91" fmla="*/ 2147483646 h 173"/>
                <a:gd name="T92" fmla="*/ 2147483646 w 73"/>
                <a:gd name="T93" fmla="*/ 2147483646 h 173"/>
                <a:gd name="T94" fmla="*/ 2147483646 w 73"/>
                <a:gd name="T95" fmla="*/ 2147483646 h 173"/>
                <a:gd name="T96" fmla="*/ 2147483646 w 73"/>
                <a:gd name="T97" fmla="*/ 2147483646 h 173"/>
                <a:gd name="T98" fmla="*/ 2147483646 w 73"/>
                <a:gd name="T99" fmla="*/ 2147483646 h 173"/>
                <a:gd name="T100" fmla="*/ 2147483646 w 73"/>
                <a:gd name="T101" fmla="*/ 2147483646 h 173"/>
                <a:gd name="T102" fmla="*/ 2147483646 w 73"/>
                <a:gd name="T103" fmla="*/ 2147483646 h 173"/>
                <a:gd name="T104" fmla="*/ 2147483646 w 73"/>
                <a:gd name="T105" fmla="*/ 2147483646 h 173"/>
                <a:gd name="T106" fmla="*/ 2147483646 w 73"/>
                <a:gd name="T107" fmla="*/ 2147483646 h 173"/>
                <a:gd name="T108" fmla="*/ 2147483646 w 73"/>
                <a:gd name="T109" fmla="*/ 2147483646 h 173"/>
                <a:gd name="T110" fmla="*/ 2147483646 w 73"/>
                <a:gd name="T111" fmla="*/ 2147483646 h 173"/>
                <a:gd name="T112" fmla="*/ 2147483646 w 73"/>
                <a:gd name="T113" fmla="*/ 2147483646 h 173"/>
                <a:gd name="T114" fmla="*/ 2147483646 w 73"/>
                <a:gd name="T115" fmla="*/ 2147483646 h 173"/>
                <a:gd name="T116" fmla="*/ 2147483646 w 73"/>
                <a:gd name="T117" fmla="*/ 2147483646 h 173"/>
                <a:gd name="T118" fmla="*/ 2147483646 w 73"/>
                <a:gd name="T119" fmla="*/ 2147483646 h 173"/>
                <a:gd name="T120" fmla="*/ 2147483646 w 73"/>
                <a:gd name="T121" fmla="*/ 2147483646 h 173"/>
                <a:gd name="T122" fmla="*/ 2147483646 w 73"/>
                <a:gd name="T123" fmla="*/ 2147483646 h 1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
                <a:gd name="T187" fmla="*/ 0 h 173"/>
                <a:gd name="T188" fmla="*/ 73 w 73"/>
                <a:gd name="T189" fmla="*/ 173 h 1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 h="173">
                  <a:moveTo>
                    <a:pt x="21" y="173"/>
                  </a:moveTo>
                  <a:lnTo>
                    <a:pt x="0" y="173"/>
                  </a:lnTo>
                  <a:lnTo>
                    <a:pt x="2" y="171"/>
                  </a:lnTo>
                  <a:lnTo>
                    <a:pt x="3" y="170"/>
                  </a:lnTo>
                  <a:lnTo>
                    <a:pt x="5" y="168"/>
                  </a:lnTo>
                  <a:lnTo>
                    <a:pt x="6" y="165"/>
                  </a:lnTo>
                  <a:lnTo>
                    <a:pt x="6" y="164"/>
                  </a:lnTo>
                  <a:lnTo>
                    <a:pt x="8" y="162"/>
                  </a:lnTo>
                  <a:lnTo>
                    <a:pt x="9" y="161"/>
                  </a:lnTo>
                  <a:lnTo>
                    <a:pt x="11" y="159"/>
                  </a:lnTo>
                  <a:lnTo>
                    <a:pt x="11" y="158"/>
                  </a:lnTo>
                  <a:lnTo>
                    <a:pt x="12" y="156"/>
                  </a:lnTo>
                  <a:lnTo>
                    <a:pt x="14" y="155"/>
                  </a:lnTo>
                  <a:lnTo>
                    <a:pt x="15" y="153"/>
                  </a:lnTo>
                  <a:lnTo>
                    <a:pt x="17" y="152"/>
                  </a:lnTo>
                  <a:lnTo>
                    <a:pt x="17" y="151"/>
                  </a:lnTo>
                  <a:lnTo>
                    <a:pt x="18" y="149"/>
                  </a:lnTo>
                  <a:lnTo>
                    <a:pt x="20" y="148"/>
                  </a:lnTo>
                  <a:lnTo>
                    <a:pt x="20" y="146"/>
                  </a:lnTo>
                  <a:lnTo>
                    <a:pt x="21" y="145"/>
                  </a:lnTo>
                  <a:lnTo>
                    <a:pt x="21" y="143"/>
                  </a:lnTo>
                  <a:lnTo>
                    <a:pt x="23" y="142"/>
                  </a:lnTo>
                  <a:lnTo>
                    <a:pt x="24" y="140"/>
                  </a:lnTo>
                  <a:lnTo>
                    <a:pt x="24" y="139"/>
                  </a:lnTo>
                  <a:lnTo>
                    <a:pt x="25" y="139"/>
                  </a:lnTo>
                  <a:lnTo>
                    <a:pt x="25" y="137"/>
                  </a:lnTo>
                  <a:lnTo>
                    <a:pt x="27" y="136"/>
                  </a:lnTo>
                  <a:lnTo>
                    <a:pt x="27" y="134"/>
                  </a:lnTo>
                  <a:lnTo>
                    <a:pt x="27" y="133"/>
                  </a:lnTo>
                  <a:lnTo>
                    <a:pt x="28" y="133"/>
                  </a:lnTo>
                  <a:lnTo>
                    <a:pt x="28" y="131"/>
                  </a:lnTo>
                  <a:lnTo>
                    <a:pt x="30" y="130"/>
                  </a:lnTo>
                  <a:lnTo>
                    <a:pt x="30" y="128"/>
                  </a:lnTo>
                  <a:lnTo>
                    <a:pt x="30" y="127"/>
                  </a:lnTo>
                  <a:lnTo>
                    <a:pt x="31" y="127"/>
                  </a:lnTo>
                  <a:lnTo>
                    <a:pt x="31" y="125"/>
                  </a:lnTo>
                  <a:lnTo>
                    <a:pt x="33" y="124"/>
                  </a:lnTo>
                  <a:lnTo>
                    <a:pt x="33" y="123"/>
                  </a:lnTo>
                  <a:lnTo>
                    <a:pt x="33" y="121"/>
                  </a:lnTo>
                  <a:lnTo>
                    <a:pt x="34" y="121"/>
                  </a:lnTo>
                  <a:lnTo>
                    <a:pt x="34" y="120"/>
                  </a:lnTo>
                  <a:lnTo>
                    <a:pt x="34" y="118"/>
                  </a:lnTo>
                  <a:lnTo>
                    <a:pt x="36" y="117"/>
                  </a:lnTo>
                  <a:lnTo>
                    <a:pt x="36" y="115"/>
                  </a:lnTo>
                  <a:lnTo>
                    <a:pt x="36" y="114"/>
                  </a:lnTo>
                  <a:lnTo>
                    <a:pt x="37" y="112"/>
                  </a:lnTo>
                  <a:lnTo>
                    <a:pt x="37" y="111"/>
                  </a:lnTo>
                  <a:lnTo>
                    <a:pt x="37" y="109"/>
                  </a:lnTo>
                  <a:lnTo>
                    <a:pt x="39" y="108"/>
                  </a:lnTo>
                  <a:lnTo>
                    <a:pt x="39" y="106"/>
                  </a:lnTo>
                  <a:lnTo>
                    <a:pt x="39" y="105"/>
                  </a:lnTo>
                  <a:lnTo>
                    <a:pt x="40" y="103"/>
                  </a:lnTo>
                  <a:lnTo>
                    <a:pt x="40" y="102"/>
                  </a:lnTo>
                  <a:lnTo>
                    <a:pt x="40" y="100"/>
                  </a:lnTo>
                  <a:lnTo>
                    <a:pt x="40" y="99"/>
                  </a:lnTo>
                  <a:lnTo>
                    <a:pt x="42" y="97"/>
                  </a:lnTo>
                  <a:lnTo>
                    <a:pt x="42" y="96"/>
                  </a:lnTo>
                  <a:lnTo>
                    <a:pt x="42" y="95"/>
                  </a:lnTo>
                  <a:lnTo>
                    <a:pt x="42" y="93"/>
                  </a:lnTo>
                  <a:lnTo>
                    <a:pt x="42" y="92"/>
                  </a:lnTo>
                  <a:lnTo>
                    <a:pt x="43" y="90"/>
                  </a:lnTo>
                  <a:lnTo>
                    <a:pt x="43" y="89"/>
                  </a:lnTo>
                  <a:lnTo>
                    <a:pt x="43" y="87"/>
                  </a:lnTo>
                  <a:lnTo>
                    <a:pt x="43" y="86"/>
                  </a:lnTo>
                  <a:lnTo>
                    <a:pt x="45" y="84"/>
                  </a:lnTo>
                  <a:lnTo>
                    <a:pt x="45" y="83"/>
                  </a:lnTo>
                  <a:lnTo>
                    <a:pt x="45" y="81"/>
                  </a:lnTo>
                  <a:lnTo>
                    <a:pt x="45" y="80"/>
                  </a:lnTo>
                  <a:lnTo>
                    <a:pt x="45" y="78"/>
                  </a:lnTo>
                  <a:lnTo>
                    <a:pt x="45" y="77"/>
                  </a:lnTo>
                  <a:lnTo>
                    <a:pt x="45" y="75"/>
                  </a:lnTo>
                  <a:lnTo>
                    <a:pt x="46" y="75"/>
                  </a:lnTo>
                  <a:lnTo>
                    <a:pt x="46" y="74"/>
                  </a:lnTo>
                  <a:lnTo>
                    <a:pt x="46" y="72"/>
                  </a:lnTo>
                  <a:lnTo>
                    <a:pt x="46" y="71"/>
                  </a:lnTo>
                  <a:lnTo>
                    <a:pt x="46" y="69"/>
                  </a:lnTo>
                  <a:lnTo>
                    <a:pt x="46" y="68"/>
                  </a:lnTo>
                  <a:lnTo>
                    <a:pt x="46" y="66"/>
                  </a:lnTo>
                  <a:lnTo>
                    <a:pt x="46" y="65"/>
                  </a:lnTo>
                  <a:lnTo>
                    <a:pt x="46" y="64"/>
                  </a:lnTo>
                  <a:lnTo>
                    <a:pt x="46" y="62"/>
                  </a:lnTo>
                  <a:lnTo>
                    <a:pt x="46" y="61"/>
                  </a:lnTo>
                  <a:lnTo>
                    <a:pt x="46" y="59"/>
                  </a:lnTo>
                  <a:lnTo>
                    <a:pt x="46" y="58"/>
                  </a:lnTo>
                  <a:lnTo>
                    <a:pt x="46" y="56"/>
                  </a:lnTo>
                  <a:lnTo>
                    <a:pt x="46" y="55"/>
                  </a:lnTo>
                  <a:lnTo>
                    <a:pt x="46" y="53"/>
                  </a:lnTo>
                  <a:lnTo>
                    <a:pt x="46" y="52"/>
                  </a:lnTo>
                  <a:lnTo>
                    <a:pt x="46" y="50"/>
                  </a:lnTo>
                  <a:lnTo>
                    <a:pt x="46" y="49"/>
                  </a:lnTo>
                  <a:lnTo>
                    <a:pt x="46" y="47"/>
                  </a:lnTo>
                  <a:lnTo>
                    <a:pt x="46" y="46"/>
                  </a:lnTo>
                  <a:lnTo>
                    <a:pt x="46" y="44"/>
                  </a:lnTo>
                  <a:lnTo>
                    <a:pt x="46" y="43"/>
                  </a:lnTo>
                  <a:lnTo>
                    <a:pt x="46" y="41"/>
                  </a:lnTo>
                  <a:lnTo>
                    <a:pt x="46" y="40"/>
                  </a:lnTo>
                  <a:lnTo>
                    <a:pt x="46" y="38"/>
                  </a:lnTo>
                  <a:lnTo>
                    <a:pt x="45" y="37"/>
                  </a:lnTo>
                  <a:lnTo>
                    <a:pt x="45" y="36"/>
                  </a:lnTo>
                  <a:lnTo>
                    <a:pt x="45" y="34"/>
                  </a:lnTo>
                  <a:lnTo>
                    <a:pt x="45" y="33"/>
                  </a:lnTo>
                  <a:lnTo>
                    <a:pt x="45" y="31"/>
                  </a:lnTo>
                  <a:lnTo>
                    <a:pt x="43" y="30"/>
                  </a:lnTo>
                  <a:lnTo>
                    <a:pt x="43" y="28"/>
                  </a:lnTo>
                  <a:lnTo>
                    <a:pt x="43" y="27"/>
                  </a:lnTo>
                  <a:lnTo>
                    <a:pt x="43" y="25"/>
                  </a:lnTo>
                  <a:lnTo>
                    <a:pt x="43" y="24"/>
                  </a:lnTo>
                  <a:lnTo>
                    <a:pt x="42" y="22"/>
                  </a:lnTo>
                  <a:lnTo>
                    <a:pt x="42" y="21"/>
                  </a:lnTo>
                  <a:lnTo>
                    <a:pt x="42" y="19"/>
                  </a:lnTo>
                  <a:lnTo>
                    <a:pt x="40" y="18"/>
                  </a:lnTo>
                  <a:lnTo>
                    <a:pt x="40" y="16"/>
                  </a:lnTo>
                  <a:lnTo>
                    <a:pt x="40" y="15"/>
                  </a:lnTo>
                  <a:lnTo>
                    <a:pt x="40" y="13"/>
                  </a:lnTo>
                  <a:lnTo>
                    <a:pt x="39" y="13"/>
                  </a:lnTo>
                  <a:lnTo>
                    <a:pt x="39" y="12"/>
                  </a:lnTo>
                  <a:lnTo>
                    <a:pt x="39" y="10"/>
                  </a:lnTo>
                  <a:lnTo>
                    <a:pt x="39" y="9"/>
                  </a:lnTo>
                  <a:lnTo>
                    <a:pt x="37" y="9"/>
                  </a:lnTo>
                  <a:lnTo>
                    <a:pt x="37" y="8"/>
                  </a:lnTo>
                  <a:lnTo>
                    <a:pt x="37" y="6"/>
                  </a:lnTo>
                  <a:lnTo>
                    <a:pt x="36" y="5"/>
                  </a:lnTo>
                  <a:lnTo>
                    <a:pt x="36" y="3"/>
                  </a:lnTo>
                  <a:lnTo>
                    <a:pt x="36" y="2"/>
                  </a:lnTo>
                  <a:lnTo>
                    <a:pt x="34" y="2"/>
                  </a:lnTo>
                  <a:lnTo>
                    <a:pt x="34" y="0"/>
                  </a:lnTo>
                  <a:lnTo>
                    <a:pt x="54" y="0"/>
                  </a:lnTo>
                  <a:lnTo>
                    <a:pt x="55" y="2"/>
                  </a:lnTo>
                  <a:lnTo>
                    <a:pt x="55" y="3"/>
                  </a:lnTo>
                  <a:lnTo>
                    <a:pt x="56" y="3"/>
                  </a:lnTo>
                  <a:lnTo>
                    <a:pt x="56" y="5"/>
                  </a:lnTo>
                  <a:lnTo>
                    <a:pt x="56" y="6"/>
                  </a:lnTo>
                  <a:lnTo>
                    <a:pt x="58" y="8"/>
                  </a:lnTo>
                  <a:lnTo>
                    <a:pt x="59" y="9"/>
                  </a:lnTo>
                  <a:lnTo>
                    <a:pt x="59" y="10"/>
                  </a:lnTo>
                  <a:lnTo>
                    <a:pt x="59" y="12"/>
                  </a:lnTo>
                  <a:lnTo>
                    <a:pt x="61" y="12"/>
                  </a:lnTo>
                  <a:lnTo>
                    <a:pt x="61" y="13"/>
                  </a:lnTo>
                  <a:lnTo>
                    <a:pt x="61" y="15"/>
                  </a:lnTo>
                  <a:lnTo>
                    <a:pt x="62" y="16"/>
                  </a:lnTo>
                  <a:lnTo>
                    <a:pt x="62" y="18"/>
                  </a:lnTo>
                  <a:lnTo>
                    <a:pt x="64" y="19"/>
                  </a:lnTo>
                  <a:lnTo>
                    <a:pt x="64" y="21"/>
                  </a:lnTo>
                  <a:lnTo>
                    <a:pt x="64" y="22"/>
                  </a:lnTo>
                  <a:lnTo>
                    <a:pt x="65" y="24"/>
                  </a:lnTo>
                  <a:lnTo>
                    <a:pt x="65" y="25"/>
                  </a:lnTo>
                  <a:lnTo>
                    <a:pt x="67" y="27"/>
                  </a:lnTo>
                  <a:lnTo>
                    <a:pt x="67" y="28"/>
                  </a:lnTo>
                  <a:lnTo>
                    <a:pt x="67" y="30"/>
                  </a:lnTo>
                  <a:lnTo>
                    <a:pt x="68" y="31"/>
                  </a:lnTo>
                  <a:lnTo>
                    <a:pt x="68" y="33"/>
                  </a:lnTo>
                  <a:lnTo>
                    <a:pt x="68" y="34"/>
                  </a:lnTo>
                  <a:lnTo>
                    <a:pt x="70" y="36"/>
                  </a:lnTo>
                  <a:lnTo>
                    <a:pt x="70" y="37"/>
                  </a:lnTo>
                  <a:lnTo>
                    <a:pt x="70" y="38"/>
                  </a:lnTo>
                  <a:lnTo>
                    <a:pt x="71" y="40"/>
                  </a:lnTo>
                  <a:lnTo>
                    <a:pt x="71" y="41"/>
                  </a:lnTo>
                  <a:lnTo>
                    <a:pt x="71" y="43"/>
                  </a:lnTo>
                  <a:lnTo>
                    <a:pt x="71" y="44"/>
                  </a:lnTo>
                  <a:lnTo>
                    <a:pt x="71" y="46"/>
                  </a:lnTo>
                  <a:lnTo>
                    <a:pt x="71" y="47"/>
                  </a:lnTo>
                  <a:lnTo>
                    <a:pt x="73" y="47"/>
                  </a:lnTo>
                  <a:lnTo>
                    <a:pt x="73" y="49"/>
                  </a:lnTo>
                  <a:lnTo>
                    <a:pt x="73" y="50"/>
                  </a:lnTo>
                  <a:lnTo>
                    <a:pt x="73" y="52"/>
                  </a:lnTo>
                  <a:lnTo>
                    <a:pt x="73" y="53"/>
                  </a:lnTo>
                  <a:lnTo>
                    <a:pt x="73" y="55"/>
                  </a:lnTo>
                  <a:lnTo>
                    <a:pt x="73" y="56"/>
                  </a:lnTo>
                  <a:lnTo>
                    <a:pt x="73" y="58"/>
                  </a:lnTo>
                  <a:lnTo>
                    <a:pt x="73" y="59"/>
                  </a:lnTo>
                  <a:lnTo>
                    <a:pt x="73" y="61"/>
                  </a:lnTo>
                  <a:lnTo>
                    <a:pt x="73" y="62"/>
                  </a:lnTo>
                  <a:lnTo>
                    <a:pt x="73" y="64"/>
                  </a:lnTo>
                  <a:lnTo>
                    <a:pt x="73" y="65"/>
                  </a:lnTo>
                  <a:lnTo>
                    <a:pt x="73" y="66"/>
                  </a:lnTo>
                  <a:lnTo>
                    <a:pt x="73" y="68"/>
                  </a:lnTo>
                  <a:lnTo>
                    <a:pt x="73" y="69"/>
                  </a:lnTo>
                  <a:lnTo>
                    <a:pt x="73" y="71"/>
                  </a:lnTo>
                  <a:lnTo>
                    <a:pt x="73" y="72"/>
                  </a:lnTo>
                  <a:lnTo>
                    <a:pt x="73" y="74"/>
                  </a:lnTo>
                  <a:lnTo>
                    <a:pt x="71" y="75"/>
                  </a:lnTo>
                  <a:lnTo>
                    <a:pt x="71" y="77"/>
                  </a:lnTo>
                  <a:lnTo>
                    <a:pt x="71" y="78"/>
                  </a:lnTo>
                  <a:lnTo>
                    <a:pt x="71" y="80"/>
                  </a:lnTo>
                  <a:lnTo>
                    <a:pt x="71" y="81"/>
                  </a:lnTo>
                  <a:lnTo>
                    <a:pt x="71" y="83"/>
                  </a:lnTo>
                  <a:lnTo>
                    <a:pt x="70" y="83"/>
                  </a:lnTo>
                  <a:lnTo>
                    <a:pt x="70" y="84"/>
                  </a:lnTo>
                  <a:lnTo>
                    <a:pt x="70" y="86"/>
                  </a:lnTo>
                  <a:lnTo>
                    <a:pt x="70" y="87"/>
                  </a:lnTo>
                  <a:lnTo>
                    <a:pt x="70" y="89"/>
                  </a:lnTo>
                  <a:lnTo>
                    <a:pt x="68" y="90"/>
                  </a:lnTo>
                  <a:lnTo>
                    <a:pt x="68" y="92"/>
                  </a:lnTo>
                  <a:lnTo>
                    <a:pt x="68" y="93"/>
                  </a:lnTo>
                  <a:lnTo>
                    <a:pt x="68" y="95"/>
                  </a:lnTo>
                  <a:lnTo>
                    <a:pt x="68" y="96"/>
                  </a:lnTo>
                  <a:lnTo>
                    <a:pt x="67" y="97"/>
                  </a:lnTo>
                  <a:lnTo>
                    <a:pt x="67" y="99"/>
                  </a:lnTo>
                  <a:lnTo>
                    <a:pt x="67" y="100"/>
                  </a:lnTo>
                  <a:lnTo>
                    <a:pt x="65" y="102"/>
                  </a:lnTo>
                  <a:lnTo>
                    <a:pt x="65" y="103"/>
                  </a:lnTo>
                  <a:lnTo>
                    <a:pt x="65" y="105"/>
                  </a:lnTo>
                  <a:lnTo>
                    <a:pt x="64" y="106"/>
                  </a:lnTo>
                  <a:lnTo>
                    <a:pt x="64" y="108"/>
                  </a:lnTo>
                  <a:lnTo>
                    <a:pt x="64" y="109"/>
                  </a:lnTo>
                  <a:lnTo>
                    <a:pt x="62" y="111"/>
                  </a:lnTo>
                  <a:lnTo>
                    <a:pt x="62" y="112"/>
                  </a:lnTo>
                  <a:lnTo>
                    <a:pt x="61" y="114"/>
                  </a:lnTo>
                  <a:lnTo>
                    <a:pt x="61" y="115"/>
                  </a:lnTo>
                  <a:lnTo>
                    <a:pt x="61" y="117"/>
                  </a:lnTo>
                  <a:lnTo>
                    <a:pt x="59" y="118"/>
                  </a:lnTo>
                  <a:lnTo>
                    <a:pt x="59" y="120"/>
                  </a:lnTo>
                  <a:lnTo>
                    <a:pt x="58" y="121"/>
                  </a:lnTo>
                  <a:lnTo>
                    <a:pt x="58" y="123"/>
                  </a:lnTo>
                  <a:lnTo>
                    <a:pt x="56" y="124"/>
                  </a:lnTo>
                  <a:lnTo>
                    <a:pt x="55" y="125"/>
                  </a:lnTo>
                  <a:lnTo>
                    <a:pt x="55" y="127"/>
                  </a:lnTo>
                  <a:lnTo>
                    <a:pt x="55" y="128"/>
                  </a:lnTo>
                  <a:lnTo>
                    <a:pt x="54" y="130"/>
                  </a:lnTo>
                  <a:lnTo>
                    <a:pt x="52" y="131"/>
                  </a:lnTo>
                  <a:lnTo>
                    <a:pt x="52" y="133"/>
                  </a:lnTo>
                  <a:lnTo>
                    <a:pt x="51" y="134"/>
                  </a:lnTo>
                  <a:lnTo>
                    <a:pt x="49" y="136"/>
                  </a:lnTo>
                  <a:lnTo>
                    <a:pt x="49" y="137"/>
                  </a:lnTo>
                  <a:lnTo>
                    <a:pt x="48" y="137"/>
                  </a:lnTo>
                  <a:lnTo>
                    <a:pt x="48" y="139"/>
                  </a:lnTo>
                  <a:lnTo>
                    <a:pt x="46" y="140"/>
                  </a:lnTo>
                  <a:lnTo>
                    <a:pt x="45" y="142"/>
                  </a:lnTo>
                  <a:lnTo>
                    <a:pt x="45" y="143"/>
                  </a:lnTo>
                  <a:lnTo>
                    <a:pt x="43" y="145"/>
                  </a:lnTo>
                  <a:lnTo>
                    <a:pt x="42" y="146"/>
                  </a:lnTo>
                  <a:lnTo>
                    <a:pt x="42" y="148"/>
                  </a:lnTo>
                  <a:lnTo>
                    <a:pt x="40" y="149"/>
                  </a:lnTo>
                  <a:lnTo>
                    <a:pt x="39" y="151"/>
                  </a:lnTo>
                  <a:lnTo>
                    <a:pt x="37" y="152"/>
                  </a:lnTo>
                  <a:lnTo>
                    <a:pt x="37" y="153"/>
                  </a:lnTo>
                  <a:lnTo>
                    <a:pt x="36" y="155"/>
                  </a:lnTo>
                  <a:lnTo>
                    <a:pt x="34" y="156"/>
                  </a:lnTo>
                  <a:lnTo>
                    <a:pt x="33" y="158"/>
                  </a:lnTo>
                  <a:lnTo>
                    <a:pt x="31" y="159"/>
                  </a:lnTo>
                  <a:lnTo>
                    <a:pt x="30" y="161"/>
                  </a:lnTo>
                  <a:lnTo>
                    <a:pt x="28" y="162"/>
                  </a:lnTo>
                  <a:lnTo>
                    <a:pt x="27" y="164"/>
                  </a:lnTo>
                  <a:lnTo>
                    <a:pt x="25" y="165"/>
                  </a:lnTo>
                  <a:lnTo>
                    <a:pt x="25" y="167"/>
                  </a:lnTo>
                  <a:lnTo>
                    <a:pt x="24" y="168"/>
                  </a:lnTo>
                  <a:lnTo>
                    <a:pt x="23" y="171"/>
                  </a:lnTo>
                  <a:lnTo>
                    <a:pt x="21"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3" name="Freeform 58">
              <a:extLst>
                <a:ext uri="{FF2B5EF4-FFF2-40B4-BE49-F238E27FC236}">
                  <a16:creationId xmlns:a16="http://schemas.microsoft.com/office/drawing/2014/main" id="{6C88718E-C542-47EA-B5AA-63FFE8D1E6E3}"/>
                </a:ext>
              </a:extLst>
            </p:cNvPr>
            <p:cNvSpPr>
              <a:spLocks/>
            </p:cNvSpPr>
            <p:nvPr/>
          </p:nvSpPr>
          <p:spPr bwMode="auto">
            <a:xfrm>
              <a:off x="2398713" y="2403475"/>
              <a:ext cx="130175" cy="141287"/>
            </a:xfrm>
            <a:custGeom>
              <a:avLst/>
              <a:gdLst>
                <a:gd name="T0" fmla="*/ 2147483646 w 154"/>
                <a:gd name="T1" fmla="*/ 0 h 132"/>
                <a:gd name="T2" fmla="*/ 2147483646 w 154"/>
                <a:gd name="T3" fmla="*/ 0 h 132"/>
                <a:gd name="T4" fmla="*/ 2147483646 w 154"/>
                <a:gd name="T5" fmla="*/ 2147483646 h 132"/>
                <a:gd name="T6" fmla="*/ 2147483646 w 154"/>
                <a:gd name="T7" fmla="*/ 0 h 132"/>
                <a:gd name="T8" fmla="*/ 2147483646 w 154"/>
                <a:gd name="T9" fmla="*/ 0 h 132"/>
                <a:gd name="T10" fmla="*/ 2147483646 w 154"/>
                <a:gd name="T11" fmla="*/ 2147483646 h 132"/>
                <a:gd name="T12" fmla="*/ 2147483646 w 154"/>
                <a:gd name="T13" fmla="*/ 2147483646 h 132"/>
                <a:gd name="T14" fmla="*/ 2147483646 w 154"/>
                <a:gd name="T15" fmla="*/ 2147483646 h 132"/>
                <a:gd name="T16" fmla="*/ 2147483646 w 154"/>
                <a:gd name="T17" fmla="*/ 2147483646 h 132"/>
                <a:gd name="T18" fmla="*/ 2147483646 w 154"/>
                <a:gd name="T19" fmla="*/ 2147483646 h 132"/>
                <a:gd name="T20" fmla="*/ 2147483646 w 154"/>
                <a:gd name="T21" fmla="*/ 2147483646 h 132"/>
                <a:gd name="T22" fmla="*/ 2147483646 w 154"/>
                <a:gd name="T23" fmla="*/ 2147483646 h 132"/>
                <a:gd name="T24" fmla="*/ 0 w 154"/>
                <a:gd name="T25" fmla="*/ 2147483646 h 132"/>
                <a:gd name="T26" fmla="*/ 2147483646 w 154"/>
                <a:gd name="T27" fmla="*/ 0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2"/>
                <a:gd name="T44" fmla="*/ 154 w 154"/>
                <a:gd name="T45" fmla="*/ 132 h 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2">
                  <a:moveTo>
                    <a:pt x="27" y="0"/>
                  </a:moveTo>
                  <a:lnTo>
                    <a:pt x="68" y="0"/>
                  </a:lnTo>
                  <a:lnTo>
                    <a:pt x="70" y="101"/>
                  </a:lnTo>
                  <a:lnTo>
                    <a:pt x="112" y="0"/>
                  </a:lnTo>
                  <a:lnTo>
                    <a:pt x="154" y="0"/>
                  </a:lnTo>
                  <a:lnTo>
                    <a:pt x="127" y="132"/>
                  </a:lnTo>
                  <a:lnTo>
                    <a:pt x="102" y="132"/>
                  </a:lnTo>
                  <a:lnTo>
                    <a:pt x="123" y="22"/>
                  </a:lnTo>
                  <a:lnTo>
                    <a:pt x="77" y="132"/>
                  </a:lnTo>
                  <a:lnTo>
                    <a:pt x="50" y="132"/>
                  </a:lnTo>
                  <a:lnTo>
                    <a:pt x="48" y="22"/>
                  </a:lnTo>
                  <a:lnTo>
                    <a:pt x="27" y="132"/>
                  </a:lnTo>
                  <a:lnTo>
                    <a:pt x="0" y="132"/>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4" name="Freeform 59">
              <a:extLst>
                <a:ext uri="{FF2B5EF4-FFF2-40B4-BE49-F238E27FC236}">
                  <a16:creationId xmlns:a16="http://schemas.microsoft.com/office/drawing/2014/main" id="{2C8C0B6D-E4CB-4CE7-936A-072247ABC99D}"/>
                </a:ext>
              </a:extLst>
            </p:cNvPr>
            <p:cNvSpPr>
              <a:spLocks/>
            </p:cNvSpPr>
            <p:nvPr/>
          </p:nvSpPr>
          <p:spPr bwMode="auto">
            <a:xfrm>
              <a:off x="2528888" y="2403475"/>
              <a:ext cx="60325" cy="184150"/>
            </a:xfrm>
            <a:custGeom>
              <a:avLst/>
              <a:gdLst>
                <a:gd name="T0" fmla="*/ 2147483646 w 72"/>
                <a:gd name="T1" fmla="*/ 2147483646 h 172"/>
                <a:gd name="T2" fmla="*/ 2147483646 w 72"/>
                <a:gd name="T3" fmla="*/ 2147483646 h 172"/>
                <a:gd name="T4" fmla="*/ 2147483646 w 72"/>
                <a:gd name="T5" fmla="*/ 2147483646 h 172"/>
                <a:gd name="T6" fmla="*/ 2147483646 w 72"/>
                <a:gd name="T7" fmla="*/ 2147483646 h 172"/>
                <a:gd name="T8" fmla="*/ 2147483646 w 72"/>
                <a:gd name="T9" fmla="*/ 2147483646 h 172"/>
                <a:gd name="T10" fmla="*/ 2147483646 w 72"/>
                <a:gd name="T11" fmla="*/ 2147483646 h 172"/>
                <a:gd name="T12" fmla="*/ 2147483646 w 72"/>
                <a:gd name="T13" fmla="*/ 2147483646 h 172"/>
                <a:gd name="T14" fmla="*/ 2147483646 w 72"/>
                <a:gd name="T15" fmla="*/ 2147483646 h 172"/>
                <a:gd name="T16" fmla="*/ 2147483646 w 72"/>
                <a:gd name="T17" fmla="*/ 2147483646 h 172"/>
                <a:gd name="T18" fmla="*/ 2147483646 w 72"/>
                <a:gd name="T19" fmla="*/ 2147483646 h 172"/>
                <a:gd name="T20" fmla="*/ 2147483646 w 72"/>
                <a:gd name="T21" fmla="*/ 2147483646 h 172"/>
                <a:gd name="T22" fmla="*/ 2147483646 w 72"/>
                <a:gd name="T23" fmla="*/ 2147483646 h 172"/>
                <a:gd name="T24" fmla="*/ 2147483646 w 72"/>
                <a:gd name="T25" fmla="*/ 2147483646 h 172"/>
                <a:gd name="T26" fmla="*/ 2147483646 w 72"/>
                <a:gd name="T27" fmla="*/ 2147483646 h 172"/>
                <a:gd name="T28" fmla="*/ 2147483646 w 72"/>
                <a:gd name="T29" fmla="*/ 2147483646 h 172"/>
                <a:gd name="T30" fmla="*/ 2147483646 w 72"/>
                <a:gd name="T31" fmla="*/ 2147483646 h 172"/>
                <a:gd name="T32" fmla="*/ 2147483646 w 72"/>
                <a:gd name="T33" fmla="*/ 2147483646 h 172"/>
                <a:gd name="T34" fmla="*/ 2147483646 w 72"/>
                <a:gd name="T35" fmla="*/ 2147483646 h 172"/>
                <a:gd name="T36" fmla="*/ 2147483646 w 72"/>
                <a:gd name="T37" fmla="*/ 2147483646 h 172"/>
                <a:gd name="T38" fmla="*/ 2147483646 w 72"/>
                <a:gd name="T39" fmla="*/ 2147483646 h 172"/>
                <a:gd name="T40" fmla="*/ 2147483646 w 72"/>
                <a:gd name="T41" fmla="*/ 2147483646 h 172"/>
                <a:gd name="T42" fmla="*/ 2147483646 w 72"/>
                <a:gd name="T43" fmla="*/ 2147483646 h 172"/>
                <a:gd name="T44" fmla="*/ 2147483646 w 72"/>
                <a:gd name="T45" fmla="*/ 2147483646 h 172"/>
                <a:gd name="T46" fmla="*/ 2147483646 w 72"/>
                <a:gd name="T47" fmla="*/ 2147483646 h 172"/>
                <a:gd name="T48" fmla="*/ 2147483646 w 72"/>
                <a:gd name="T49" fmla="*/ 2147483646 h 172"/>
                <a:gd name="T50" fmla="*/ 2147483646 w 72"/>
                <a:gd name="T51" fmla="*/ 2147483646 h 172"/>
                <a:gd name="T52" fmla="*/ 2147483646 w 72"/>
                <a:gd name="T53" fmla="*/ 2147483646 h 172"/>
                <a:gd name="T54" fmla="*/ 2147483646 w 72"/>
                <a:gd name="T55" fmla="*/ 2147483646 h 172"/>
                <a:gd name="T56" fmla="*/ 2147483646 w 72"/>
                <a:gd name="T57" fmla="*/ 2147483646 h 172"/>
                <a:gd name="T58" fmla="*/ 2147483646 w 72"/>
                <a:gd name="T59" fmla="*/ 2147483646 h 172"/>
                <a:gd name="T60" fmla="*/ 2147483646 w 72"/>
                <a:gd name="T61" fmla="*/ 2147483646 h 172"/>
                <a:gd name="T62" fmla="*/ 2147483646 w 72"/>
                <a:gd name="T63" fmla="*/ 2147483646 h 172"/>
                <a:gd name="T64" fmla="*/ 2147483646 w 72"/>
                <a:gd name="T65" fmla="*/ 2147483646 h 172"/>
                <a:gd name="T66" fmla="*/ 2147483646 w 72"/>
                <a:gd name="T67" fmla="*/ 2147483646 h 172"/>
                <a:gd name="T68" fmla="*/ 2147483646 w 72"/>
                <a:gd name="T69" fmla="*/ 2147483646 h 172"/>
                <a:gd name="T70" fmla="*/ 2147483646 w 72"/>
                <a:gd name="T71" fmla="*/ 2147483646 h 172"/>
                <a:gd name="T72" fmla="*/ 2147483646 w 72"/>
                <a:gd name="T73" fmla="*/ 2147483646 h 172"/>
                <a:gd name="T74" fmla="*/ 2147483646 w 72"/>
                <a:gd name="T75" fmla="*/ 2147483646 h 172"/>
                <a:gd name="T76" fmla="*/ 2147483646 w 72"/>
                <a:gd name="T77" fmla="*/ 2147483646 h 172"/>
                <a:gd name="T78" fmla="*/ 2147483646 w 72"/>
                <a:gd name="T79" fmla="*/ 2147483646 h 172"/>
                <a:gd name="T80" fmla="*/ 2147483646 w 72"/>
                <a:gd name="T81" fmla="*/ 2147483646 h 172"/>
                <a:gd name="T82" fmla="*/ 0 w 72"/>
                <a:gd name="T83" fmla="*/ 2147483646 h 172"/>
                <a:gd name="T84" fmla="*/ 0 w 72"/>
                <a:gd name="T85" fmla="*/ 2147483646 h 172"/>
                <a:gd name="T86" fmla="*/ 2147483646 w 72"/>
                <a:gd name="T87" fmla="*/ 2147483646 h 172"/>
                <a:gd name="T88" fmla="*/ 2147483646 w 72"/>
                <a:gd name="T89" fmla="*/ 2147483646 h 172"/>
                <a:gd name="T90" fmla="*/ 2147483646 w 72"/>
                <a:gd name="T91" fmla="*/ 2147483646 h 172"/>
                <a:gd name="T92" fmla="*/ 2147483646 w 72"/>
                <a:gd name="T93" fmla="*/ 2147483646 h 172"/>
                <a:gd name="T94" fmla="*/ 2147483646 w 72"/>
                <a:gd name="T95" fmla="*/ 2147483646 h 172"/>
                <a:gd name="T96" fmla="*/ 2147483646 w 72"/>
                <a:gd name="T97" fmla="*/ 2147483646 h 172"/>
                <a:gd name="T98" fmla="*/ 2147483646 w 72"/>
                <a:gd name="T99" fmla="*/ 2147483646 h 172"/>
                <a:gd name="T100" fmla="*/ 2147483646 w 72"/>
                <a:gd name="T101" fmla="*/ 2147483646 h 172"/>
                <a:gd name="T102" fmla="*/ 2147483646 w 72"/>
                <a:gd name="T103" fmla="*/ 2147483646 h 172"/>
                <a:gd name="T104" fmla="*/ 2147483646 w 72"/>
                <a:gd name="T105" fmla="*/ 2147483646 h 172"/>
                <a:gd name="T106" fmla="*/ 2147483646 w 72"/>
                <a:gd name="T107" fmla="*/ 2147483646 h 172"/>
                <a:gd name="T108" fmla="*/ 2147483646 w 72"/>
                <a:gd name="T109" fmla="*/ 2147483646 h 172"/>
                <a:gd name="T110" fmla="*/ 2147483646 w 72"/>
                <a:gd name="T111" fmla="*/ 2147483646 h 172"/>
                <a:gd name="T112" fmla="*/ 2147483646 w 72"/>
                <a:gd name="T113" fmla="*/ 2147483646 h 172"/>
                <a:gd name="T114" fmla="*/ 2147483646 w 72"/>
                <a:gd name="T115" fmla="*/ 2147483646 h 172"/>
                <a:gd name="T116" fmla="*/ 2147483646 w 72"/>
                <a:gd name="T117" fmla="*/ 2147483646 h 172"/>
                <a:gd name="T118" fmla="*/ 2147483646 w 72"/>
                <a:gd name="T119" fmla="*/ 2147483646 h 172"/>
                <a:gd name="T120" fmla="*/ 2147483646 w 72"/>
                <a:gd name="T121" fmla="*/ 2147483646 h 172"/>
                <a:gd name="T122" fmla="*/ 2147483646 w 72"/>
                <a:gd name="T123" fmla="*/ 2147483646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
                <a:gd name="T187" fmla="*/ 0 h 172"/>
                <a:gd name="T188" fmla="*/ 72 w 72"/>
                <a:gd name="T189" fmla="*/ 172 h 1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 h="172">
                  <a:moveTo>
                    <a:pt x="53" y="0"/>
                  </a:moveTo>
                  <a:lnTo>
                    <a:pt x="72" y="0"/>
                  </a:lnTo>
                  <a:lnTo>
                    <a:pt x="71" y="1"/>
                  </a:lnTo>
                  <a:lnTo>
                    <a:pt x="69" y="3"/>
                  </a:lnTo>
                  <a:lnTo>
                    <a:pt x="69" y="4"/>
                  </a:lnTo>
                  <a:lnTo>
                    <a:pt x="68" y="6"/>
                  </a:lnTo>
                  <a:lnTo>
                    <a:pt x="66" y="7"/>
                  </a:lnTo>
                  <a:lnTo>
                    <a:pt x="65" y="9"/>
                  </a:lnTo>
                  <a:lnTo>
                    <a:pt x="63" y="10"/>
                  </a:lnTo>
                  <a:lnTo>
                    <a:pt x="63" y="12"/>
                  </a:lnTo>
                  <a:lnTo>
                    <a:pt x="62" y="13"/>
                  </a:lnTo>
                  <a:lnTo>
                    <a:pt x="60" y="14"/>
                  </a:lnTo>
                  <a:lnTo>
                    <a:pt x="60" y="16"/>
                  </a:lnTo>
                  <a:lnTo>
                    <a:pt x="59" y="17"/>
                  </a:lnTo>
                  <a:lnTo>
                    <a:pt x="57" y="19"/>
                  </a:lnTo>
                  <a:lnTo>
                    <a:pt x="57" y="20"/>
                  </a:lnTo>
                  <a:lnTo>
                    <a:pt x="56" y="22"/>
                  </a:lnTo>
                  <a:lnTo>
                    <a:pt x="54" y="23"/>
                  </a:lnTo>
                  <a:lnTo>
                    <a:pt x="54" y="25"/>
                  </a:lnTo>
                  <a:lnTo>
                    <a:pt x="53" y="26"/>
                  </a:lnTo>
                  <a:lnTo>
                    <a:pt x="52" y="28"/>
                  </a:lnTo>
                  <a:lnTo>
                    <a:pt x="50" y="29"/>
                  </a:lnTo>
                  <a:lnTo>
                    <a:pt x="50" y="31"/>
                  </a:lnTo>
                  <a:lnTo>
                    <a:pt x="49" y="32"/>
                  </a:lnTo>
                  <a:lnTo>
                    <a:pt x="49" y="34"/>
                  </a:lnTo>
                  <a:lnTo>
                    <a:pt x="47" y="35"/>
                  </a:lnTo>
                  <a:lnTo>
                    <a:pt x="47" y="37"/>
                  </a:lnTo>
                  <a:lnTo>
                    <a:pt x="46" y="37"/>
                  </a:lnTo>
                  <a:lnTo>
                    <a:pt x="46" y="38"/>
                  </a:lnTo>
                  <a:lnTo>
                    <a:pt x="44" y="40"/>
                  </a:lnTo>
                  <a:lnTo>
                    <a:pt x="44" y="41"/>
                  </a:lnTo>
                  <a:lnTo>
                    <a:pt x="44" y="42"/>
                  </a:lnTo>
                  <a:lnTo>
                    <a:pt x="43" y="42"/>
                  </a:lnTo>
                  <a:lnTo>
                    <a:pt x="43" y="44"/>
                  </a:lnTo>
                  <a:lnTo>
                    <a:pt x="43" y="45"/>
                  </a:lnTo>
                  <a:lnTo>
                    <a:pt x="41" y="47"/>
                  </a:lnTo>
                  <a:lnTo>
                    <a:pt x="41" y="48"/>
                  </a:lnTo>
                  <a:lnTo>
                    <a:pt x="40" y="50"/>
                  </a:lnTo>
                  <a:lnTo>
                    <a:pt x="40" y="51"/>
                  </a:lnTo>
                  <a:lnTo>
                    <a:pt x="40" y="53"/>
                  </a:lnTo>
                  <a:lnTo>
                    <a:pt x="38" y="53"/>
                  </a:lnTo>
                  <a:lnTo>
                    <a:pt x="38" y="54"/>
                  </a:lnTo>
                  <a:lnTo>
                    <a:pt x="38" y="56"/>
                  </a:lnTo>
                  <a:lnTo>
                    <a:pt x="37" y="57"/>
                  </a:lnTo>
                  <a:lnTo>
                    <a:pt x="37" y="59"/>
                  </a:lnTo>
                  <a:lnTo>
                    <a:pt x="37" y="60"/>
                  </a:lnTo>
                  <a:lnTo>
                    <a:pt x="35" y="62"/>
                  </a:lnTo>
                  <a:lnTo>
                    <a:pt x="35" y="63"/>
                  </a:lnTo>
                  <a:lnTo>
                    <a:pt x="35" y="65"/>
                  </a:lnTo>
                  <a:lnTo>
                    <a:pt x="34" y="66"/>
                  </a:lnTo>
                  <a:lnTo>
                    <a:pt x="34" y="68"/>
                  </a:lnTo>
                  <a:lnTo>
                    <a:pt x="34" y="69"/>
                  </a:lnTo>
                  <a:lnTo>
                    <a:pt x="32" y="71"/>
                  </a:lnTo>
                  <a:lnTo>
                    <a:pt x="32" y="72"/>
                  </a:lnTo>
                  <a:lnTo>
                    <a:pt x="32" y="73"/>
                  </a:lnTo>
                  <a:lnTo>
                    <a:pt x="32" y="75"/>
                  </a:lnTo>
                  <a:lnTo>
                    <a:pt x="31" y="76"/>
                  </a:lnTo>
                  <a:lnTo>
                    <a:pt x="31" y="78"/>
                  </a:lnTo>
                  <a:lnTo>
                    <a:pt x="31" y="79"/>
                  </a:lnTo>
                  <a:lnTo>
                    <a:pt x="31" y="81"/>
                  </a:lnTo>
                  <a:lnTo>
                    <a:pt x="31" y="82"/>
                  </a:lnTo>
                  <a:lnTo>
                    <a:pt x="29" y="84"/>
                  </a:lnTo>
                  <a:lnTo>
                    <a:pt x="29" y="85"/>
                  </a:lnTo>
                  <a:lnTo>
                    <a:pt x="29" y="87"/>
                  </a:lnTo>
                  <a:lnTo>
                    <a:pt x="29" y="88"/>
                  </a:lnTo>
                  <a:lnTo>
                    <a:pt x="29" y="90"/>
                  </a:lnTo>
                  <a:lnTo>
                    <a:pt x="28" y="91"/>
                  </a:lnTo>
                  <a:lnTo>
                    <a:pt x="28" y="93"/>
                  </a:lnTo>
                  <a:lnTo>
                    <a:pt x="28" y="94"/>
                  </a:lnTo>
                  <a:lnTo>
                    <a:pt x="28" y="96"/>
                  </a:lnTo>
                  <a:lnTo>
                    <a:pt x="28" y="97"/>
                  </a:lnTo>
                  <a:lnTo>
                    <a:pt x="28" y="99"/>
                  </a:lnTo>
                  <a:lnTo>
                    <a:pt x="28" y="100"/>
                  </a:lnTo>
                  <a:lnTo>
                    <a:pt x="28" y="101"/>
                  </a:lnTo>
                  <a:lnTo>
                    <a:pt x="28" y="103"/>
                  </a:lnTo>
                  <a:lnTo>
                    <a:pt x="26" y="104"/>
                  </a:lnTo>
                  <a:lnTo>
                    <a:pt x="26" y="106"/>
                  </a:lnTo>
                  <a:lnTo>
                    <a:pt x="26" y="107"/>
                  </a:lnTo>
                  <a:lnTo>
                    <a:pt x="26" y="109"/>
                  </a:lnTo>
                  <a:lnTo>
                    <a:pt x="26" y="110"/>
                  </a:lnTo>
                  <a:lnTo>
                    <a:pt x="26" y="112"/>
                  </a:lnTo>
                  <a:lnTo>
                    <a:pt x="26" y="113"/>
                  </a:lnTo>
                  <a:lnTo>
                    <a:pt x="26" y="115"/>
                  </a:lnTo>
                  <a:lnTo>
                    <a:pt x="26" y="116"/>
                  </a:lnTo>
                  <a:lnTo>
                    <a:pt x="26" y="118"/>
                  </a:lnTo>
                  <a:lnTo>
                    <a:pt x="26" y="119"/>
                  </a:lnTo>
                  <a:lnTo>
                    <a:pt x="26" y="121"/>
                  </a:lnTo>
                  <a:lnTo>
                    <a:pt x="26" y="122"/>
                  </a:lnTo>
                  <a:lnTo>
                    <a:pt x="26" y="124"/>
                  </a:lnTo>
                  <a:lnTo>
                    <a:pt x="26" y="125"/>
                  </a:lnTo>
                  <a:lnTo>
                    <a:pt x="28" y="127"/>
                  </a:lnTo>
                  <a:lnTo>
                    <a:pt x="28" y="128"/>
                  </a:lnTo>
                  <a:lnTo>
                    <a:pt x="28" y="129"/>
                  </a:lnTo>
                  <a:lnTo>
                    <a:pt x="28" y="131"/>
                  </a:lnTo>
                  <a:lnTo>
                    <a:pt x="28" y="132"/>
                  </a:lnTo>
                  <a:lnTo>
                    <a:pt x="28" y="134"/>
                  </a:lnTo>
                  <a:lnTo>
                    <a:pt x="28" y="135"/>
                  </a:lnTo>
                  <a:lnTo>
                    <a:pt x="28" y="137"/>
                  </a:lnTo>
                  <a:lnTo>
                    <a:pt x="29" y="138"/>
                  </a:lnTo>
                  <a:lnTo>
                    <a:pt x="29" y="140"/>
                  </a:lnTo>
                  <a:lnTo>
                    <a:pt x="29" y="141"/>
                  </a:lnTo>
                  <a:lnTo>
                    <a:pt x="29" y="143"/>
                  </a:lnTo>
                  <a:lnTo>
                    <a:pt x="29" y="144"/>
                  </a:lnTo>
                  <a:lnTo>
                    <a:pt x="29" y="146"/>
                  </a:lnTo>
                  <a:lnTo>
                    <a:pt x="31" y="147"/>
                  </a:lnTo>
                  <a:lnTo>
                    <a:pt x="31" y="149"/>
                  </a:lnTo>
                  <a:lnTo>
                    <a:pt x="31" y="150"/>
                  </a:lnTo>
                  <a:lnTo>
                    <a:pt x="32" y="152"/>
                  </a:lnTo>
                  <a:lnTo>
                    <a:pt x="32" y="153"/>
                  </a:lnTo>
                  <a:lnTo>
                    <a:pt x="32" y="155"/>
                  </a:lnTo>
                  <a:lnTo>
                    <a:pt x="32" y="156"/>
                  </a:lnTo>
                  <a:lnTo>
                    <a:pt x="34" y="158"/>
                  </a:lnTo>
                  <a:lnTo>
                    <a:pt x="34" y="159"/>
                  </a:lnTo>
                  <a:lnTo>
                    <a:pt x="34" y="160"/>
                  </a:lnTo>
                  <a:lnTo>
                    <a:pt x="35" y="162"/>
                  </a:lnTo>
                  <a:lnTo>
                    <a:pt x="35" y="163"/>
                  </a:lnTo>
                  <a:lnTo>
                    <a:pt x="35" y="165"/>
                  </a:lnTo>
                  <a:lnTo>
                    <a:pt x="37" y="165"/>
                  </a:lnTo>
                  <a:lnTo>
                    <a:pt x="37" y="166"/>
                  </a:lnTo>
                  <a:lnTo>
                    <a:pt x="37" y="168"/>
                  </a:lnTo>
                  <a:lnTo>
                    <a:pt x="37" y="169"/>
                  </a:lnTo>
                  <a:lnTo>
                    <a:pt x="38" y="169"/>
                  </a:lnTo>
                  <a:lnTo>
                    <a:pt x="38" y="171"/>
                  </a:lnTo>
                  <a:lnTo>
                    <a:pt x="38" y="172"/>
                  </a:lnTo>
                  <a:lnTo>
                    <a:pt x="19" y="172"/>
                  </a:lnTo>
                  <a:lnTo>
                    <a:pt x="19" y="171"/>
                  </a:lnTo>
                  <a:lnTo>
                    <a:pt x="18" y="169"/>
                  </a:lnTo>
                  <a:lnTo>
                    <a:pt x="18" y="168"/>
                  </a:lnTo>
                  <a:lnTo>
                    <a:pt x="16" y="166"/>
                  </a:lnTo>
                  <a:lnTo>
                    <a:pt x="16" y="165"/>
                  </a:lnTo>
                  <a:lnTo>
                    <a:pt x="15" y="163"/>
                  </a:lnTo>
                  <a:lnTo>
                    <a:pt x="15" y="162"/>
                  </a:lnTo>
                  <a:lnTo>
                    <a:pt x="13" y="160"/>
                  </a:lnTo>
                  <a:lnTo>
                    <a:pt x="13" y="159"/>
                  </a:lnTo>
                  <a:lnTo>
                    <a:pt x="12" y="158"/>
                  </a:lnTo>
                  <a:lnTo>
                    <a:pt x="12" y="156"/>
                  </a:lnTo>
                  <a:lnTo>
                    <a:pt x="10" y="155"/>
                  </a:lnTo>
                  <a:lnTo>
                    <a:pt x="10" y="153"/>
                  </a:lnTo>
                  <a:lnTo>
                    <a:pt x="10" y="152"/>
                  </a:lnTo>
                  <a:lnTo>
                    <a:pt x="9" y="150"/>
                  </a:lnTo>
                  <a:lnTo>
                    <a:pt x="9" y="149"/>
                  </a:lnTo>
                  <a:lnTo>
                    <a:pt x="7" y="147"/>
                  </a:lnTo>
                  <a:lnTo>
                    <a:pt x="7" y="146"/>
                  </a:lnTo>
                  <a:lnTo>
                    <a:pt x="7" y="144"/>
                  </a:lnTo>
                  <a:lnTo>
                    <a:pt x="6" y="144"/>
                  </a:lnTo>
                  <a:lnTo>
                    <a:pt x="6" y="143"/>
                  </a:lnTo>
                  <a:lnTo>
                    <a:pt x="6" y="141"/>
                  </a:lnTo>
                  <a:lnTo>
                    <a:pt x="6" y="140"/>
                  </a:lnTo>
                  <a:lnTo>
                    <a:pt x="4" y="140"/>
                  </a:lnTo>
                  <a:lnTo>
                    <a:pt x="4" y="138"/>
                  </a:lnTo>
                  <a:lnTo>
                    <a:pt x="4" y="137"/>
                  </a:lnTo>
                  <a:lnTo>
                    <a:pt x="4" y="135"/>
                  </a:lnTo>
                  <a:lnTo>
                    <a:pt x="3" y="134"/>
                  </a:lnTo>
                  <a:lnTo>
                    <a:pt x="3" y="132"/>
                  </a:lnTo>
                  <a:lnTo>
                    <a:pt x="3" y="131"/>
                  </a:lnTo>
                  <a:lnTo>
                    <a:pt x="3" y="129"/>
                  </a:lnTo>
                  <a:lnTo>
                    <a:pt x="1" y="128"/>
                  </a:lnTo>
                  <a:lnTo>
                    <a:pt x="1" y="127"/>
                  </a:lnTo>
                  <a:lnTo>
                    <a:pt x="1" y="125"/>
                  </a:lnTo>
                  <a:lnTo>
                    <a:pt x="1" y="124"/>
                  </a:lnTo>
                  <a:lnTo>
                    <a:pt x="1" y="122"/>
                  </a:lnTo>
                  <a:lnTo>
                    <a:pt x="1" y="121"/>
                  </a:lnTo>
                  <a:lnTo>
                    <a:pt x="1" y="119"/>
                  </a:lnTo>
                  <a:lnTo>
                    <a:pt x="1" y="118"/>
                  </a:lnTo>
                  <a:lnTo>
                    <a:pt x="0" y="118"/>
                  </a:lnTo>
                  <a:lnTo>
                    <a:pt x="0" y="116"/>
                  </a:lnTo>
                  <a:lnTo>
                    <a:pt x="0" y="115"/>
                  </a:lnTo>
                  <a:lnTo>
                    <a:pt x="0" y="113"/>
                  </a:lnTo>
                  <a:lnTo>
                    <a:pt x="0" y="112"/>
                  </a:lnTo>
                  <a:lnTo>
                    <a:pt x="0" y="110"/>
                  </a:lnTo>
                  <a:lnTo>
                    <a:pt x="0" y="109"/>
                  </a:lnTo>
                  <a:lnTo>
                    <a:pt x="0" y="107"/>
                  </a:lnTo>
                  <a:lnTo>
                    <a:pt x="0" y="106"/>
                  </a:lnTo>
                  <a:lnTo>
                    <a:pt x="0" y="104"/>
                  </a:lnTo>
                  <a:lnTo>
                    <a:pt x="1" y="104"/>
                  </a:lnTo>
                  <a:lnTo>
                    <a:pt x="1" y="103"/>
                  </a:lnTo>
                  <a:lnTo>
                    <a:pt x="1" y="101"/>
                  </a:lnTo>
                  <a:lnTo>
                    <a:pt x="1" y="100"/>
                  </a:lnTo>
                  <a:lnTo>
                    <a:pt x="1" y="99"/>
                  </a:lnTo>
                  <a:lnTo>
                    <a:pt x="1" y="97"/>
                  </a:lnTo>
                  <a:lnTo>
                    <a:pt x="1" y="96"/>
                  </a:lnTo>
                  <a:lnTo>
                    <a:pt x="1" y="94"/>
                  </a:lnTo>
                  <a:lnTo>
                    <a:pt x="1" y="93"/>
                  </a:lnTo>
                  <a:lnTo>
                    <a:pt x="3" y="93"/>
                  </a:lnTo>
                  <a:lnTo>
                    <a:pt x="3" y="91"/>
                  </a:lnTo>
                  <a:lnTo>
                    <a:pt x="3" y="90"/>
                  </a:lnTo>
                  <a:lnTo>
                    <a:pt x="3" y="88"/>
                  </a:lnTo>
                  <a:lnTo>
                    <a:pt x="3" y="87"/>
                  </a:lnTo>
                  <a:lnTo>
                    <a:pt x="3" y="85"/>
                  </a:lnTo>
                  <a:lnTo>
                    <a:pt x="4" y="84"/>
                  </a:lnTo>
                  <a:lnTo>
                    <a:pt x="4" y="82"/>
                  </a:lnTo>
                  <a:lnTo>
                    <a:pt x="4" y="81"/>
                  </a:lnTo>
                  <a:lnTo>
                    <a:pt x="4" y="79"/>
                  </a:lnTo>
                  <a:lnTo>
                    <a:pt x="4" y="78"/>
                  </a:lnTo>
                  <a:lnTo>
                    <a:pt x="6" y="78"/>
                  </a:lnTo>
                  <a:lnTo>
                    <a:pt x="6" y="76"/>
                  </a:lnTo>
                  <a:lnTo>
                    <a:pt x="6" y="75"/>
                  </a:lnTo>
                  <a:lnTo>
                    <a:pt x="6" y="73"/>
                  </a:lnTo>
                  <a:lnTo>
                    <a:pt x="7" y="72"/>
                  </a:lnTo>
                  <a:lnTo>
                    <a:pt x="7" y="71"/>
                  </a:lnTo>
                  <a:lnTo>
                    <a:pt x="7" y="69"/>
                  </a:lnTo>
                  <a:lnTo>
                    <a:pt x="7" y="68"/>
                  </a:lnTo>
                  <a:lnTo>
                    <a:pt x="9" y="66"/>
                  </a:lnTo>
                  <a:lnTo>
                    <a:pt x="9" y="65"/>
                  </a:lnTo>
                  <a:lnTo>
                    <a:pt x="9" y="63"/>
                  </a:lnTo>
                  <a:lnTo>
                    <a:pt x="10" y="63"/>
                  </a:lnTo>
                  <a:lnTo>
                    <a:pt x="10" y="62"/>
                  </a:lnTo>
                  <a:lnTo>
                    <a:pt x="10" y="60"/>
                  </a:lnTo>
                  <a:lnTo>
                    <a:pt x="12" y="59"/>
                  </a:lnTo>
                  <a:lnTo>
                    <a:pt x="12" y="57"/>
                  </a:lnTo>
                  <a:lnTo>
                    <a:pt x="13" y="56"/>
                  </a:lnTo>
                  <a:lnTo>
                    <a:pt x="13" y="54"/>
                  </a:lnTo>
                  <a:lnTo>
                    <a:pt x="13" y="53"/>
                  </a:lnTo>
                  <a:lnTo>
                    <a:pt x="15" y="53"/>
                  </a:lnTo>
                  <a:lnTo>
                    <a:pt x="15" y="51"/>
                  </a:lnTo>
                  <a:lnTo>
                    <a:pt x="16" y="50"/>
                  </a:lnTo>
                  <a:lnTo>
                    <a:pt x="16" y="48"/>
                  </a:lnTo>
                  <a:lnTo>
                    <a:pt x="16" y="47"/>
                  </a:lnTo>
                  <a:lnTo>
                    <a:pt x="18" y="45"/>
                  </a:lnTo>
                  <a:lnTo>
                    <a:pt x="19" y="44"/>
                  </a:lnTo>
                  <a:lnTo>
                    <a:pt x="19" y="42"/>
                  </a:lnTo>
                  <a:lnTo>
                    <a:pt x="21" y="41"/>
                  </a:lnTo>
                  <a:lnTo>
                    <a:pt x="21" y="40"/>
                  </a:lnTo>
                  <a:lnTo>
                    <a:pt x="22" y="40"/>
                  </a:lnTo>
                  <a:lnTo>
                    <a:pt x="22" y="38"/>
                  </a:lnTo>
                  <a:lnTo>
                    <a:pt x="23" y="37"/>
                  </a:lnTo>
                  <a:lnTo>
                    <a:pt x="23" y="35"/>
                  </a:lnTo>
                  <a:lnTo>
                    <a:pt x="25" y="34"/>
                  </a:lnTo>
                  <a:lnTo>
                    <a:pt x="26" y="32"/>
                  </a:lnTo>
                  <a:lnTo>
                    <a:pt x="26" y="31"/>
                  </a:lnTo>
                  <a:lnTo>
                    <a:pt x="28" y="29"/>
                  </a:lnTo>
                  <a:lnTo>
                    <a:pt x="29" y="28"/>
                  </a:lnTo>
                  <a:lnTo>
                    <a:pt x="31" y="26"/>
                  </a:lnTo>
                  <a:lnTo>
                    <a:pt x="31" y="25"/>
                  </a:lnTo>
                  <a:lnTo>
                    <a:pt x="32" y="23"/>
                  </a:lnTo>
                  <a:lnTo>
                    <a:pt x="34" y="22"/>
                  </a:lnTo>
                  <a:lnTo>
                    <a:pt x="35" y="20"/>
                  </a:lnTo>
                  <a:lnTo>
                    <a:pt x="35" y="19"/>
                  </a:lnTo>
                  <a:lnTo>
                    <a:pt x="37" y="17"/>
                  </a:lnTo>
                  <a:lnTo>
                    <a:pt x="38" y="16"/>
                  </a:lnTo>
                  <a:lnTo>
                    <a:pt x="40" y="14"/>
                  </a:lnTo>
                  <a:lnTo>
                    <a:pt x="41" y="13"/>
                  </a:lnTo>
                  <a:lnTo>
                    <a:pt x="41" y="12"/>
                  </a:lnTo>
                  <a:lnTo>
                    <a:pt x="43" y="10"/>
                  </a:lnTo>
                  <a:lnTo>
                    <a:pt x="44" y="9"/>
                  </a:lnTo>
                  <a:lnTo>
                    <a:pt x="46" y="7"/>
                  </a:lnTo>
                  <a:lnTo>
                    <a:pt x="47" y="6"/>
                  </a:lnTo>
                  <a:lnTo>
                    <a:pt x="49" y="4"/>
                  </a:lnTo>
                  <a:lnTo>
                    <a:pt x="50" y="3"/>
                  </a:lnTo>
                  <a:lnTo>
                    <a:pt x="52" y="1"/>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5" name="Freeform 60">
              <a:extLst>
                <a:ext uri="{FF2B5EF4-FFF2-40B4-BE49-F238E27FC236}">
                  <a16:creationId xmlns:a16="http://schemas.microsoft.com/office/drawing/2014/main" id="{38495B86-DF91-4F17-BC32-E0F908786300}"/>
                </a:ext>
              </a:extLst>
            </p:cNvPr>
            <p:cNvSpPr>
              <a:spLocks noEditPoints="1"/>
            </p:cNvSpPr>
            <p:nvPr/>
          </p:nvSpPr>
          <p:spPr bwMode="auto">
            <a:xfrm>
              <a:off x="2582863" y="2400300"/>
              <a:ext cx="109537"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0 h 137"/>
                <a:gd name="T16" fmla="*/ 2147483646 w 131"/>
                <a:gd name="T17" fmla="*/ 2147483646 h 137"/>
                <a:gd name="T18" fmla="*/ 2147483646 w 131"/>
                <a:gd name="T19" fmla="*/ 2147483646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0 w 131"/>
                <a:gd name="T61" fmla="*/ 2147483646 h 137"/>
                <a:gd name="T62" fmla="*/ 0 w 131"/>
                <a:gd name="T63" fmla="*/ 2147483646 h 137"/>
                <a:gd name="T64" fmla="*/ 2147483646 w 131"/>
                <a:gd name="T65" fmla="*/ 2147483646 h 137"/>
                <a:gd name="T66" fmla="*/ 2147483646 w 131"/>
                <a:gd name="T67" fmla="*/ 2147483646 h 137"/>
                <a:gd name="T68" fmla="*/ 2147483646 w 131"/>
                <a:gd name="T69" fmla="*/ 2147483646 h 137"/>
                <a:gd name="T70" fmla="*/ 2147483646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137"/>
                <a:gd name="T170" fmla="*/ 131 w 131"/>
                <a:gd name="T171" fmla="*/ 137 h 1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137">
                  <a:moveTo>
                    <a:pt x="1" y="69"/>
                  </a:moveTo>
                  <a:lnTo>
                    <a:pt x="3" y="68"/>
                  </a:lnTo>
                  <a:lnTo>
                    <a:pt x="3" y="65"/>
                  </a:lnTo>
                  <a:lnTo>
                    <a:pt x="3" y="63"/>
                  </a:lnTo>
                  <a:lnTo>
                    <a:pt x="3" y="62"/>
                  </a:lnTo>
                  <a:lnTo>
                    <a:pt x="4" y="60"/>
                  </a:lnTo>
                  <a:lnTo>
                    <a:pt x="4" y="57"/>
                  </a:lnTo>
                  <a:lnTo>
                    <a:pt x="6" y="56"/>
                  </a:lnTo>
                  <a:lnTo>
                    <a:pt x="6" y="54"/>
                  </a:lnTo>
                  <a:lnTo>
                    <a:pt x="6" y="53"/>
                  </a:lnTo>
                  <a:lnTo>
                    <a:pt x="7" y="51"/>
                  </a:lnTo>
                  <a:lnTo>
                    <a:pt x="7" y="48"/>
                  </a:lnTo>
                  <a:lnTo>
                    <a:pt x="9" y="47"/>
                  </a:lnTo>
                  <a:lnTo>
                    <a:pt x="9" y="45"/>
                  </a:lnTo>
                  <a:lnTo>
                    <a:pt x="10" y="44"/>
                  </a:lnTo>
                  <a:lnTo>
                    <a:pt x="10" y="43"/>
                  </a:lnTo>
                  <a:lnTo>
                    <a:pt x="12" y="41"/>
                  </a:lnTo>
                  <a:lnTo>
                    <a:pt x="13" y="40"/>
                  </a:lnTo>
                  <a:lnTo>
                    <a:pt x="13" y="38"/>
                  </a:lnTo>
                  <a:lnTo>
                    <a:pt x="15" y="37"/>
                  </a:lnTo>
                  <a:lnTo>
                    <a:pt x="15" y="35"/>
                  </a:lnTo>
                  <a:lnTo>
                    <a:pt x="16" y="34"/>
                  </a:lnTo>
                  <a:lnTo>
                    <a:pt x="18" y="32"/>
                  </a:lnTo>
                  <a:lnTo>
                    <a:pt x="18" y="31"/>
                  </a:lnTo>
                  <a:lnTo>
                    <a:pt x="19" y="29"/>
                  </a:lnTo>
                  <a:lnTo>
                    <a:pt x="20" y="28"/>
                  </a:lnTo>
                  <a:lnTo>
                    <a:pt x="22" y="26"/>
                  </a:lnTo>
                  <a:lnTo>
                    <a:pt x="22" y="25"/>
                  </a:lnTo>
                  <a:lnTo>
                    <a:pt x="23" y="23"/>
                  </a:lnTo>
                  <a:lnTo>
                    <a:pt x="25" y="22"/>
                  </a:lnTo>
                  <a:lnTo>
                    <a:pt x="26" y="22"/>
                  </a:lnTo>
                  <a:lnTo>
                    <a:pt x="28" y="20"/>
                  </a:lnTo>
                  <a:lnTo>
                    <a:pt x="29" y="19"/>
                  </a:lnTo>
                  <a:lnTo>
                    <a:pt x="31" y="17"/>
                  </a:lnTo>
                  <a:lnTo>
                    <a:pt x="32" y="16"/>
                  </a:lnTo>
                  <a:lnTo>
                    <a:pt x="34" y="15"/>
                  </a:lnTo>
                  <a:lnTo>
                    <a:pt x="35" y="13"/>
                  </a:lnTo>
                  <a:lnTo>
                    <a:pt x="37" y="13"/>
                  </a:lnTo>
                  <a:lnTo>
                    <a:pt x="38" y="12"/>
                  </a:lnTo>
                  <a:lnTo>
                    <a:pt x="40" y="10"/>
                  </a:lnTo>
                  <a:lnTo>
                    <a:pt x="41" y="10"/>
                  </a:lnTo>
                  <a:lnTo>
                    <a:pt x="43" y="9"/>
                  </a:lnTo>
                  <a:lnTo>
                    <a:pt x="44" y="9"/>
                  </a:lnTo>
                  <a:lnTo>
                    <a:pt x="46" y="7"/>
                  </a:lnTo>
                  <a:lnTo>
                    <a:pt x="47" y="7"/>
                  </a:lnTo>
                  <a:lnTo>
                    <a:pt x="49" y="6"/>
                  </a:lnTo>
                  <a:lnTo>
                    <a:pt x="50" y="6"/>
                  </a:lnTo>
                  <a:lnTo>
                    <a:pt x="51" y="4"/>
                  </a:lnTo>
                  <a:lnTo>
                    <a:pt x="53" y="4"/>
                  </a:lnTo>
                  <a:lnTo>
                    <a:pt x="56" y="4"/>
                  </a:lnTo>
                  <a:lnTo>
                    <a:pt x="57" y="3"/>
                  </a:lnTo>
                  <a:lnTo>
                    <a:pt x="59" y="3"/>
                  </a:lnTo>
                  <a:lnTo>
                    <a:pt x="60" y="3"/>
                  </a:lnTo>
                  <a:lnTo>
                    <a:pt x="62" y="1"/>
                  </a:lnTo>
                  <a:lnTo>
                    <a:pt x="63" y="1"/>
                  </a:lnTo>
                  <a:lnTo>
                    <a:pt x="65" y="1"/>
                  </a:lnTo>
                  <a:lnTo>
                    <a:pt x="66" y="1"/>
                  </a:lnTo>
                  <a:lnTo>
                    <a:pt x="69" y="1"/>
                  </a:lnTo>
                  <a:lnTo>
                    <a:pt x="71" y="0"/>
                  </a:lnTo>
                  <a:lnTo>
                    <a:pt x="72" y="0"/>
                  </a:lnTo>
                  <a:lnTo>
                    <a:pt x="74" y="0"/>
                  </a:lnTo>
                  <a:lnTo>
                    <a:pt x="75" y="0"/>
                  </a:lnTo>
                  <a:lnTo>
                    <a:pt x="77" y="0"/>
                  </a:lnTo>
                  <a:lnTo>
                    <a:pt x="80" y="0"/>
                  </a:lnTo>
                  <a:lnTo>
                    <a:pt x="81" y="0"/>
                  </a:lnTo>
                  <a:lnTo>
                    <a:pt x="82" y="0"/>
                  </a:lnTo>
                  <a:lnTo>
                    <a:pt x="84" y="0"/>
                  </a:lnTo>
                  <a:lnTo>
                    <a:pt x="85" y="0"/>
                  </a:lnTo>
                  <a:lnTo>
                    <a:pt x="87" y="0"/>
                  </a:lnTo>
                  <a:lnTo>
                    <a:pt x="88" y="0"/>
                  </a:lnTo>
                  <a:lnTo>
                    <a:pt x="88" y="1"/>
                  </a:lnTo>
                  <a:lnTo>
                    <a:pt x="90" y="1"/>
                  </a:lnTo>
                  <a:lnTo>
                    <a:pt x="91" y="1"/>
                  </a:lnTo>
                  <a:lnTo>
                    <a:pt x="93" y="1"/>
                  </a:lnTo>
                  <a:lnTo>
                    <a:pt x="94" y="1"/>
                  </a:lnTo>
                  <a:lnTo>
                    <a:pt x="96" y="1"/>
                  </a:lnTo>
                  <a:lnTo>
                    <a:pt x="97" y="3"/>
                  </a:lnTo>
                  <a:lnTo>
                    <a:pt x="99" y="3"/>
                  </a:lnTo>
                  <a:lnTo>
                    <a:pt x="100" y="3"/>
                  </a:lnTo>
                  <a:lnTo>
                    <a:pt x="102" y="4"/>
                  </a:lnTo>
                  <a:lnTo>
                    <a:pt x="103" y="4"/>
                  </a:lnTo>
                  <a:lnTo>
                    <a:pt x="105" y="4"/>
                  </a:lnTo>
                  <a:lnTo>
                    <a:pt x="105" y="6"/>
                  </a:lnTo>
                  <a:lnTo>
                    <a:pt x="106" y="6"/>
                  </a:lnTo>
                  <a:lnTo>
                    <a:pt x="108" y="6"/>
                  </a:lnTo>
                  <a:lnTo>
                    <a:pt x="109" y="7"/>
                  </a:lnTo>
                  <a:lnTo>
                    <a:pt x="111" y="9"/>
                  </a:lnTo>
                  <a:lnTo>
                    <a:pt x="112" y="9"/>
                  </a:lnTo>
                  <a:lnTo>
                    <a:pt x="112" y="10"/>
                  </a:lnTo>
                  <a:lnTo>
                    <a:pt x="114" y="10"/>
                  </a:lnTo>
                  <a:lnTo>
                    <a:pt x="115" y="12"/>
                  </a:lnTo>
                  <a:lnTo>
                    <a:pt x="116" y="13"/>
                  </a:lnTo>
                  <a:lnTo>
                    <a:pt x="118" y="15"/>
                  </a:lnTo>
                  <a:lnTo>
                    <a:pt x="119" y="16"/>
                  </a:lnTo>
                  <a:lnTo>
                    <a:pt x="121" y="17"/>
                  </a:lnTo>
                  <a:lnTo>
                    <a:pt x="122" y="19"/>
                  </a:lnTo>
                  <a:lnTo>
                    <a:pt x="122" y="20"/>
                  </a:lnTo>
                  <a:lnTo>
                    <a:pt x="124" y="22"/>
                  </a:lnTo>
                  <a:lnTo>
                    <a:pt x="124" y="23"/>
                  </a:lnTo>
                  <a:lnTo>
                    <a:pt x="125" y="23"/>
                  </a:lnTo>
                  <a:lnTo>
                    <a:pt x="125" y="25"/>
                  </a:lnTo>
                  <a:lnTo>
                    <a:pt x="125" y="26"/>
                  </a:lnTo>
                  <a:lnTo>
                    <a:pt x="127" y="28"/>
                  </a:lnTo>
                  <a:lnTo>
                    <a:pt x="127" y="29"/>
                  </a:lnTo>
                  <a:lnTo>
                    <a:pt x="128" y="31"/>
                  </a:lnTo>
                  <a:lnTo>
                    <a:pt x="128" y="32"/>
                  </a:lnTo>
                  <a:lnTo>
                    <a:pt x="128" y="34"/>
                  </a:lnTo>
                  <a:lnTo>
                    <a:pt x="130" y="35"/>
                  </a:lnTo>
                  <a:lnTo>
                    <a:pt x="130" y="37"/>
                  </a:lnTo>
                  <a:lnTo>
                    <a:pt x="130" y="38"/>
                  </a:lnTo>
                  <a:lnTo>
                    <a:pt x="130" y="40"/>
                  </a:lnTo>
                  <a:lnTo>
                    <a:pt x="130" y="41"/>
                  </a:lnTo>
                  <a:lnTo>
                    <a:pt x="130" y="43"/>
                  </a:lnTo>
                  <a:lnTo>
                    <a:pt x="131" y="44"/>
                  </a:lnTo>
                  <a:lnTo>
                    <a:pt x="131" y="45"/>
                  </a:lnTo>
                  <a:lnTo>
                    <a:pt x="131" y="47"/>
                  </a:lnTo>
                  <a:lnTo>
                    <a:pt x="131" y="48"/>
                  </a:lnTo>
                  <a:lnTo>
                    <a:pt x="131" y="50"/>
                  </a:lnTo>
                  <a:lnTo>
                    <a:pt x="131" y="51"/>
                  </a:lnTo>
                  <a:lnTo>
                    <a:pt x="131" y="53"/>
                  </a:lnTo>
                  <a:lnTo>
                    <a:pt x="131" y="54"/>
                  </a:lnTo>
                  <a:lnTo>
                    <a:pt x="131" y="56"/>
                  </a:lnTo>
                  <a:lnTo>
                    <a:pt x="130" y="57"/>
                  </a:lnTo>
                  <a:lnTo>
                    <a:pt x="130" y="59"/>
                  </a:lnTo>
                  <a:lnTo>
                    <a:pt x="130" y="60"/>
                  </a:lnTo>
                  <a:lnTo>
                    <a:pt x="130" y="62"/>
                  </a:lnTo>
                  <a:lnTo>
                    <a:pt x="130" y="63"/>
                  </a:lnTo>
                  <a:lnTo>
                    <a:pt x="130" y="65"/>
                  </a:lnTo>
                  <a:lnTo>
                    <a:pt x="130" y="66"/>
                  </a:lnTo>
                  <a:lnTo>
                    <a:pt x="128" y="69"/>
                  </a:lnTo>
                  <a:lnTo>
                    <a:pt x="128" y="71"/>
                  </a:lnTo>
                  <a:lnTo>
                    <a:pt x="128" y="72"/>
                  </a:lnTo>
                  <a:lnTo>
                    <a:pt x="127" y="75"/>
                  </a:lnTo>
                  <a:lnTo>
                    <a:pt x="127" y="76"/>
                  </a:lnTo>
                  <a:lnTo>
                    <a:pt x="127" y="78"/>
                  </a:lnTo>
                  <a:lnTo>
                    <a:pt x="125" y="79"/>
                  </a:lnTo>
                  <a:lnTo>
                    <a:pt x="125" y="81"/>
                  </a:lnTo>
                  <a:lnTo>
                    <a:pt x="124" y="84"/>
                  </a:lnTo>
                  <a:lnTo>
                    <a:pt x="124" y="85"/>
                  </a:lnTo>
                  <a:lnTo>
                    <a:pt x="122" y="87"/>
                  </a:lnTo>
                  <a:lnTo>
                    <a:pt x="122" y="88"/>
                  </a:lnTo>
                  <a:lnTo>
                    <a:pt x="121" y="90"/>
                  </a:lnTo>
                  <a:lnTo>
                    <a:pt x="121" y="91"/>
                  </a:lnTo>
                  <a:lnTo>
                    <a:pt x="119" y="94"/>
                  </a:lnTo>
                  <a:lnTo>
                    <a:pt x="119" y="96"/>
                  </a:lnTo>
                  <a:lnTo>
                    <a:pt x="118" y="97"/>
                  </a:lnTo>
                  <a:lnTo>
                    <a:pt x="118" y="99"/>
                  </a:lnTo>
                  <a:lnTo>
                    <a:pt x="116" y="100"/>
                  </a:lnTo>
                  <a:lnTo>
                    <a:pt x="115" y="102"/>
                  </a:lnTo>
                  <a:lnTo>
                    <a:pt x="115" y="103"/>
                  </a:lnTo>
                  <a:lnTo>
                    <a:pt x="114" y="104"/>
                  </a:lnTo>
                  <a:lnTo>
                    <a:pt x="112" y="106"/>
                  </a:lnTo>
                  <a:lnTo>
                    <a:pt x="111" y="107"/>
                  </a:lnTo>
                  <a:lnTo>
                    <a:pt x="111" y="109"/>
                  </a:lnTo>
                  <a:lnTo>
                    <a:pt x="109" y="110"/>
                  </a:lnTo>
                  <a:lnTo>
                    <a:pt x="108" y="112"/>
                  </a:lnTo>
                  <a:lnTo>
                    <a:pt x="106" y="113"/>
                  </a:lnTo>
                  <a:lnTo>
                    <a:pt x="105" y="115"/>
                  </a:lnTo>
                  <a:lnTo>
                    <a:pt x="103" y="116"/>
                  </a:lnTo>
                  <a:lnTo>
                    <a:pt x="102" y="118"/>
                  </a:lnTo>
                  <a:lnTo>
                    <a:pt x="100" y="119"/>
                  </a:lnTo>
                  <a:lnTo>
                    <a:pt x="99" y="121"/>
                  </a:lnTo>
                  <a:lnTo>
                    <a:pt x="97" y="121"/>
                  </a:lnTo>
                  <a:lnTo>
                    <a:pt x="96" y="122"/>
                  </a:lnTo>
                  <a:lnTo>
                    <a:pt x="94" y="124"/>
                  </a:lnTo>
                  <a:lnTo>
                    <a:pt x="93" y="125"/>
                  </a:lnTo>
                  <a:lnTo>
                    <a:pt x="91" y="125"/>
                  </a:lnTo>
                  <a:lnTo>
                    <a:pt x="90" y="127"/>
                  </a:lnTo>
                  <a:lnTo>
                    <a:pt x="88" y="127"/>
                  </a:lnTo>
                  <a:lnTo>
                    <a:pt x="87" y="128"/>
                  </a:lnTo>
                  <a:lnTo>
                    <a:pt x="85" y="130"/>
                  </a:lnTo>
                  <a:lnTo>
                    <a:pt x="84" y="130"/>
                  </a:lnTo>
                  <a:lnTo>
                    <a:pt x="82" y="131"/>
                  </a:lnTo>
                  <a:lnTo>
                    <a:pt x="81" y="131"/>
                  </a:lnTo>
                  <a:lnTo>
                    <a:pt x="80" y="132"/>
                  </a:lnTo>
                  <a:lnTo>
                    <a:pt x="78" y="132"/>
                  </a:lnTo>
                  <a:lnTo>
                    <a:pt x="77" y="132"/>
                  </a:lnTo>
                  <a:lnTo>
                    <a:pt x="75" y="134"/>
                  </a:lnTo>
                  <a:lnTo>
                    <a:pt x="74" y="134"/>
                  </a:lnTo>
                  <a:lnTo>
                    <a:pt x="72" y="134"/>
                  </a:lnTo>
                  <a:lnTo>
                    <a:pt x="71" y="135"/>
                  </a:lnTo>
                  <a:lnTo>
                    <a:pt x="69" y="135"/>
                  </a:lnTo>
                  <a:lnTo>
                    <a:pt x="68" y="135"/>
                  </a:lnTo>
                  <a:lnTo>
                    <a:pt x="66" y="137"/>
                  </a:lnTo>
                  <a:lnTo>
                    <a:pt x="65" y="137"/>
                  </a:lnTo>
                  <a:lnTo>
                    <a:pt x="62" y="137"/>
                  </a:lnTo>
                  <a:lnTo>
                    <a:pt x="60" y="137"/>
                  </a:lnTo>
                  <a:lnTo>
                    <a:pt x="59" y="137"/>
                  </a:lnTo>
                  <a:lnTo>
                    <a:pt x="57" y="137"/>
                  </a:lnTo>
                  <a:lnTo>
                    <a:pt x="56" y="137"/>
                  </a:lnTo>
                  <a:lnTo>
                    <a:pt x="54" y="137"/>
                  </a:lnTo>
                  <a:lnTo>
                    <a:pt x="53" y="137"/>
                  </a:lnTo>
                  <a:lnTo>
                    <a:pt x="50" y="137"/>
                  </a:lnTo>
                  <a:lnTo>
                    <a:pt x="49" y="137"/>
                  </a:lnTo>
                  <a:lnTo>
                    <a:pt x="47" y="137"/>
                  </a:lnTo>
                  <a:lnTo>
                    <a:pt x="46" y="137"/>
                  </a:lnTo>
                  <a:lnTo>
                    <a:pt x="44" y="137"/>
                  </a:lnTo>
                  <a:lnTo>
                    <a:pt x="43" y="137"/>
                  </a:lnTo>
                  <a:lnTo>
                    <a:pt x="41" y="137"/>
                  </a:lnTo>
                  <a:lnTo>
                    <a:pt x="40" y="137"/>
                  </a:lnTo>
                  <a:lnTo>
                    <a:pt x="38" y="135"/>
                  </a:lnTo>
                  <a:lnTo>
                    <a:pt x="37" y="135"/>
                  </a:lnTo>
                  <a:lnTo>
                    <a:pt x="35" y="135"/>
                  </a:lnTo>
                  <a:lnTo>
                    <a:pt x="34" y="135"/>
                  </a:lnTo>
                  <a:lnTo>
                    <a:pt x="32" y="135"/>
                  </a:lnTo>
                  <a:lnTo>
                    <a:pt x="32" y="134"/>
                  </a:lnTo>
                  <a:lnTo>
                    <a:pt x="31" y="134"/>
                  </a:lnTo>
                  <a:lnTo>
                    <a:pt x="29" y="134"/>
                  </a:lnTo>
                  <a:lnTo>
                    <a:pt x="28" y="132"/>
                  </a:lnTo>
                  <a:lnTo>
                    <a:pt x="26" y="132"/>
                  </a:lnTo>
                  <a:lnTo>
                    <a:pt x="25" y="131"/>
                  </a:lnTo>
                  <a:lnTo>
                    <a:pt x="23" y="131"/>
                  </a:lnTo>
                  <a:lnTo>
                    <a:pt x="22" y="131"/>
                  </a:lnTo>
                  <a:lnTo>
                    <a:pt x="22" y="130"/>
                  </a:lnTo>
                  <a:lnTo>
                    <a:pt x="20" y="130"/>
                  </a:lnTo>
                  <a:lnTo>
                    <a:pt x="19" y="128"/>
                  </a:lnTo>
                  <a:lnTo>
                    <a:pt x="18" y="127"/>
                  </a:lnTo>
                  <a:lnTo>
                    <a:pt x="16" y="127"/>
                  </a:lnTo>
                  <a:lnTo>
                    <a:pt x="16" y="125"/>
                  </a:lnTo>
                  <a:lnTo>
                    <a:pt x="15" y="125"/>
                  </a:lnTo>
                  <a:lnTo>
                    <a:pt x="13" y="124"/>
                  </a:lnTo>
                  <a:lnTo>
                    <a:pt x="13" y="122"/>
                  </a:lnTo>
                  <a:lnTo>
                    <a:pt x="12" y="122"/>
                  </a:lnTo>
                  <a:lnTo>
                    <a:pt x="12" y="121"/>
                  </a:lnTo>
                  <a:lnTo>
                    <a:pt x="10" y="121"/>
                  </a:lnTo>
                  <a:lnTo>
                    <a:pt x="10" y="119"/>
                  </a:lnTo>
                  <a:lnTo>
                    <a:pt x="9" y="118"/>
                  </a:lnTo>
                  <a:lnTo>
                    <a:pt x="7" y="116"/>
                  </a:lnTo>
                  <a:lnTo>
                    <a:pt x="7" y="115"/>
                  </a:lnTo>
                  <a:lnTo>
                    <a:pt x="7" y="113"/>
                  </a:lnTo>
                  <a:lnTo>
                    <a:pt x="6" y="113"/>
                  </a:lnTo>
                  <a:lnTo>
                    <a:pt x="6" y="112"/>
                  </a:lnTo>
                  <a:lnTo>
                    <a:pt x="4" y="110"/>
                  </a:lnTo>
                  <a:lnTo>
                    <a:pt x="4" y="109"/>
                  </a:lnTo>
                  <a:lnTo>
                    <a:pt x="3" y="107"/>
                  </a:lnTo>
                  <a:lnTo>
                    <a:pt x="3" y="106"/>
                  </a:lnTo>
                  <a:lnTo>
                    <a:pt x="3" y="104"/>
                  </a:lnTo>
                  <a:lnTo>
                    <a:pt x="3" y="103"/>
                  </a:lnTo>
                  <a:lnTo>
                    <a:pt x="1" y="103"/>
                  </a:lnTo>
                  <a:lnTo>
                    <a:pt x="1" y="102"/>
                  </a:lnTo>
                  <a:lnTo>
                    <a:pt x="1" y="100"/>
                  </a:lnTo>
                  <a:lnTo>
                    <a:pt x="1" y="99"/>
                  </a:lnTo>
                  <a:lnTo>
                    <a:pt x="1" y="97"/>
                  </a:lnTo>
                  <a:lnTo>
                    <a:pt x="1" y="96"/>
                  </a:lnTo>
                  <a:lnTo>
                    <a:pt x="0" y="94"/>
                  </a:lnTo>
                  <a:lnTo>
                    <a:pt x="0" y="93"/>
                  </a:lnTo>
                  <a:lnTo>
                    <a:pt x="0" y="91"/>
                  </a:lnTo>
                  <a:lnTo>
                    <a:pt x="0" y="90"/>
                  </a:lnTo>
                  <a:lnTo>
                    <a:pt x="0" y="88"/>
                  </a:lnTo>
                  <a:lnTo>
                    <a:pt x="0" y="87"/>
                  </a:lnTo>
                  <a:lnTo>
                    <a:pt x="0" y="85"/>
                  </a:lnTo>
                  <a:lnTo>
                    <a:pt x="0" y="84"/>
                  </a:lnTo>
                  <a:lnTo>
                    <a:pt x="0" y="82"/>
                  </a:lnTo>
                  <a:lnTo>
                    <a:pt x="0" y="81"/>
                  </a:lnTo>
                  <a:lnTo>
                    <a:pt x="0" y="79"/>
                  </a:lnTo>
                  <a:lnTo>
                    <a:pt x="0" y="78"/>
                  </a:lnTo>
                  <a:lnTo>
                    <a:pt x="0" y="76"/>
                  </a:lnTo>
                  <a:lnTo>
                    <a:pt x="1" y="76"/>
                  </a:lnTo>
                  <a:lnTo>
                    <a:pt x="1" y="75"/>
                  </a:lnTo>
                  <a:lnTo>
                    <a:pt x="1" y="74"/>
                  </a:lnTo>
                  <a:lnTo>
                    <a:pt x="1" y="72"/>
                  </a:lnTo>
                  <a:lnTo>
                    <a:pt x="1" y="71"/>
                  </a:lnTo>
                  <a:lnTo>
                    <a:pt x="1" y="69"/>
                  </a:lnTo>
                  <a:close/>
                  <a:moveTo>
                    <a:pt x="29" y="69"/>
                  </a:moveTo>
                  <a:lnTo>
                    <a:pt x="29" y="71"/>
                  </a:lnTo>
                  <a:lnTo>
                    <a:pt x="29" y="72"/>
                  </a:lnTo>
                  <a:lnTo>
                    <a:pt x="29" y="74"/>
                  </a:lnTo>
                  <a:lnTo>
                    <a:pt x="29" y="75"/>
                  </a:lnTo>
                  <a:lnTo>
                    <a:pt x="29" y="76"/>
                  </a:lnTo>
                  <a:lnTo>
                    <a:pt x="29" y="78"/>
                  </a:lnTo>
                  <a:lnTo>
                    <a:pt x="28" y="78"/>
                  </a:lnTo>
                  <a:lnTo>
                    <a:pt x="28" y="79"/>
                  </a:lnTo>
                  <a:lnTo>
                    <a:pt x="28" y="81"/>
                  </a:lnTo>
                  <a:lnTo>
                    <a:pt x="28" y="82"/>
                  </a:lnTo>
                  <a:lnTo>
                    <a:pt x="28" y="84"/>
                  </a:lnTo>
                  <a:lnTo>
                    <a:pt x="28" y="85"/>
                  </a:lnTo>
                  <a:lnTo>
                    <a:pt x="28" y="87"/>
                  </a:lnTo>
                  <a:lnTo>
                    <a:pt x="29" y="88"/>
                  </a:lnTo>
                  <a:lnTo>
                    <a:pt x="29" y="90"/>
                  </a:lnTo>
                  <a:lnTo>
                    <a:pt x="29" y="91"/>
                  </a:lnTo>
                  <a:lnTo>
                    <a:pt x="29" y="93"/>
                  </a:lnTo>
                  <a:lnTo>
                    <a:pt x="29" y="94"/>
                  </a:lnTo>
                  <a:lnTo>
                    <a:pt x="29" y="96"/>
                  </a:lnTo>
                  <a:lnTo>
                    <a:pt x="31" y="96"/>
                  </a:lnTo>
                  <a:lnTo>
                    <a:pt x="31" y="97"/>
                  </a:lnTo>
                  <a:lnTo>
                    <a:pt x="31" y="99"/>
                  </a:lnTo>
                  <a:lnTo>
                    <a:pt x="32" y="100"/>
                  </a:lnTo>
                  <a:lnTo>
                    <a:pt x="32" y="102"/>
                  </a:lnTo>
                  <a:lnTo>
                    <a:pt x="34" y="102"/>
                  </a:lnTo>
                  <a:lnTo>
                    <a:pt x="34" y="103"/>
                  </a:lnTo>
                  <a:lnTo>
                    <a:pt x="34" y="104"/>
                  </a:lnTo>
                  <a:lnTo>
                    <a:pt x="35" y="104"/>
                  </a:lnTo>
                  <a:lnTo>
                    <a:pt x="35" y="106"/>
                  </a:lnTo>
                  <a:lnTo>
                    <a:pt x="37" y="106"/>
                  </a:lnTo>
                  <a:lnTo>
                    <a:pt x="37" y="107"/>
                  </a:lnTo>
                  <a:lnTo>
                    <a:pt x="38" y="107"/>
                  </a:lnTo>
                  <a:lnTo>
                    <a:pt x="38" y="109"/>
                  </a:lnTo>
                  <a:lnTo>
                    <a:pt x="40" y="109"/>
                  </a:lnTo>
                  <a:lnTo>
                    <a:pt x="41" y="110"/>
                  </a:lnTo>
                  <a:lnTo>
                    <a:pt x="43" y="110"/>
                  </a:lnTo>
                  <a:lnTo>
                    <a:pt x="44" y="112"/>
                  </a:lnTo>
                  <a:lnTo>
                    <a:pt x="46" y="112"/>
                  </a:lnTo>
                  <a:lnTo>
                    <a:pt x="47" y="112"/>
                  </a:lnTo>
                  <a:lnTo>
                    <a:pt x="47" y="113"/>
                  </a:lnTo>
                  <a:lnTo>
                    <a:pt x="49" y="113"/>
                  </a:lnTo>
                  <a:lnTo>
                    <a:pt x="50" y="113"/>
                  </a:lnTo>
                  <a:lnTo>
                    <a:pt x="51" y="113"/>
                  </a:lnTo>
                  <a:lnTo>
                    <a:pt x="53" y="113"/>
                  </a:lnTo>
                  <a:lnTo>
                    <a:pt x="54" y="113"/>
                  </a:lnTo>
                  <a:lnTo>
                    <a:pt x="56" y="113"/>
                  </a:lnTo>
                  <a:lnTo>
                    <a:pt x="57" y="113"/>
                  </a:lnTo>
                  <a:lnTo>
                    <a:pt x="59" y="113"/>
                  </a:lnTo>
                  <a:lnTo>
                    <a:pt x="60" y="113"/>
                  </a:lnTo>
                  <a:lnTo>
                    <a:pt x="62" y="113"/>
                  </a:lnTo>
                  <a:lnTo>
                    <a:pt x="63" y="113"/>
                  </a:lnTo>
                  <a:lnTo>
                    <a:pt x="65" y="113"/>
                  </a:lnTo>
                  <a:lnTo>
                    <a:pt x="66" y="112"/>
                  </a:lnTo>
                  <a:lnTo>
                    <a:pt x="68" y="112"/>
                  </a:lnTo>
                  <a:lnTo>
                    <a:pt x="69" y="112"/>
                  </a:lnTo>
                  <a:lnTo>
                    <a:pt x="71" y="110"/>
                  </a:lnTo>
                  <a:lnTo>
                    <a:pt x="72" y="110"/>
                  </a:lnTo>
                  <a:lnTo>
                    <a:pt x="74" y="110"/>
                  </a:lnTo>
                  <a:lnTo>
                    <a:pt x="74" y="109"/>
                  </a:lnTo>
                  <a:lnTo>
                    <a:pt x="75" y="109"/>
                  </a:lnTo>
                  <a:lnTo>
                    <a:pt x="77" y="107"/>
                  </a:lnTo>
                  <a:lnTo>
                    <a:pt x="78" y="106"/>
                  </a:lnTo>
                  <a:lnTo>
                    <a:pt x="80" y="106"/>
                  </a:lnTo>
                  <a:lnTo>
                    <a:pt x="81" y="104"/>
                  </a:lnTo>
                  <a:lnTo>
                    <a:pt x="82" y="103"/>
                  </a:lnTo>
                  <a:lnTo>
                    <a:pt x="84" y="102"/>
                  </a:lnTo>
                  <a:lnTo>
                    <a:pt x="85" y="100"/>
                  </a:lnTo>
                  <a:lnTo>
                    <a:pt x="87" y="99"/>
                  </a:lnTo>
                  <a:lnTo>
                    <a:pt x="87" y="97"/>
                  </a:lnTo>
                  <a:lnTo>
                    <a:pt x="88" y="97"/>
                  </a:lnTo>
                  <a:lnTo>
                    <a:pt x="88" y="96"/>
                  </a:lnTo>
                  <a:lnTo>
                    <a:pt x="90" y="96"/>
                  </a:lnTo>
                  <a:lnTo>
                    <a:pt x="90" y="94"/>
                  </a:lnTo>
                  <a:lnTo>
                    <a:pt x="91" y="93"/>
                  </a:lnTo>
                  <a:lnTo>
                    <a:pt x="91" y="91"/>
                  </a:lnTo>
                  <a:lnTo>
                    <a:pt x="93" y="90"/>
                  </a:lnTo>
                  <a:lnTo>
                    <a:pt x="93" y="88"/>
                  </a:lnTo>
                  <a:lnTo>
                    <a:pt x="94" y="87"/>
                  </a:lnTo>
                  <a:lnTo>
                    <a:pt x="96" y="85"/>
                  </a:lnTo>
                  <a:lnTo>
                    <a:pt x="96" y="84"/>
                  </a:lnTo>
                  <a:lnTo>
                    <a:pt x="96" y="82"/>
                  </a:lnTo>
                  <a:lnTo>
                    <a:pt x="97" y="81"/>
                  </a:lnTo>
                  <a:lnTo>
                    <a:pt x="97" y="79"/>
                  </a:lnTo>
                  <a:lnTo>
                    <a:pt x="97" y="78"/>
                  </a:lnTo>
                  <a:lnTo>
                    <a:pt x="99" y="78"/>
                  </a:lnTo>
                  <a:lnTo>
                    <a:pt x="99" y="76"/>
                  </a:lnTo>
                  <a:lnTo>
                    <a:pt x="99" y="75"/>
                  </a:lnTo>
                  <a:lnTo>
                    <a:pt x="99" y="74"/>
                  </a:lnTo>
                  <a:lnTo>
                    <a:pt x="100" y="72"/>
                  </a:lnTo>
                  <a:lnTo>
                    <a:pt x="100" y="71"/>
                  </a:lnTo>
                  <a:lnTo>
                    <a:pt x="100" y="69"/>
                  </a:lnTo>
                  <a:lnTo>
                    <a:pt x="100" y="68"/>
                  </a:lnTo>
                  <a:lnTo>
                    <a:pt x="100" y="66"/>
                  </a:lnTo>
                  <a:lnTo>
                    <a:pt x="102" y="66"/>
                  </a:lnTo>
                  <a:lnTo>
                    <a:pt x="102" y="65"/>
                  </a:lnTo>
                  <a:lnTo>
                    <a:pt x="102" y="63"/>
                  </a:lnTo>
                  <a:lnTo>
                    <a:pt x="102" y="62"/>
                  </a:lnTo>
                  <a:lnTo>
                    <a:pt x="102" y="60"/>
                  </a:lnTo>
                  <a:lnTo>
                    <a:pt x="102" y="59"/>
                  </a:lnTo>
                  <a:lnTo>
                    <a:pt x="102" y="57"/>
                  </a:lnTo>
                  <a:lnTo>
                    <a:pt x="102" y="56"/>
                  </a:lnTo>
                  <a:lnTo>
                    <a:pt x="102" y="54"/>
                  </a:lnTo>
                  <a:lnTo>
                    <a:pt x="102" y="53"/>
                  </a:lnTo>
                  <a:lnTo>
                    <a:pt x="102" y="51"/>
                  </a:lnTo>
                  <a:lnTo>
                    <a:pt x="102" y="50"/>
                  </a:lnTo>
                  <a:lnTo>
                    <a:pt x="102" y="48"/>
                  </a:lnTo>
                  <a:lnTo>
                    <a:pt x="102" y="47"/>
                  </a:lnTo>
                  <a:lnTo>
                    <a:pt x="102" y="45"/>
                  </a:lnTo>
                  <a:lnTo>
                    <a:pt x="102" y="44"/>
                  </a:lnTo>
                  <a:lnTo>
                    <a:pt x="100" y="44"/>
                  </a:lnTo>
                  <a:lnTo>
                    <a:pt x="100" y="43"/>
                  </a:lnTo>
                  <a:lnTo>
                    <a:pt x="100" y="41"/>
                  </a:lnTo>
                  <a:lnTo>
                    <a:pt x="100" y="40"/>
                  </a:lnTo>
                  <a:lnTo>
                    <a:pt x="99" y="38"/>
                  </a:lnTo>
                  <a:lnTo>
                    <a:pt x="99" y="37"/>
                  </a:lnTo>
                  <a:lnTo>
                    <a:pt x="97" y="35"/>
                  </a:lnTo>
                  <a:lnTo>
                    <a:pt x="97" y="34"/>
                  </a:lnTo>
                  <a:lnTo>
                    <a:pt x="96" y="34"/>
                  </a:lnTo>
                  <a:lnTo>
                    <a:pt x="96" y="32"/>
                  </a:lnTo>
                  <a:lnTo>
                    <a:pt x="94" y="32"/>
                  </a:lnTo>
                  <a:lnTo>
                    <a:pt x="94" y="31"/>
                  </a:lnTo>
                  <a:lnTo>
                    <a:pt x="93" y="31"/>
                  </a:lnTo>
                  <a:lnTo>
                    <a:pt x="93" y="29"/>
                  </a:lnTo>
                  <a:lnTo>
                    <a:pt x="91" y="29"/>
                  </a:lnTo>
                  <a:lnTo>
                    <a:pt x="91" y="28"/>
                  </a:lnTo>
                  <a:lnTo>
                    <a:pt x="90" y="28"/>
                  </a:lnTo>
                  <a:lnTo>
                    <a:pt x="88" y="26"/>
                  </a:lnTo>
                  <a:lnTo>
                    <a:pt x="87" y="26"/>
                  </a:lnTo>
                  <a:lnTo>
                    <a:pt x="85" y="26"/>
                  </a:lnTo>
                  <a:lnTo>
                    <a:pt x="85" y="25"/>
                  </a:lnTo>
                  <a:lnTo>
                    <a:pt x="84" y="25"/>
                  </a:lnTo>
                  <a:lnTo>
                    <a:pt x="82" y="25"/>
                  </a:lnTo>
                  <a:lnTo>
                    <a:pt x="81" y="25"/>
                  </a:lnTo>
                  <a:lnTo>
                    <a:pt x="80" y="23"/>
                  </a:lnTo>
                  <a:lnTo>
                    <a:pt x="78" y="23"/>
                  </a:lnTo>
                  <a:lnTo>
                    <a:pt x="77" y="23"/>
                  </a:lnTo>
                  <a:lnTo>
                    <a:pt x="75" y="23"/>
                  </a:lnTo>
                  <a:lnTo>
                    <a:pt x="74" y="23"/>
                  </a:lnTo>
                  <a:lnTo>
                    <a:pt x="72" y="23"/>
                  </a:lnTo>
                  <a:lnTo>
                    <a:pt x="71" y="23"/>
                  </a:lnTo>
                  <a:lnTo>
                    <a:pt x="69" y="23"/>
                  </a:lnTo>
                  <a:lnTo>
                    <a:pt x="68" y="23"/>
                  </a:lnTo>
                  <a:lnTo>
                    <a:pt x="68" y="25"/>
                  </a:lnTo>
                  <a:lnTo>
                    <a:pt x="66" y="25"/>
                  </a:lnTo>
                  <a:lnTo>
                    <a:pt x="65" y="25"/>
                  </a:lnTo>
                  <a:lnTo>
                    <a:pt x="63" y="25"/>
                  </a:lnTo>
                  <a:lnTo>
                    <a:pt x="62" y="25"/>
                  </a:lnTo>
                  <a:lnTo>
                    <a:pt x="60" y="26"/>
                  </a:lnTo>
                  <a:lnTo>
                    <a:pt x="59" y="26"/>
                  </a:lnTo>
                  <a:lnTo>
                    <a:pt x="57" y="28"/>
                  </a:lnTo>
                  <a:lnTo>
                    <a:pt x="56" y="28"/>
                  </a:lnTo>
                  <a:lnTo>
                    <a:pt x="54" y="29"/>
                  </a:lnTo>
                  <a:lnTo>
                    <a:pt x="53" y="29"/>
                  </a:lnTo>
                  <a:lnTo>
                    <a:pt x="53" y="31"/>
                  </a:lnTo>
                  <a:lnTo>
                    <a:pt x="51" y="31"/>
                  </a:lnTo>
                  <a:lnTo>
                    <a:pt x="50" y="32"/>
                  </a:lnTo>
                  <a:lnTo>
                    <a:pt x="49" y="34"/>
                  </a:lnTo>
                  <a:lnTo>
                    <a:pt x="47" y="34"/>
                  </a:lnTo>
                  <a:lnTo>
                    <a:pt x="47" y="35"/>
                  </a:lnTo>
                  <a:lnTo>
                    <a:pt x="46" y="35"/>
                  </a:lnTo>
                  <a:lnTo>
                    <a:pt x="46" y="37"/>
                  </a:lnTo>
                  <a:lnTo>
                    <a:pt x="44" y="37"/>
                  </a:lnTo>
                  <a:lnTo>
                    <a:pt x="44" y="38"/>
                  </a:lnTo>
                  <a:lnTo>
                    <a:pt x="43" y="40"/>
                  </a:lnTo>
                  <a:lnTo>
                    <a:pt x="41" y="41"/>
                  </a:lnTo>
                  <a:lnTo>
                    <a:pt x="41" y="43"/>
                  </a:lnTo>
                  <a:lnTo>
                    <a:pt x="40" y="43"/>
                  </a:lnTo>
                  <a:lnTo>
                    <a:pt x="40" y="44"/>
                  </a:lnTo>
                  <a:lnTo>
                    <a:pt x="38" y="45"/>
                  </a:lnTo>
                  <a:lnTo>
                    <a:pt x="38" y="47"/>
                  </a:lnTo>
                  <a:lnTo>
                    <a:pt x="37" y="48"/>
                  </a:lnTo>
                  <a:lnTo>
                    <a:pt x="37" y="50"/>
                  </a:lnTo>
                  <a:lnTo>
                    <a:pt x="35" y="51"/>
                  </a:lnTo>
                  <a:lnTo>
                    <a:pt x="35" y="53"/>
                  </a:lnTo>
                  <a:lnTo>
                    <a:pt x="34" y="54"/>
                  </a:lnTo>
                  <a:lnTo>
                    <a:pt x="34" y="56"/>
                  </a:lnTo>
                  <a:lnTo>
                    <a:pt x="32" y="57"/>
                  </a:lnTo>
                  <a:lnTo>
                    <a:pt x="32" y="59"/>
                  </a:lnTo>
                  <a:lnTo>
                    <a:pt x="32" y="60"/>
                  </a:lnTo>
                  <a:lnTo>
                    <a:pt x="31" y="62"/>
                  </a:lnTo>
                  <a:lnTo>
                    <a:pt x="31" y="63"/>
                  </a:lnTo>
                  <a:lnTo>
                    <a:pt x="31" y="65"/>
                  </a:lnTo>
                  <a:lnTo>
                    <a:pt x="31" y="66"/>
                  </a:lnTo>
                  <a:lnTo>
                    <a:pt x="31" y="68"/>
                  </a:lnTo>
                  <a:lnTo>
                    <a:pt x="29"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6" name="Freeform 61">
              <a:extLst>
                <a:ext uri="{FF2B5EF4-FFF2-40B4-BE49-F238E27FC236}">
                  <a16:creationId xmlns:a16="http://schemas.microsoft.com/office/drawing/2014/main" id="{32084B7B-9C40-4E75-9E6A-F35EE8CD849D}"/>
                </a:ext>
              </a:extLst>
            </p:cNvPr>
            <p:cNvSpPr>
              <a:spLocks/>
            </p:cNvSpPr>
            <p:nvPr/>
          </p:nvSpPr>
          <p:spPr bwMode="auto">
            <a:xfrm>
              <a:off x="2697163" y="2403475"/>
              <a:ext cx="111125" cy="141287"/>
            </a:xfrm>
            <a:custGeom>
              <a:avLst/>
              <a:gdLst>
                <a:gd name="T0" fmla="*/ 2147483646 w 133"/>
                <a:gd name="T1" fmla="*/ 0 h 132"/>
                <a:gd name="T2" fmla="*/ 2147483646 w 133"/>
                <a:gd name="T3" fmla="*/ 0 h 132"/>
                <a:gd name="T4" fmla="*/ 2147483646 w 133"/>
                <a:gd name="T5" fmla="*/ 2147483646 h 132"/>
                <a:gd name="T6" fmla="*/ 2147483646 w 133"/>
                <a:gd name="T7" fmla="*/ 2147483646 h 132"/>
                <a:gd name="T8" fmla="*/ 2147483646 w 133"/>
                <a:gd name="T9" fmla="*/ 0 h 132"/>
                <a:gd name="T10" fmla="*/ 2147483646 w 133"/>
                <a:gd name="T11" fmla="*/ 0 h 132"/>
                <a:gd name="T12" fmla="*/ 2147483646 w 133"/>
                <a:gd name="T13" fmla="*/ 2147483646 h 132"/>
                <a:gd name="T14" fmla="*/ 2147483646 w 133"/>
                <a:gd name="T15" fmla="*/ 2147483646 h 132"/>
                <a:gd name="T16" fmla="*/ 2147483646 w 133"/>
                <a:gd name="T17" fmla="*/ 2147483646 h 132"/>
                <a:gd name="T18" fmla="*/ 2147483646 w 133"/>
                <a:gd name="T19" fmla="*/ 2147483646 h 132"/>
                <a:gd name="T20" fmla="*/ 2147483646 w 133"/>
                <a:gd name="T21" fmla="*/ 2147483646 h 132"/>
                <a:gd name="T22" fmla="*/ 0 w 133"/>
                <a:gd name="T23" fmla="*/ 2147483646 h 132"/>
                <a:gd name="T24" fmla="*/ 2147483646 w 133"/>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2"/>
                <a:gd name="T41" fmla="*/ 133 w 133"/>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2">
                  <a:moveTo>
                    <a:pt x="25" y="0"/>
                  </a:moveTo>
                  <a:lnTo>
                    <a:pt x="53" y="0"/>
                  </a:lnTo>
                  <a:lnTo>
                    <a:pt x="42" y="51"/>
                  </a:lnTo>
                  <a:lnTo>
                    <a:pt x="94" y="51"/>
                  </a:lnTo>
                  <a:lnTo>
                    <a:pt x="104" y="0"/>
                  </a:lnTo>
                  <a:lnTo>
                    <a:pt x="133" y="0"/>
                  </a:lnTo>
                  <a:lnTo>
                    <a:pt x="106" y="132"/>
                  </a:lnTo>
                  <a:lnTo>
                    <a:pt x="79" y="132"/>
                  </a:lnTo>
                  <a:lnTo>
                    <a:pt x="90" y="75"/>
                  </a:lnTo>
                  <a:lnTo>
                    <a:pt x="38" y="75"/>
                  </a:lnTo>
                  <a:lnTo>
                    <a:pt x="26" y="132"/>
                  </a:lnTo>
                  <a:lnTo>
                    <a:pt x="0" y="13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7" name="Freeform 62">
              <a:extLst>
                <a:ext uri="{FF2B5EF4-FFF2-40B4-BE49-F238E27FC236}">
                  <a16:creationId xmlns:a16="http://schemas.microsoft.com/office/drawing/2014/main" id="{140AA18A-E204-49EE-8440-18037C119A17}"/>
                </a:ext>
              </a:extLst>
            </p:cNvPr>
            <p:cNvSpPr>
              <a:spLocks/>
            </p:cNvSpPr>
            <p:nvPr/>
          </p:nvSpPr>
          <p:spPr bwMode="auto">
            <a:xfrm>
              <a:off x="2789238" y="2403475"/>
              <a:ext cx="60325" cy="184150"/>
            </a:xfrm>
            <a:custGeom>
              <a:avLst/>
              <a:gdLst>
                <a:gd name="T0" fmla="*/ 2147483646 w 73"/>
                <a:gd name="T1" fmla="*/ 2147483646 h 172"/>
                <a:gd name="T2" fmla="*/ 2147483646 w 73"/>
                <a:gd name="T3" fmla="*/ 2147483646 h 172"/>
                <a:gd name="T4" fmla="*/ 2147483646 w 73"/>
                <a:gd name="T5" fmla="*/ 2147483646 h 172"/>
                <a:gd name="T6" fmla="*/ 2147483646 w 73"/>
                <a:gd name="T7" fmla="*/ 2147483646 h 172"/>
                <a:gd name="T8" fmla="*/ 2147483646 w 73"/>
                <a:gd name="T9" fmla="*/ 2147483646 h 172"/>
                <a:gd name="T10" fmla="*/ 2147483646 w 73"/>
                <a:gd name="T11" fmla="*/ 2147483646 h 172"/>
                <a:gd name="T12" fmla="*/ 2147483646 w 73"/>
                <a:gd name="T13" fmla="*/ 2147483646 h 172"/>
                <a:gd name="T14" fmla="*/ 2147483646 w 73"/>
                <a:gd name="T15" fmla="*/ 2147483646 h 172"/>
                <a:gd name="T16" fmla="*/ 2147483646 w 73"/>
                <a:gd name="T17" fmla="*/ 2147483646 h 172"/>
                <a:gd name="T18" fmla="*/ 2147483646 w 73"/>
                <a:gd name="T19" fmla="*/ 2147483646 h 172"/>
                <a:gd name="T20" fmla="*/ 2147483646 w 73"/>
                <a:gd name="T21" fmla="*/ 2147483646 h 172"/>
                <a:gd name="T22" fmla="*/ 2147483646 w 73"/>
                <a:gd name="T23" fmla="*/ 2147483646 h 172"/>
                <a:gd name="T24" fmla="*/ 2147483646 w 73"/>
                <a:gd name="T25" fmla="*/ 2147483646 h 172"/>
                <a:gd name="T26" fmla="*/ 2147483646 w 73"/>
                <a:gd name="T27" fmla="*/ 2147483646 h 172"/>
                <a:gd name="T28" fmla="*/ 2147483646 w 73"/>
                <a:gd name="T29" fmla="*/ 2147483646 h 172"/>
                <a:gd name="T30" fmla="*/ 2147483646 w 73"/>
                <a:gd name="T31" fmla="*/ 2147483646 h 172"/>
                <a:gd name="T32" fmla="*/ 2147483646 w 73"/>
                <a:gd name="T33" fmla="*/ 2147483646 h 172"/>
                <a:gd name="T34" fmla="*/ 2147483646 w 73"/>
                <a:gd name="T35" fmla="*/ 2147483646 h 172"/>
                <a:gd name="T36" fmla="*/ 2147483646 w 73"/>
                <a:gd name="T37" fmla="*/ 2147483646 h 172"/>
                <a:gd name="T38" fmla="*/ 2147483646 w 73"/>
                <a:gd name="T39" fmla="*/ 2147483646 h 172"/>
                <a:gd name="T40" fmla="*/ 2147483646 w 73"/>
                <a:gd name="T41" fmla="*/ 2147483646 h 172"/>
                <a:gd name="T42" fmla="*/ 2147483646 w 73"/>
                <a:gd name="T43" fmla="*/ 2147483646 h 172"/>
                <a:gd name="T44" fmla="*/ 2147483646 w 73"/>
                <a:gd name="T45" fmla="*/ 2147483646 h 172"/>
                <a:gd name="T46" fmla="*/ 2147483646 w 73"/>
                <a:gd name="T47" fmla="*/ 2147483646 h 172"/>
                <a:gd name="T48" fmla="*/ 2147483646 w 73"/>
                <a:gd name="T49" fmla="*/ 2147483646 h 172"/>
                <a:gd name="T50" fmla="*/ 2147483646 w 73"/>
                <a:gd name="T51" fmla="*/ 2147483646 h 172"/>
                <a:gd name="T52" fmla="*/ 2147483646 w 73"/>
                <a:gd name="T53" fmla="*/ 2147483646 h 172"/>
                <a:gd name="T54" fmla="*/ 2147483646 w 73"/>
                <a:gd name="T55" fmla="*/ 2147483646 h 172"/>
                <a:gd name="T56" fmla="*/ 2147483646 w 73"/>
                <a:gd name="T57" fmla="*/ 2147483646 h 172"/>
                <a:gd name="T58" fmla="*/ 2147483646 w 73"/>
                <a:gd name="T59" fmla="*/ 2147483646 h 172"/>
                <a:gd name="T60" fmla="*/ 2147483646 w 73"/>
                <a:gd name="T61" fmla="*/ 0 h 172"/>
                <a:gd name="T62" fmla="*/ 2147483646 w 73"/>
                <a:gd name="T63" fmla="*/ 2147483646 h 172"/>
                <a:gd name="T64" fmla="*/ 2147483646 w 73"/>
                <a:gd name="T65" fmla="*/ 2147483646 h 172"/>
                <a:gd name="T66" fmla="*/ 2147483646 w 73"/>
                <a:gd name="T67" fmla="*/ 2147483646 h 172"/>
                <a:gd name="T68" fmla="*/ 2147483646 w 73"/>
                <a:gd name="T69" fmla="*/ 2147483646 h 172"/>
                <a:gd name="T70" fmla="*/ 2147483646 w 73"/>
                <a:gd name="T71" fmla="*/ 2147483646 h 172"/>
                <a:gd name="T72" fmla="*/ 2147483646 w 73"/>
                <a:gd name="T73" fmla="*/ 2147483646 h 172"/>
                <a:gd name="T74" fmla="*/ 2147483646 w 73"/>
                <a:gd name="T75" fmla="*/ 2147483646 h 172"/>
                <a:gd name="T76" fmla="*/ 2147483646 w 73"/>
                <a:gd name="T77" fmla="*/ 2147483646 h 172"/>
                <a:gd name="T78" fmla="*/ 2147483646 w 73"/>
                <a:gd name="T79" fmla="*/ 2147483646 h 172"/>
                <a:gd name="T80" fmla="*/ 2147483646 w 73"/>
                <a:gd name="T81" fmla="*/ 2147483646 h 172"/>
                <a:gd name="T82" fmla="*/ 2147483646 w 73"/>
                <a:gd name="T83" fmla="*/ 2147483646 h 172"/>
                <a:gd name="T84" fmla="*/ 2147483646 w 73"/>
                <a:gd name="T85" fmla="*/ 2147483646 h 172"/>
                <a:gd name="T86" fmla="*/ 2147483646 w 73"/>
                <a:gd name="T87" fmla="*/ 2147483646 h 172"/>
                <a:gd name="T88" fmla="*/ 2147483646 w 73"/>
                <a:gd name="T89" fmla="*/ 2147483646 h 172"/>
                <a:gd name="T90" fmla="*/ 2147483646 w 73"/>
                <a:gd name="T91" fmla="*/ 2147483646 h 172"/>
                <a:gd name="T92" fmla="*/ 2147483646 w 73"/>
                <a:gd name="T93" fmla="*/ 2147483646 h 172"/>
                <a:gd name="T94" fmla="*/ 2147483646 w 73"/>
                <a:gd name="T95" fmla="*/ 2147483646 h 172"/>
                <a:gd name="T96" fmla="*/ 2147483646 w 73"/>
                <a:gd name="T97" fmla="*/ 2147483646 h 172"/>
                <a:gd name="T98" fmla="*/ 2147483646 w 73"/>
                <a:gd name="T99" fmla="*/ 2147483646 h 172"/>
                <a:gd name="T100" fmla="*/ 2147483646 w 73"/>
                <a:gd name="T101" fmla="*/ 2147483646 h 172"/>
                <a:gd name="T102" fmla="*/ 2147483646 w 73"/>
                <a:gd name="T103" fmla="*/ 2147483646 h 172"/>
                <a:gd name="T104" fmla="*/ 2147483646 w 73"/>
                <a:gd name="T105" fmla="*/ 2147483646 h 172"/>
                <a:gd name="T106" fmla="*/ 2147483646 w 73"/>
                <a:gd name="T107" fmla="*/ 2147483646 h 172"/>
                <a:gd name="T108" fmla="*/ 2147483646 w 73"/>
                <a:gd name="T109" fmla="*/ 2147483646 h 172"/>
                <a:gd name="T110" fmla="*/ 2147483646 w 73"/>
                <a:gd name="T111" fmla="*/ 2147483646 h 172"/>
                <a:gd name="T112" fmla="*/ 2147483646 w 73"/>
                <a:gd name="T113" fmla="*/ 2147483646 h 172"/>
                <a:gd name="T114" fmla="*/ 2147483646 w 73"/>
                <a:gd name="T115" fmla="*/ 2147483646 h 172"/>
                <a:gd name="T116" fmla="*/ 2147483646 w 73"/>
                <a:gd name="T117" fmla="*/ 2147483646 h 172"/>
                <a:gd name="T118" fmla="*/ 2147483646 w 73"/>
                <a:gd name="T119" fmla="*/ 2147483646 h 172"/>
                <a:gd name="T120" fmla="*/ 2147483646 w 73"/>
                <a:gd name="T121" fmla="*/ 2147483646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
                <a:gd name="T184" fmla="*/ 0 h 172"/>
                <a:gd name="T185" fmla="*/ 73 w 73"/>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 h="172">
                  <a:moveTo>
                    <a:pt x="20" y="172"/>
                  </a:moveTo>
                  <a:lnTo>
                    <a:pt x="0" y="172"/>
                  </a:lnTo>
                  <a:lnTo>
                    <a:pt x="2" y="171"/>
                  </a:lnTo>
                  <a:lnTo>
                    <a:pt x="3" y="168"/>
                  </a:lnTo>
                  <a:lnTo>
                    <a:pt x="5" y="166"/>
                  </a:lnTo>
                  <a:lnTo>
                    <a:pt x="5" y="165"/>
                  </a:lnTo>
                  <a:lnTo>
                    <a:pt x="6" y="163"/>
                  </a:lnTo>
                  <a:lnTo>
                    <a:pt x="8" y="162"/>
                  </a:lnTo>
                  <a:lnTo>
                    <a:pt x="9" y="160"/>
                  </a:lnTo>
                  <a:lnTo>
                    <a:pt x="11" y="159"/>
                  </a:lnTo>
                  <a:lnTo>
                    <a:pt x="11" y="158"/>
                  </a:lnTo>
                  <a:lnTo>
                    <a:pt x="12" y="156"/>
                  </a:lnTo>
                  <a:lnTo>
                    <a:pt x="14" y="155"/>
                  </a:lnTo>
                  <a:lnTo>
                    <a:pt x="14" y="153"/>
                  </a:lnTo>
                  <a:lnTo>
                    <a:pt x="15" y="152"/>
                  </a:lnTo>
                  <a:lnTo>
                    <a:pt x="17" y="150"/>
                  </a:lnTo>
                  <a:lnTo>
                    <a:pt x="18" y="149"/>
                  </a:lnTo>
                  <a:lnTo>
                    <a:pt x="20" y="147"/>
                  </a:lnTo>
                  <a:lnTo>
                    <a:pt x="20" y="146"/>
                  </a:lnTo>
                  <a:lnTo>
                    <a:pt x="21" y="144"/>
                  </a:lnTo>
                  <a:lnTo>
                    <a:pt x="21" y="143"/>
                  </a:lnTo>
                  <a:lnTo>
                    <a:pt x="23" y="141"/>
                  </a:lnTo>
                  <a:lnTo>
                    <a:pt x="23" y="140"/>
                  </a:lnTo>
                  <a:lnTo>
                    <a:pt x="24" y="138"/>
                  </a:lnTo>
                  <a:lnTo>
                    <a:pt x="26" y="137"/>
                  </a:lnTo>
                  <a:lnTo>
                    <a:pt x="26" y="135"/>
                  </a:lnTo>
                  <a:lnTo>
                    <a:pt x="27" y="134"/>
                  </a:lnTo>
                  <a:lnTo>
                    <a:pt x="27" y="132"/>
                  </a:lnTo>
                  <a:lnTo>
                    <a:pt x="28" y="131"/>
                  </a:lnTo>
                  <a:lnTo>
                    <a:pt x="30" y="129"/>
                  </a:lnTo>
                  <a:lnTo>
                    <a:pt x="30" y="128"/>
                  </a:lnTo>
                  <a:lnTo>
                    <a:pt x="30" y="127"/>
                  </a:lnTo>
                  <a:lnTo>
                    <a:pt x="31" y="127"/>
                  </a:lnTo>
                  <a:lnTo>
                    <a:pt x="31" y="125"/>
                  </a:lnTo>
                  <a:lnTo>
                    <a:pt x="31" y="124"/>
                  </a:lnTo>
                  <a:lnTo>
                    <a:pt x="33" y="122"/>
                  </a:lnTo>
                  <a:lnTo>
                    <a:pt x="33" y="121"/>
                  </a:lnTo>
                  <a:lnTo>
                    <a:pt x="33" y="119"/>
                  </a:lnTo>
                  <a:lnTo>
                    <a:pt x="34" y="119"/>
                  </a:lnTo>
                  <a:lnTo>
                    <a:pt x="34" y="118"/>
                  </a:lnTo>
                  <a:lnTo>
                    <a:pt x="34" y="116"/>
                  </a:lnTo>
                  <a:lnTo>
                    <a:pt x="36" y="115"/>
                  </a:lnTo>
                  <a:lnTo>
                    <a:pt x="36" y="113"/>
                  </a:lnTo>
                  <a:lnTo>
                    <a:pt x="36" y="112"/>
                  </a:lnTo>
                  <a:lnTo>
                    <a:pt x="37" y="110"/>
                  </a:lnTo>
                  <a:lnTo>
                    <a:pt x="37" y="109"/>
                  </a:lnTo>
                  <a:lnTo>
                    <a:pt x="39" y="107"/>
                  </a:lnTo>
                  <a:lnTo>
                    <a:pt x="39" y="106"/>
                  </a:lnTo>
                  <a:lnTo>
                    <a:pt x="39" y="104"/>
                  </a:lnTo>
                  <a:lnTo>
                    <a:pt x="39" y="103"/>
                  </a:lnTo>
                  <a:lnTo>
                    <a:pt x="40" y="101"/>
                  </a:lnTo>
                  <a:lnTo>
                    <a:pt x="40" y="100"/>
                  </a:lnTo>
                  <a:lnTo>
                    <a:pt x="40" y="99"/>
                  </a:lnTo>
                  <a:lnTo>
                    <a:pt x="40" y="97"/>
                  </a:lnTo>
                  <a:lnTo>
                    <a:pt x="42" y="96"/>
                  </a:lnTo>
                  <a:lnTo>
                    <a:pt x="42" y="94"/>
                  </a:lnTo>
                  <a:lnTo>
                    <a:pt x="42" y="93"/>
                  </a:lnTo>
                  <a:lnTo>
                    <a:pt x="42" y="91"/>
                  </a:lnTo>
                  <a:lnTo>
                    <a:pt x="43" y="90"/>
                  </a:lnTo>
                  <a:lnTo>
                    <a:pt x="43" y="88"/>
                  </a:lnTo>
                  <a:lnTo>
                    <a:pt x="43" y="87"/>
                  </a:lnTo>
                  <a:lnTo>
                    <a:pt x="43" y="85"/>
                  </a:lnTo>
                  <a:lnTo>
                    <a:pt x="43" y="84"/>
                  </a:lnTo>
                  <a:lnTo>
                    <a:pt x="43" y="82"/>
                  </a:lnTo>
                  <a:lnTo>
                    <a:pt x="45" y="82"/>
                  </a:lnTo>
                  <a:lnTo>
                    <a:pt x="45" y="81"/>
                  </a:lnTo>
                  <a:lnTo>
                    <a:pt x="45" y="79"/>
                  </a:lnTo>
                  <a:lnTo>
                    <a:pt x="45" y="78"/>
                  </a:lnTo>
                  <a:lnTo>
                    <a:pt x="45" y="76"/>
                  </a:lnTo>
                  <a:lnTo>
                    <a:pt x="45" y="75"/>
                  </a:lnTo>
                  <a:lnTo>
                    <a:pt x="45" y="73"/>
                  </a:lnTo>
                  <a:lnTo>
                    <a:pt x="46" y="73"/>
                  </a:lnTo>
                  <a:lnTo>
                    <a:pt x="46" y="72"/>
                  </a:lnTo>
                  <a:lnTo>
                    <a:pt x="46" y="71"/>
                  </a:lnTo>
                  <a:lnTo>
                    <a:pt x="46" y="69"/>
                  </a:lnTo>
                  <a:lnTo>
                    <a:pt x="46" y="68"/>
                  </a:lnTo>
                  <a:lnTo>
                    <a:pt x="46" y="66"/>
                  </a:lnTo>
                  <a:lnTo>
                    <a:pt x="46" y="65"/>
                  </a:lnTo>
                  <a:lnTo>
                    <a:pt x="46" y="63"/>
                  </a:lnTo>
                  <a:lnTo>
                    <a:pt x="46" y="62"/>
                  </a:lnTo>
                  <a:lnTo>
                    <a:pt x="46" y="60"/>
                  </a:lnTo>
                  <a:lnTo>
                    <a:pt x="46" y="59"/>
                  </a:lnTo>
                  <a:lnTo>
                    <a:pt x="46" y="57"/>
                  </a:lnTo>
                  <a:lnTo>
                    <a:pt x="46" y="56"/>
                  </a:lnTo>
                  <a:lnTo>
                    <a:pt x="46" y="54"/>
                  </a:lnTo>
                  <a:lnTo>
                    <a:pt x="46" y="53"/>
                  </a:lnTo>
                  <a:lnTo>
                    <a:pt x="46" y="51"/>
                  </a:lnTo>
                  <a:lnTo>
                    <a:pt x="46" y="50"/>
                  </a:lnTo>
                  <a:lnTo>
                    <a:pt x="46" y="48"/>
                  </a:lnTo>
                  <a:lnTo>
                    <a:pt x="46" y="47"/>
                  </a:lnTo>
                  <a:lnTo>
                    <a:pt x="46" y="45"/>
                  </a:lnTo>
                  <a:lnTo>
                    <a:pt x="46" y="44"/>
                  </a:lnTo>
                  <a:lnTo>
                    <a:pt x="46" y="42"/>
                  </a:lnTo>
                  <a:lnTo>
                    <a:pt x="46" y="41"/>
                  </a:lnTo>
                  <a:lnTo>
                    <a:pt x="45" y="40"/>
                  </a:lnTo>
                  <a:lnTo>
                    <a:pt x="45" y="38"/>
                  </a:lnTo>
                  <a:lnTo>
                    <a:pt x="45" y="37"/>
                  </a:lnTo>
                  <a:lnTo>
                    <a:pt x="45" y="35"/>
                  </a:lnTo>
                  <a:lnTo>
                    <a:pt x="45" y="34"/>
                  </a:lnTo>
                  <a:lnTo>
                    <a:pt x="45" y="32"/>
                  </a:lnTo>
                  <a:lnTo>
                    <a:pt x="45" y="31"/>
                  </a:lnTo>
                  <a:lnTo>
                    <a:pt x="43" y="29"/>
                  </a:lnTo>
                  <a:lnTo>
                    <a:pt x="43" y="28"/>
                  </a:lnTo>
                  <a:lnTo>
                    <a:pt x="43" y="26"/>
                  </a:lnTo>
                  <a:lnTo>
                    <a:pt x="43" y="25"/>
                  </a:lnTo>
                  <a:lnTo>
                    <a:pt x="42" y="23"/>
                  </a:lnTo>
                  <a:lnTo>
                    <a:pt x="42" y="22"/>
                  </a:lnTo>
                  <a:lnTo>
                    <a:pt x="42" y="20"/>
                  </a:lnTo>
                  <a:lnTo>
                    <a:pt x="42" y="19"/>
                  </a:lnTo>
                  <a:lnTo>
                    <a:pt x="40" y="17"/>
                  </a:lnTo>
                  <a:lnTo>
                    <a:pt x="40" y="16"/>
                  </a:lnTo>
                  <a:lnTo>
                    <a:pt x="40" y="14"/>
                  </a:lnTo>
                  <a:lnTo>
                    <a:pt x="39" y="13"/>
                  </a:lnTo>
                  <a:lnTo>
                    <a:pt x="39" y="12"/>
                  </a:lnTo>
                  <a:lnTo>
                    <a:pt x="39" y="10"/>
                  </a:lnTo>
                  <a:lnTo>
                    <a:pt x="39" y="9"/>
                  </a:lnTo>
                  <a:lnTo>
                    <a:pt x="37" y="9"/>
                  </a:lnTo>
                  <a:lnTo>
                    <a:pt x="37" y="7"/>
                  </a:lnTo>
                  <a:lnTo>
                    <a:pt x="37" y="6"/>
                  </a:lnTo>
                  <a:lnTo>
                    <a:pt x="36" y="4"/>
                  </a:lnTo>
                  <a:lnTo>
                    <a:pt x="36" y="3"/>
                  </a:lnTo>
                  <a:lnTo>
                    <a:pt x="34" y="1"/>
                  </a:lnTo>
                  <a:lnTo>
                    <a:pt x="34" y="0"/>
                  </a:lnTo>
                  <a:lnTo>
                    <a:pt x="54" y="0"/>
                  </a:lnTo>
                  <a:lnTo>
                    <a:pt x="55" y="1"/>
                  </a:lnTo>
                  <a:lnTo>
                    <a:pt x="55" y="3"/>
                  </a:lnTo>
                  <a:lnTo>
                    <a:pt x="57" y="4"/>
                  </a:lnTo>
                  <a:lnTo>
                    <a:pt x="57" y="6"/>
                  </a:lnTo>
                  <a:lnTo>
                    <a:pt x="58" y="7"/>
                  </a:lnTo>
                  <a:lnTo>
                    <a:pt x="58" y="9"/>
                  </a:lnTo>
                  <a:lnTo>
                    <a:pt x="59" y="10"/>
                  </a:lnTo>
                  <a:lnTo>
                    <a:pt x="59" y="12"/>
                  </a:lnTo>
                  <a:lnTo>
                    <a:pt x="61" y="13"/>
                  </a:lnTo>
                  <a:lnTo>
                    <a:pt x="61" y="14"/>
                  </a:lnTo>
                  <a:lnTo>
                    <a:pt x="61" y="16"/>
                  </a:lnTo>
                  <a:lnTo>
                    <a:pt x="62" y="16"/>
                  </a:lnTo>
                  <a:lnTo>
                    <a:pt x="62" y="17"/>
                  </a:lnTo>
                  <a:lnTo>
                    <a:pt x="62" y="19"/>
                  </a:lnTo>
                  <a:lnTo>
                    <a:pt x="64" y="19"/>
                  </a:lnTo>
                  <a:lnTo>
                    <a:pt x="64" y="20"/>
                  </a:lnTo>
                  <a:lnTo>
                    <a:pt x="64" y="22"/>
                  </a:lnTo>
                  <a:lnTo>
                    <a:pt x="65" y="22"/>
                  </a:lnTo>
                  <a:lnTo>
                    <a:pt x="65" y="23"/>
                  </a:lnTo>
                  <a:lnTo>
                    <a:pt x="65" y="25"/>
                  </a:lnTo>
                  <a:lnTo>
                    <a:pt x="67" y="26"/>
                  </a:lnTo>
                  <a:lnTo>
                    <a:pt x="67" y="28"/>
                  </a:lnTo>
                  <a:lnTo>
                    <a:pt x="67" y="29"/>
                  </a:lnTo>
                  <a:lnTo>
                    <a:pt x="67" y="31"/>
                  </a:lnTo>
                  <a:lnTo>
                    <a:pt x="68" y="31"/>
                  </a:lnTo>
                  <a:lnTo>
                    <a:pt x="68" y="32"/>
                  </a:lnTo>
                  <a:lnTo>
                    <a:pt x="68" y="34"/>
                  </a:lnTo>
                  <a:lnTo>
                    <a:pt x="70" y="35"/>
                  </a:lnTo>
                  <a:lnTo>
                    <a:pt x="70" y="37"/>
                  </a:lnTo>
                  <a:lnTo>
                    <a:pt x="70" y="38"/>
                  </a:lnTo>
                  <a:lnTo>
                    <a:pt x="70" y="40"/>
                  </a:lnTo>
                  <a:lnTo>
                    <a:pt x="70" y="41"/>
                  </a:lnTo>
                  <a:lnTo>
                    <a:pt x="71" y="41"/>
                  </a:lnTo>
                  <a:lnTo>
                    <a:pt x="71" y="42"/>
                  </a:lnTo>
                  <a:lnTo>
                    <a:pt x="71" y="44"/>
                  </a:lnTo>
                  <a:lnTo>
                    <a:pt x="71" y="45"/>
                  </a:lnTo>
                  <a:lnTo>
                    <a:pt x="71" y="47"/>
                  </a:lnTo>
                  <a:lnTo>
                    <a:pt x="71" y="48"/>
                  </a:lnTo>
                  <a:lnTo>
                    <a:pt x="73" y="48"/>
                  </a:lnTo>
                  <a:lnTo>
                    <a:pt x="73" y="50"/>
                  </a:lnTo>
                  <a:lnTo>
                    <a:pt x="73" y="51"/>
                  </a:lnTo>
                  <a:lnTo>
                    <a:pt x="73" y="53"/>
                  </a:lnTo>
                  <a:lnTo>
                    <a:pt x="73" y="54"/>
                  </a:lnTo>
                  <a:lnTo>
                    <a:pt x="73" y="56"/>
                  </a:lnTo>
                  <a:lnTo>
                    <a:pt x="73" y="57"/>
                  </a:lnTo>
                  <a:lnTo>
                    <a:pt x="73" y="59"/>
                  </a:lnTo>
                  <a:lnTo>
                    <a:pt x="73" y="60"/>
                  </a:lnTo>
                  <a:lnTo>
                    <a:pt x="73" y="62"/>
                  </a:lnTo>
                  <a:lnTo>
                    <a:pt x="73" y="63"/>
                  </a:lnTo>
                  <a:lnTo>
                    <a:pt x="73" y="65"/>
                  </a:lnTo>
                  <a:lnTo>
                    <a:pt x="73" y="66"/>
                  </a:lnTo>
                  <a:lnTo>
                    <a:pt x="73" y="68"/>
                  </a:lnTo>
                  <a:lnTo>
                    <a:pt x="73" y="69"/>
                  </a:lnTo>
                  <a:lnTo>
                    <a:pt x="73" y="71"/>
                  </a:lnTo>
                  <a:lnTo>
                    <a:pt x="71" y="72"/>
                  </a:lnTo>
                  <a:lnTo>
                    <a:pt x="71" y="73"/>
                  </a:lnTo>
                  <a:lnTo>
                    <a:pt x="71" y="75"/>
                  </a:lnTo>
                  <a:lnTo>
                    <a:pt x="71" y="76"/>
                  </a:lnTo>
                  <a:lnTo>
                    <a:pt x="71" y="78"/>
                  </a:lnTo>
                  <a:lnTo>
                    <a:pt x="71" y="79"/>
                  </a:lnTo>
                  <a:lnTo>
                    <a:pt x="71" y="81"/>
                  </a:lnTo>
                  <a:lnTo>
                    <a:pt x="70" y="82"/>
                  </a:lnTo>
                  <a:lnTo>
                    <a:pt x="70" y="84"/>
                  </a:lnTo>
                  <a:lnTo>
                    <a:pt x="70" y="85"/>
                  </a:lnTo>
                  <a:lnTo>
                    <a:pt x="70" y="87"/>
                  </a:lnTo>
                  <a:lnTo>
                    <a:pt x="70" y="88"/>
                  </a:lnTo>
                  <a:lnTo>
                    <a:pt x="68" y="90"/>
                  </a:lnTo>
                  <a:lnTo>
                    <a:pt x="68" y="91"/>
                  </a:lnTo>
                  <a:lnTo>
                    <a:pt x="68" y="93"/>
                  </a:lnTo>
                  <a:lnTo>
                    <a:pt x="68" y="94"/>
                  </a:lnTo>
                  <a:lnTo>
                    <a:pt x="67" y="96"/>
                  </a:lnTo>
                  <a:lnTo>
                    <a:pt x="67" y="97"/>
                  </a:lnTo>
                  <a:lnTo>
                    <a:pt x="67" y="99"/>
                  </a:lnTo>
                  <a:lnTo>
                    <a:pt x="65" y="100"/>
                  </a:lnTo>
                  <a:lnTo>
                    <a:pt x="65" y="101"/>
                  </a:lnTo>
                  <a:lnTo>
                    <a:pt x="65" y="103"/>
                  </a:lnTo>
                  <a:lnTo>
                    <a:pt x="64" y="104"/>
                  </a:lnTo>
                  <a:lnTo>
                    <a:pt x="64" y="106"/>
                  </a:lnTo>
                  <a:lnTo>
                    <a:pt x="64" y="107"/>
                  </a:lnTo>
                  <a:lnTo>
                    <a:pt x="64" y="109"/>
                  </a:lnTo>
                  <a:lnTo>
                    <a:pt x="62" y="109"/>
                  </a:lnTo>
                  <a:lnTo>
                    <a:pt x="62" y="110"/>
                  </a:lnTo>
                  <a:lnTo>
                    <a:pt x="62" y="112"/>
                  </a:lnTo>
                  <a:lnTo>
                    <a:pt x="61" y="113"/>
                  </a:lnTo>
                  <a:lnTo>
                    <a:pt x="61" y="115"/>
                  </a:lnTo>
                  <a:lnTo>
                    <a:pt x="59" y="116"/>
                  </a:lnTo>
                  <a:lnTo>
                    <a:pt x="59" y="118"/>
                  </a:lnTo>
                  <a:lnTo>
                    <a:pt x="58" y="119"/>
                  </a:lnTo>
                  <a:lnTo>
                    <a:pt x="58" y="121"/>
                  </a:lnTo>
                  <a:lnTo>
                    <a:pt x="58" y="122"/>
                  </a:lnTo>
                  <a:lnTo>
                    <a:pt x="57" y="124"/>
                  </a:lnTo>
                  <a:lnTo>
                    <a:pt x="55" y="125"/>
                  </a:lnTo>
                  <a:lnTo>
                    <a:pt x="55" y="127"/>
                  </a:lnTo>
                  <a:lnTo>
                    <a:pt x="54" y="128"/>
                  </a:lnTo>
                  <a:lnTo>
                    <a:pt x="52" y="129"/>
                  </a:lnTo>
                  <a:lnTo>
                    <a:pt x="52" y="131"/>
                  </a:lnTo>
                  <a:lnTo>
                    <a:pt x="51" y="132"/>
                  </a:lnTo>
                  <a:lnTo>
                    <a:pt x="51" y="134"/>
                  </a:lnTo>
                  <a:lnTo>
                    <a:pt x="49" y="135"/>
                  </a:lnTo>
                  <a:lnTo>
                    <a:pt x="48" y="137"/>
                  </a:lnTo>
                  <a:lnTo>
                    <a:pt x="48" y="138"/>
                  </a:lnTo>
                  <a:lnTo>
                    <a:pt x="46" y="140"/>
                  </a:lnTo>
                  <a:lnTo>
                    <a:pt x="45" y="141"/>
                  </a:lnTo>
                  <a:lnTo>
                    <a:pt x="45" y="143"/>
                  </a:lnTo>
                  <a:lnTo>
                    <a:pt x="43" y="144"/>
                  </a:lnTo>
                  <a:lnTo>
                    <a:pt x="42" y="146"/>
                  </a:lnTo>
                  <a:lnTo>
                    <a:pt x="40" y="147"/>
                  </a:lnTo>
                  <a:lnTo>
                    <a:pt x="40" y="149"/>
                  </a:lnTo>
                  <a:lnTo>
                    <a:pt x="39" y="150"/>
                  </a:lnTo>
                  <a:lnTo>
                    <a:pt x="37" y="152"/>
                  </a:lnTo>
                  <a:lnTo>
                    <a:pt x="36" y="153"/>
                  </a:lnTo>
                  <a:lnTo>
                    <a:pt x="36" y="155"/>
                  </a:lnTo>
                  <a:lnTo>
                    <a:pt x="34" y="156"/>
                  </a:lnTo>
                  <a:lnTo>
                    <a:pt x="33" y="158"/>
                  </a:lnTo>
                  <a:lnTo>
                    <a:pt x="31" y="159"/>
                  </a:lnTo>
                  <a:lnTo>
                    <a:pt x="30" y="160"/>
                  </a:lnTo>
                  <a:lnTo>
                    <a:pt x="28" y="162"/>
                  </a:lnTo>
                  <a:lnTo>
                    <a:pt x="27" y="163"/>
                  </a:lnTo>
                  <a:lnTo>
                    <a:pt x="26" y="165"/>
                  </a:lnTo>
                  <a:lnTo>
                    <a:pt x="24" y="166"/>
                  </a:lnTo>
                  <a:lnTo>
                    <a:pt x="23" y="168"/>
                  </a:lnTo>
                  <a:lnTo>
                    <a:pt x="21" y="169"/>
                  </a:lnTo>
                  <a:lnTo>
                    <a:pt x="20" y="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8" name="Freeform 63">
              <a:extLst>
                <a:ext uri="{FF2B5EF4-FFF2-40B4-BE49-F238E27FC236}">
                  <a16:creationId xmlns:a16="http://schemas.microsoft.com/office/drawing/2014/main" id="{9D033407-DF99-4420-B635-52692FE55D3E}"/>
                </a:ext>
              </a:extLst>
            </p:cNvPr>
            <p:cNvSpPr>
              <a:spLocks/>
            </p:cNvSpPr>
            <p:nvPr/>
          </p:nvSpPr>
          <p:spPr bwMode="auto">
            <a:xfrm>
              <a:off x="2025650" y="2117725"/>
              <a:ext cx="128588" cy="142875"/>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0" y="102"/>
                  </a:lnTo>
                  <a:lnTo>
                    <a:pt x="113" y="0"/>
                  </a:lnTo>
                  <a:lnTo>
                    <a:pt x="154" y="0"/>
                  </a:lnTo>
                  <a:lnTo>
                    <a:pt x="127" y="133"/>
                  </a:lnTo>
                  <a:lnTo>
                    <a:pt x="102" y="133"/>
                  </a:lnTo>
                  <a:lnTo>
                    <a:pt x="123" y="22"/>
                  </a:lnTo>
                  <a:lnTo>
                    <a:pt x="77" y="133"/>
                  </a:lnTo>
                  <a:lnTo>
                    <a:pt x="51" y="133"/>
                  </a:lnTo>
                  <a:lnTo>
                    <a:pt x="48" y="22"/>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9" name="Freeform 64">
              <a:extLst>
                <a:ext uri="{FF2B5EF4-FFF2-40B4-BE49-F238E27FC236}">
                  <a16:creationId xmlns:a16="http://schemas.microsoft.com/office/drawing/2014/main" id="{F27554C8-FC23-4B8B-A1B2-720614336717}"/>
                </a:ext>
              </a:extLst>
            </p:cNvPr>
            <p:cNvSpPr>
              <a:spLocks/>
            </p:cNvSpPr>
            <p:nvPr/>
          </p:nvSpPr>
          <p:spPr bwMode="auto">
            <a:xfrm>
              <a:off x="2157413" y="2055812"/>
              <a:ext cx="77787" cy="92075"/>
            </a:xfrm>
            <a:custGeom>
              <a:avLst/>
              <a:gdLst>
                <a:gd name="T0" fmla="*/ 0 w 92"/>
                <a:gd name="T1" fmla="*/ 2147483646 h 86"/>
                <a:gd name="T2" fmla="*/ 2147483646 w 92"/>
                <a:gd name="T3" fmla="*/ 2147483646 h 86"/>
                <a:gd name="T4" fmla="*/ 2147483646 w 92"/>
                <a:gd name="T5" fmla="*/ 2147483646 h 86"/>
                <a:gd name="T6" fmla="*/ 2147483646 w 92"/>
                <a:gd name="T7" fmla="*/ 0 h 86"/>
                <a:gd name="T8" fmla="*/ 2147483646 w 92"/>
                <a:gd name="T9" fmla="*/ 0 h 86"/>
                <a:gd name="T10" fmla="*/ 2147483646 w 92"/>
                <a:gd name="T11" fmla="*/ 2147483646 h 86"/>
                <a:gd name="T12" fmla="*/ 2147483646 w 92"/>
                <a:gd name="T13" fmla="*/ 2147483646 h 86"/>
                <a:gd name="T14" fmla="*/ 2147483646 w 92"/>
                <a:gd name="T15" fmla="*/ 2147483646 h 86"/>
                <a:gd name="T16" fmla="*/ 2147483646 w 92"/>
                <a:gd name="T17" fmla="*/ 2147483646 h 86"/>
                <a:gd name="T18" fmla="*/ 2147483646 w 92"/>
                <a:gd name="T19" fmla="*/ 2147483646 h 86"/>
                <a:gd name="T20" fmla="*/ 2147483646 w 92"/>
                <a:gd name="T21" fmla="*/ 2147483646 h 86"/>
                <a:gd name="T22" fmla="*/ 2147483646 w 92"/>
                <a:gd name="T23" fmla="*/ 2147483646 h 86"/>
                <a:gd name="T24" fmla="*/ 0 w 92"/>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6"/>
                <a:gd name="T41" fmla="*/ 92 w 9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6">
                  <a:moveTo>
                    <a:pt x="0" y="52"/>
                  </a:moveTo>
                  <a:lnTo>
                    <a:pt x="5" y="33"/>
                  </a:lnTo>
                  <a:lnTo>
                    <a:pt x="39" y="33"/>
                  </a:lnTo>
                  <a:lnTo>
                    <a:pt x="46" y="0"/>
                  </a:lnTo>
                  <a:lnTo>
                    <a:pt x="64" y="0"/>
                  </a:lnTo>
                  <a:lnTo>
                    <a:pt x="58" y="33"/>
                  </a:lnTo>
                  <a:lnTo>
                    <a:pt x="92" y="33"/>
                  </a:lnTo>
                  <a:lnTo>
                    <a:pt x="89" y="52"/>
                  </a:lnTo>
                  <a:lnTo>
                    <a:pt x="53" y="52"/>
                  </a:lnTo>
                  <a:lnTo>
                    <a:pt x="48" y="86"/>
                  </a:lnTo>
                  <a:lnTo>
                    <a:pt x="28" y="86"/>
                  </a:lnTo>
                  <a:lnTo>
                    <a:pt x="36"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0" name="Freeform 65">
              <a:extLst>
                <a:ext uri="{FF2B5EF4-FFF2-40B4-BE49-F238E27FC236}">
                  <a16:creationId xmlns:a16="http://schemas.microsoft.com/office/drawing/2014/main" id="{00D30F4F-C7E2-4503-8FFE-E7D838547084}"/>
                </a:ext>
              </a:extLst>
            </p:cNvPr>
            <p:cNvSpPr>
              <a:spLocks/>
            </p:cNvSpPr>
            <p:nvPr/>
          </p:nvSpPr>
          <p:spPr bwMode="auto">
            <a:xfrm>
              <a:off x="2247900" y="2055812"/>
              <a:ext cx="76200" cy="92075"/>
            </a:xfrm>
            <a:custGeom>
              <a:avLst/>
              <a:gdLst>
                <a:gd name="T0" fmla="*/ 0 w 91"/>
                <a:gd name="T1" fmla="*/ 2147483646 h 86"/>
                <a:gd name="T2" fmla="*/ 2147483646 w 91"/>
                <a:gd name="T3" fmla="*/ 2147483646 h 86"/>
                <a:gd name="T4" fmla="*/ 2147483646 w 91"/>
                <a:gd name="T5" fmla="*/ 2147483646 h 86"/>
                <a:gd name="T6" fmla="*/ 2147483646 w 91"/>
                <a:gd name="T7" fmla="*/ 0 h 86"/>
                <a:gd name="T8" fmla="*/ 2147483646 w 91"/>
                <a:gd name="T9" fmla="*/ 0 h 86"/>
                <a:gd name="T10" fmla="*/ 2147483646 w 91"/>
                <a:gd name="T11" fmla="*/ 2147483646 h 86"/>
                <a:gd name="T12" fmla="*/ 2147483646 w 91"/>
                <a:gd name="T13" fmla="*/ 2147483646 h 86"/>
                <a:gd name="T14" fmla="*/ 2147483646 w 91"/>
                <a:gd name="T15" fmla="*/ 2147483646 h 86"/>
                <a:gd name="T16" fmla="*/ 2147483646 w 91"/>
                <a:gd name="T17" fmla="*/ 2147483646 h 86"/>
                <a:gd name="T18" fmla="*/ 2147483646 w 91"/>
                <a:gd name="T19" fmla="*/ 2147483646 h 86"/>
                <a:gd name="T20" fmla="*/ 2147483646 w 91"/>
                <a:gd name="T21" fmla="*/ 2147483646 h 86"/>
                <a:gd name="T22" fmla="*/ 2147483646 w 91"/>
                <a:gd name="T23" fmla="*/ 2147483646 h 86"/>
                <a:gd name="T24" fmla="*/ 0 w 91"/>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6"/>
                <a:gd name="T41" fmla="*/ 91 w 91"/>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6">
                  <a:moveTo>
                    <a:pt x="0" y="52"/>
                  </a:moveTo>
                  <a:lnTo>
                    <a:pt x="4" y="33"/>
                  </a:lnTo>
                  <a:lnTo>
                    <a:pt x="38" y="33"/>
                  </a:lnTo>
                  <a:lnTo>
                    <a:pt x="45" y="0"/>
                  </a:lnTo>
                  <a:lnTo>
                    <a:pt x="63" y="0"/>
                  </a:lnTo>
                  <a:lnTo>
                    <a:pt x="57" y="33"/>
                  </a:lnTo>
                  <a:lnTo>
                    <a:pt x="91" y="33"/>
                  </a:lnTo>
                  <a:lnTo>
                    <a:pt x="88" y="52"/>
                  </a:lnTo>
                  <a:lnTo>
                    <a:pt x="53" y="52"/>
                  </a:lnTo>
                  <a:lnTo>
                    <a:pt x="47" y="86"/>
                  </a:lnTo>
                  <a:lnTo>
                    <a:pt x="28" y="86"/>
                  </a:lnTo>
                  <a:lnTo>
                    <a:pt x="35"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1" name="Freeform 66">
              <a:extLst>
                <a:ext uri="{FF2B5EF4-FFF2-40B4-BE49-F238E27FC236}">
                  <a16:creationId xmlns:a16="http://schemas.microsoft.com/office/drawing/2014/main" id="{C23B7D6C-3DEE-43BD-BBDB-FAD9B2D48105}"/>
                </a:ext>
              </a:extLst>
            </p:cNvPr>
            <p:cNvSpPr>
              <a:spLocks noEditPoints="1"/>
            </p:cNvSpPr>
            <p:nvPr/>
          </p:nvSpPr>
          <p:spPr bwMode="auto">
            <a:xfrm>
              <a:off x="1333500" y="3328987"/>
              <a:ext cx="80963" cy="142875"/>
            </a:xfrm>
            <a:custGeom>
              <a:avLst/>
              <a:gdLst>
                <a:gd name="T0" fmla="*/ 2147483646 w 96"/>
                <a:gd name="T1" fmla="*/ 2147483646 h 134"/>
                <a:gd name="T2" fmla="*/ 2147483646 w 96"/>
                <a:gd name="T3" fmla="*/ 2147483646 h 134"/>
                <a:gd name="T4" fmla="*/ 2147483646 w 96"/>
                <a:gd name="T5" fmla="*/ 2147483646 h 134"/>
                <a:gd name="T6" fmla="*/ 2147483646 w 96"/>
                <a:gd name="T7" fmla="*/ 2147483646 h 134"/>
                <a:gd name="T8" fmla="*/ 2147483646 w 96"/>
                <a:gd name="T9" fmla="*/ 2147483646 h 134"/>
                <a:gd name="T10" fmla="*/ 2147483646 w 96"/>
                <a:gd name="T11" fmla="*/ 2147483646 h 134"/>
                <a:gd name="T12" fmla="*/ 2147483646 w 96"/>
                <a:gd name="T13" fmla="*/ 2147483646 h 134"/>
                <a:gd name="T14" fmla="*/ 2147483646 w 96"/>
                <a:gd name="T15" fmla="*/ 0 h 134"/>
                <a:gd name="T16" fmla="*/ 2147483646 w 96"/>
                <a:gd name="T17" fmla="*/ 0 h 134"/>
                <a:gd name="T18" fmla="*/ 2147483646 w 96"/>
                <a:gd name="T19" fmla="*/ 2147483646 h 134"/>
                <a:gd name="T20" fmla="*/ 2147483646 w 96"/>
                <a:gd name="T21" fmla="*/ 2147483646 h 134"/>
                <a:gd name="T22" fmla="*/ 2147483646 w 96"/>
                <a:gd name="T23" fmla="*/ 2147483646 h 134"/>
                <a:gd name="T24" fmla="*/ 2147483646 w 96"/>
                <a:gd name="T25" fmla="*/ 2147483646 h 134"/>
                <a:gd name="T26" fmla="*/ 2147483646 w 96"/>
                <a:gd name="T27" fmla="*/ 2147483646 h 134"/>
                <a:gd name="T28" fmla="*/ 2147483646 w 96"/>
                <a:gd name="T29" fmla="*/ 2147483646 h 134"/>
                <a:gd name="T30" fmla="*/ 2147483646 w 96"/>
                <a:gd name="T31" fmla="*/ 2147483646 h 134"/>
                <a:gd name="T32" fmla="*/ 2147483646 w 96"/>
                <a:gd name="T33" fmla="*/ 2147483646 h 134"/>
                <a:gd name="T34" fmla="*/ 2147483646 w 96"/>
                <a:gd name="T35" fmla="*/ 2147483646 h 134"/>
                <a:gd name="T36" fmla="*/ 2147483646 w 96"/>
                <a:gd name="T37" fmla="*/ 2147483646 h 134"/>
                <a:gd name="T38" fmla="*/ 2147483646 w 96"/>
                <a:gd name="T39" fmla="*/ 2147483646 h 134"/>
                <a:gd name="T40" fmla="*/ 2147483646 w 96"/>
                <a:gd name="T41" fmla="*/ 2147483646 h 134"/>
                <a:gd name="T42" fmla="*/ 2147483646 w 96"/>
                <a:gd name="T43" fmla="*/ 2147483646 h 134"/>
                <a:gd name="T44" fmla="*/ 2147483646 w 96"/>
                <a:gd name="T45" fmla="*/ 2147483646 h 134"/>
                <a:gd name="T46" fmla="*/ 2147483646 w 96"/>
                <a:gd name="T47" fmla="*/ 2147483646 h 134"/>
                <a:gd name="T48" fmla="*/ 2147483646 w 96"/>
                <a:gd name="T49" fmla="*/ 2147483646 h 134"/>
                <a:gd name="T50" fmla="*/ 2147483646 w 96"/>
                <a:gd name="T51" fmla="*/ 2147483646 h 134"/>
                <a:gd name="T52" fmla="*/ 2147483646 w 96"/>
                <a:gd name="T53" fmla="*/ 2147483646 h 134"/>
                <a:gd name="T54" fmla="*/ 2147483646 w 96"/>
                <a:gd name="T55" fmla="*/ 2147483646 h 134"/>
                <a:gd name="T56" fmla="*/ 2147483646 w 96"/>
                <a:gd name="T57" fmla="*/ 2147483646 h 134"/>
                <a:gd name="T58" fmla="*/ 2147483646 w 96"/>
                <a:gd name="T59" fmla="*/ 2147483646 h 134"/>
                <a:gd name="T60" fmla="*/ 0 w 96"/>
                <a:gd name="T61" fmla="*/ 2147483646 h 134"/>
                <a:gd name="T62" fmla="*/ 0 w 96"/>
                <a:gd name="T63" fmla="*/ 2147483646 h 134"/>
                <a:gd name="T64" fmla="*/ 0 w 96"/>
                <a:gd name="T65" fmla="*/ 2147483646 h 134"/>
                <a:gd name="T66" fmla="*/ 2147483646 w 96"/>
                <a:gd name="T67" fmla="*/ 2147483646 h 134"/>
                <a:gd name="T68" fmla="*/ 2147483646 w 96"/>
                <a:gd name="T69" fmla="*/ 2147483646 h 134"/>
                <a:gd name="T70" fmla="*/ 2147483646 w 96"/>
                <a:gd name="T71" fmla="*/ 2147483646 h 134"/>
                <a:gd name="T72" fmla="*/ 2147483646 w 96"/>
                <a:gd name="T73" fmla="*/ 2147483646 h 134"/>
                <a:gd name="T74" fmla="*/ 2147483646 w 96"/>
                <a:gd name="T75" fmla="*/ 2147483646 h 134"/>
                <a:gd name="T76" fmla="*/ 2147483646 w 96"/>
                <a:gd name="T77" fmla="*/ 2147483646 h 134"/>
                <a:gd name="T78" fmla="*/ 2147483646 w 96"/>
                <a:gd name="T79" fmla="*/ 2147483646 h 134"/>
                <a:gd name="T80" fmla="*/ 2147483646 w 96"/>
                <a:gd name="T81" fmla="*/ 2147483646 h 134"/>
                <a:gd name="T82" fmla="*/ 2147483646 w 96"/>
                <a:gd name="T83" fmla="*/ 2147483646 h 134"/>
                <a:gd name="T84" fmla="*/ 2147483646 w 96"/>
                <a:gd name="T85" fmla="*/ 2147483646 h 134"/>
                <a:gd name="T86" fmla="*/ 2147483646 w 96"/>
                <a:gd name="T87" fmla="*/ 2147483646 h 134"/>
                <a:gd name="T88" fmla="*/ 2147483646 w 96"/>
                <a:gd name="T89" fmla="*/ 2147483646 h 134"/>
                <a:gd name="T90" fmla="*/ 2147483646 w 96"/>
                <a:gd name="T91" fmla="*/ 2147483646 h 134"/>
                <a:gd name="T92" fmla="*/ 2147483646 w 96"/>
                <a:gd name="T93" fmla="*/ 2147483646 h 134"/>
                <a:gd name="T94" fmla="*/ 2147483646 w 96"/>
                <a:gd name="T95" fmla="*/ 2147483646 h 134"/>
                <a:gd name="T96" fmla="*/ 2147483646 w 96"/>
                <a:gd name="T97" fmla="*/ 2147483646 h 134"/>
                <a:gd name="T98" fmla="*/ 2147483646 w 96"/>
                <a:gd name="T99" fmla="*/ 2147483646 h 134"/>
                <a:gd name="T100" fmla="*/ 2147483646 w 96"/>
                <a:gd name="T101" fmla="*/ 2147483646 h 134"/>
                <a:gd name="T102" fmla="*/ 2147483646 w 96"/>
                <a:gd name="T103" fmla="*/ 2147483646 h 134"/>
                <a:gd name="T104" fmla="*/ 2147483646 w 96"/>
                <a:gd name="T105" fmla="*/ 2147483646 h 134"/>
                <a:gd name="T106" fmla="*/ 2147483646 w 96"/>
                <a:gd name="T107" fmla="*/ 2147483646 h 134"/>
                <a:gd name="T108" fmla="*/ 2147483646 w 96"/>
                <a:gd name="T109" fmla="*/ 2147483646 h 134"/>
                <a:gd name="T110" fmla="*/ 2147483646 w 96"/>
                <a:gd name="T111" fmla="*/ 2147483646 h 134"/>
                <a:gd name="T112" fmla="*/ 2147483646 w 96"/>
                <a:gd name="T113" fmla="*/ 2147483646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34"/>
                <a:gd name="T173" fmla="*/ 96 w 96"/>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34">
                  <a:moveTo>
                    <a:pt x="3" y="68"/>
                  </a:moveTo>
                  <a:lnTo>
                    <a:pt x="3" y="67"/>
                  </a:lnTo>
                  <a:lnTo>
                    <a:pt x="3" y="64"/>
                  </a:lnTo>
                  <a:lnTo>
                    <a:pt x="3" y="62"/>
                  </a:lnTo>
                  <a:lnTo>
                    <a:pt x="4" y="59"/>
                  </a:lnTo>
                  <a:lnTo>
                    <a:pt x="4" y="58"/>
                  </a:lnTo>
                  <a:lnTo>
                    <a:pt x="6" y="56"/>
                  </a:lnTo>
                  <a:lnTo>
                    <a:pt x="6" y="53"/>
                  </a:lnTo>
                  <a:lnTo>
                    <a:pt x="6" y="52"/>
                  </a:lnTo>
                  <a:lnTo>
                    <a:pt x="7" y="50"/>
                  </a:lnTo>
                  <a:lnTo>
                    <a:pt x="7" y="47"/>
                  </a:lnTo>
                  <a:lnTo>
                    <a:pt x="7" y="46"/>
                  </a:lnTo>
                  <a:lnTo>
                    <a:pt x="9" y="45"/>
                  </a:lnTo>
                  <a:lnTo>
                    <a:pt x="9" y="43"/>
                  </a:lnTo>
                  <a:lnTo>
                    <a:pt x="10" y="42"/>
                  </a:lnTo>
                  <a:lnTo>
                    <a:pt x="10" y="40"/>
                  </a:lnTo>
                  <a:lnTo>
                    <a:pt x="12" y="37"/>
                  </a:lnTo>
                  <a:lnTo>
                    <a:pt x="12" y="36"/>
                  </a:lnTo>
                  <a:lnTo>
                    <a:pt x="12" y="34"/>
                  </a:lnTo>
                  <a:lnTo>
                    <a:pt x="13" y="33"/>
                  </a:lnTo>
                  <a:lnTo>
                    <a:pt x="13" y="31"/>
                  </a:lnTo>
                  <a:lnTo>
                    <a:pt x="15" y="30"/>
                  </a:lnTo>
                  <a:lnTo>
                    <a:pt x="15" y="28"/>
                  </a:lnTo>
                  <a:lnTo>
                    <a:pt x="16" y="27"/>
                  </a:lnTo>
                  <a:lnTo>
                    <a:pt x="16" y="25"/>
                  </a:lnTo>
                  <a:lnTo>
                    <a:pt x="18" y="25"/>
                  </a:lnTo>
                  <a:lnTo>
                    <a:pt x="18" y="24"/>
                  </a:lnTo>
                  <a:lnTo>
                    <a:pt x="19" y="22"/>
                  </a:lnTo>
                  <a:lnTo>
                    <a:pt x="21" y="21"/>
                  </a:lnTo>
                  <a:lnTo>
                    <a:pt x="21" y="19"/>
                  </a:lnTo>
                  <a:lnTo>
                    <a:pt x="22" y="18"/>
                  </a:lnTo>
                  <a:lnTo>
                    <a:pt x="24" y="17"/>
                  </a:lnTo>
                  <a:lnTo>
                    <a:pt x="24" y="15"/>
                  </a:lnTo>
                  <a:lnTo>
                    <a:pt x="25" y="15"/>
                  </a:lnTo>
                  <a:lnTo>
                    <a:pt x="26" y="14"/>
                  </a:lnTo>
                  <a:lnTo>
                    <a:pt x="26" y="12"/>
                  </a:lnTo>
                  <a:lnTo>
                    <a:pt x="28" y="12"/>
                  </a:lnTo>
                  <a:lnTo>
                    <a:pt x="29" y="11"/>
                  </a:lnTo>
                  <a:lnTo>
                    <a:pt x="31" y="9"/>
                  </a:lnTo>
                  <a:lnTo>
                    <a:pt x="32" y="9"/>
                  </a:lnTo>
                  <a:lnTo>
                    <a:pt x="32" y="8"/>
                  </a:lnTo>
                  <a:lnTo>
                    <a:pt x="34" y="8"/>
                  </a:lnTo>
                  <a:lnTo>
                    <a:pt x="35" y="6"/>
                  </a:lnTo>
                  <a:lnTo>
                    <a:pt x="37" y="6"/>
                  </a:lnTo>
                  <a:lnTo>
                    <a:pt x="37" y="5"/>
                  </a:lnTo>
                  <a:lnTo>
                    <a:pt x="38" y="5"/>
                  </a:lnTo>
                  <a:lnTo>
                    <a:pt x="40" y="5"/>
                  </a:lnTo>
                  <a:lnTo>
                    <a:pt x="41" y="3"/>
                  </a:lnTo>
                  <a:lnTo>
                    <a:pt x="43" y="3"/>
                  </a:lnTo>
                  <a:lnTo>
                    <a:pt x="44" y="2"/>
                  </a:lnTo>
                  <a:lnTo>
                    <a:pt x="46" y="2"/>
                  </a:lnTo>
                  <a:lnTo>
                    <a:pt x="47" y="2"/>
                  </a:lnTo>
                  <a:lnTo>
                    <a:pt x="49" y="2"/>
                  </a:lnTo>
                  <a:lnTo>
                    <a:pt x="50" y="0"/>
                  </a:lnTo>
                  <a:lnTo>
                    <a:pt x="52" y="0"/>
                  </a:lnTo>
                  <a:lnTo>
                    <a:pt x="53" y="0"/>
                  </a:lnTo>
                  <a:lnTo>
                    <a:pt x="55" y="0"/>
                  </a:lnTo>
                  <a:lnTo>
                    <a:pt x="56" y="0"/>
                  </a:lnTo>
                  <a:lnTo>
                    <a:pt x="57" y="0"/>
                  </a:lnTo>
                  <a:lnTo>
                    <a:pt x="59" y="0"/>
                  </a:lnTo>
                  <a:lnTo>
                    <a:pt x="60" y="0"/>
                  </a:lnTo>
                  <a:lnTo>
                    <a:pt x="62" y="0"/>
                  </a:lnTo>
                  <a:lnTo>
                    <a:pt x="63" y="0"/>
                  </a:lnTo>
                  <a:lnTo>
                    <a:pt x="65" y="0"/>
                  </a:lnTo>
                  <a:lnTo>
                    <a:pt x="66" y="0"/>
                  </a:lnTo>
                  <a:lnTo>
                    <a:pt x="68" y="0"/>
                  </a:lnTo>
                  <a:lnTo>
                    <a:pt x="69" y="0"/>
                  </a:lnTo>
                  <a:lnTo>
                    <a:pt x="71" y="0"/>
                  </a:lnTo>
                  <a:lnTo>
                    <a:pt x="72" y="0"/>
                  </a:lnTo>
                  <a:lnTo>
                    <a:pt x="72" y="2"/>
                  </a:lnTo>
                  <a:lnTo>
                    <a:pt x="74" y="2"/>
                  </a:lnTo>
                  <a:lnTo>
                    <a:pt x="75" y="2"/>
                  </a:lnTo>
                  <a:lnTo>
                    <a:pt x="77" y="2"/>
                  </a:lnTo>
                  <a:lnTo>
                    <a:pt x="78" y="3"/>
                  </a:lnTo>
                  <a:lnTo>
                    <a:pt x="80" y="3"/>
                  </a:lnTo>
                  <a:lnTo>
                    <a:pt x="81" y="5"/>
                  </a:lnTo>
                  <a:lnTo>
                    <a:pt x="83" y="5"/>
                  </a:lnTo>
                  <a:lnTo>
                    <a:pt x="84" y="6"/>
                  </a:lnTo>
                  <a:lnTo>
                    <a:pt x="86" y="6"/>
                  </a:lnTo>
                  <a:lnTo>
                    <a:pt x="86" y="8"/>
                  </a:lnTo>
                  <a:lnTo>
                    <a:pt x="87" y="8"/>
                  </a:lnTo>
                  <a:lnTo>
                    <a:pt x="87" y="9"/>
                  </a:lnTo>
                  <a:lnTo>
                    <a:pt x="88" y="9"/>
                  </a:lnTo>
                  <a:lnTo>
                    <a:pt x="88" y="11"/>
                  </a:lnTo>
                  <a:lnTo>
                    <a:pt x="90" y="11"/>
                  </a:lnTo>
                  <a:lnTo>
                    <a:pt x="90" y="12"/>
                  </a:lnTo>
                  <a:lnTo>
                    <a:pt x="90" y="14"/>
                  </a:lnTo>
                  <a:lnTo>
                    <a:pt x="91" y="14"/>
                  </a:lnTo>
                  <a:lnTo>
                    <a:pt x="91" y="15"/>
                  </a:lnTo>
                  <a:lnTo>
                    <a:pt x="91" y="17"/>
                  </a:lnTo>
                  <a:lnTo>
                    <a:pt x="93" y="17"/>
                  </a:lnTo>
                  <a:lnTo>
                    <a:pt x="93" y="18"/>
                  </a:lnTo>
                  <a:lnTo>
                    <a:pt x="93" y="19"/>
                  </a:lnTo>
                  <a:lnTo>
                    <a:pt x="94" y="19"/>
                  </a:lnTo>
                  <a:lnTo>
                    <a:pt x="94" y="21"/>
                  </a:lnTo>
                  <a:lnTo>
                    <a:pt x="94" y="22"/>
                  </a:lnTo>
                  <a:lnTo>
                    <a:pt x="94" y="24"/>
                  </a:lnTo>
                  <a:lnTo>
                    <a:pt x="94" y="25"/>
                  </a:lnTo>
                  <a:lnTo>
                    <a:pt x="96" y="27"/>
                  </a:lnTo>
                  <a:lnTo>
                    <a:pt x="96" y="28"/>
                  </a:lnTo>
                  <a:lnTo>
                    <a:pt x="96" y="30"/>
                  </a:lnTo>
                  <a:lnTo>
                    <a:pt x="96" y="31"/>
                  </a:lnTo>
                  <a:lnTo>
                    <a:pt x="96" y="33"/>
                  </a:lnTo>
                  <a:lnTo>
                    <a:pt x="96" y="34"/>
                  </a:lnTo>
                  <a:lnTo>
                    <a:pt x="96" y="36"/>
                  </a:lnTo>
                  <a:lnTo>
                    <a:pt x="96" y="37"/>
                  </a:lnTo>
                  <a:lnTo>
                    <a:pt x="96" y="39"/>
                  </a:lnTo>
                  <a:lnTo>
                    <a:pt x="96" y="40"/>
                  </a:lnTo>
                  <a:lnTo>
                    <a:pt x="96" y="42"/>
                  </a:lnTo>
                  <a:lnTo>
                    <a:pt x="96" y="43"/>
                  </a:lnTo>
                  <a:lnTo>
                    <a:pt x="96" y="45"/>
                  </a:lnTo>
                  <a:lnTo>
                    <a:pt x="96" y="46"/>
                  </a:lnTo>
                  <a:lnTo>
                    <a:pt x="96" y="47"/>
                  </a:lnTo>
                  <a:lnTo>
                    <a:pt x="96" y="49"/>
                  </a:lnTo>
                  <a:lnTo>
                    <a:pt x="94" y="49"/>
                  </a:lnTo>
                  <a:lnTo>
                    <a:pt x="94" y="50"/>
                  </a:lnTo>
                  <a:lnTo>
                    <a:pt x="94" y="52"/>
                  </a:lnTo>
                  <a:lnTo>
                    <a:pt x="94" y="53"/>
                  </a:lnTo>
                  <a:lnTo>
                    <a:pt x="94" y="55"/>
                  </a:lnTo>
                  <a:lnTo>
                    <a:pt x="94" y="56"/>
                  </a:lnTo>
                  <a:lnTo>
                    <a:pt x="94" y="58"/>
                  </a:lnTo>
                  <a:lnTo>
                    <a:pt x="94" y="59"/>
                  </a:lnTo>
                  <a:lnTo>
                    <a:pt x="93" y="59"/>
                  </a:lnTo>
                  <a:lnTo>
                    <a:pt x="93" y="61"/>
                  </a:lnTo>
                  <a:lnTo>
                    <a:pt x="93" y="62"/>
                  </a:lnTo>
                  <a:lnTo>
                    <a:pt x="93" y="64"/>
                  </a:lnTo>
                  <a:lnTo>
                    <a:pt x="93" y="65"/>
                  </a:lnTo>
                  <a:lnTo>
                    <a:pt x="91" y="68"/>
                  </a:lnTo>
                  <a:lnTo>
                    <a:pt x="91" y="70"/>
                  </a:lnTo>
                  <a:lnTo>
                    <a:pt x="91" y="73"/>
                  </a:lnTo>
                  <a:lnTo>
                    <a:pt x="90" y="74"/>
                  </a:lnTo>
                  <a:lnTo>
                    <a:pt x="90" y="77"/>
                  </a:lnTo>
                  <a:lnTo>
                    <a:pt x="90" y="78"/>
                  </a:lnTo>
                  <a:lnTo>
                    <a:pt x="88" y="81"/>
                  </a:lnTo>
                  <a:lnTo>
                    <a:pt x="88" y="83"/>
                  </a:lnTo>
                  <a:lnTo>
                    <a:pt x="87" y="84"/>
                  </a:lnTo>
                  <a:lnTo>
                    <a:pt x="87" y="87"/>
                  </a:lnTo>
                  <a:lnTo>
                    <a:pt x="87" y="89"/>
                  </a:lnTo>
                  <a:lnTo>
                    <a:pt x="86" y="90"/>
                  </a:lnTo>
                  <a:lnTo>
                    <a:pt x="86" y="93"/>
                  </a:lnTo>
                  <a:lnTo>
                    <a:pt x="84" y="95"/>
                  </a:lnTo>
                  <a:lnTo>
                    <a:pt x="84" y="96"/>
                  </a:lnTo>
                  <a:lnTo>
                    <a:pt x="83" y="98"/>
                  </a:lnTo>
                  <a:lnTo>
                    <a:pt x="83" y="99"/>
                  </a:lnTo>
                  <a:lnTo>
                    <a:pt x="81" y="101"/>
                  </a:lnTo>
                  <a:lnTo>
                    <a:pt x="81" y="102"/>
                  </a:lnTo>
                  <a:lnTo>
                    <a:pt x="80" y="104"/>
                  </a:lnTo>
                  <a:lnTo>
                    <a:pt x="80" y="105"/>
                  </a:lnTo>
                  <a:lnTo>
                    <a:pt x="78" y="106"/>
                  </a:lnTo>
                  <a:lnTo>
                    <a:pt x="78" y="108"/>
                  </a:lnTo>
                  <a:lnTo>
                    <a:pt x="77" y="109"/>
                  </a:lnTo>
                  <a:lnTo>
                    <a:pt x="77" y="111"/>
                  </a:lnTo>
                  <a:lnTo>
                    <a:pt x="75" y="112"/>
                  </a:lnTo>
                  <a:lnTo>
                    <a:pt x="75" y="114"/>
                  </a:lnTo>
                  <a:lnTo>
                    <a:pt x="74" y="115"/>
                  </a:lnTo>
                  <a:lnTo>
                    <a:pt x="72" y="117"/>
                  </a:lnTo>
                  <a:lnTo>
                    <a:pt x="71" y="118"/>
                  </a:lnTo>
                  <a:lnTo>
                    <a:pt x="71" y="120"/>
                  </a:lnTo>
                  <a:lnTo>
                    <a:pt x="69" y="120"/>
                  </a:lnTo>
                  <a:lnTo>
                    <a:pt x="68" y="121"/>
                  </a:lnTo>
                  <a:lnTo>
                    <a:pt x="68" y="123"/>
                  </a:lnTo>
                  <a:lnTo>
                    <a:pt x="66" y="123"/>
                  </a:lnTo>
                  <a:lnTo>
                    <a:pt x="66" y="124"/>
                  </a:lnTo>
                  <a:lnTo>
                    <a:pt x="65" y="124"/>
                  </a:lnTo>
                  <a:lnTo>
                    <a:pt x="63" y="126"/>
                  </a:lnTo>
                  <a:lnTo>
                    <a:pt x="62" y="126"/>
                  </a:lnTo>
                  <a:lnTo>
                    <a:pt x="62" y="127"/>
                  </a:lnTo>
                  <a:lnTo>
                    <a:pt x="60" y="127"/>
                  </a:lnTo>
                  <a:lnTo>
                    <a:pt x="59" y="129"/>
                  </a:lnTo>
                  <a:lnTo>
                    <a:pt x="57" y="129"/>
                  </a:lnTo>
                  <a:lnTo>
                    <a:pt x="57" y="130"/>
                  </a:lnTo>
                  <a:lnTo>
                    <a:pt x="56" y="130"/>
                  </a:lnTo>
                  <a:lnTo>
                    <a:pt x="55" y="130"/>
                  </a:lnTo>
                  <a:lnTo>
                    <a:pt x="53" y="132"/>
                  </a:lnTo>
                  <a:lnTo>
                    <a:pt x="52" y="132"/>
                  </a:lnTo>
                  <a:lnTo>
                    <a:pt x="50" y="133"/>
                  </a:lnTo>
                  <a:lnTo>
                    <a:pt x="49" y="133"/>
                  </a:lnTo>
                  <a:lnTo>
                    <a:pt x="47" y="133"/>
                  </a:lnTo>
                  <a:lnTo>
                    <a:pt x="46" y="133"/>
                  </a:lnTo>
                  <a:lnTo>
                    <a:pt x="44" y="134"/>
                  </a:lnTo>
                  <a:lnTo>
                    <a:pt x="43" y="134"/>
                  </a:lnTo>
                  <a:lnTo>
                    <a:pt x="41" y="134"/>
                  </a:lnTo>
                  <a:lnTo>
                    <a:pt x="40" y="134"/>
                  </a:lnTo>
                  <a:lnTo>
                    <a:pt x="38" y="134"/>
                  </a:lnTo>
                  <a:lnTo>
                    <a:pt x="37" y="134"/>
                  </a:lnTo>
                  <a:lnTo>
                    <a:pt x="35" y="134"/>
                  </a:lnTo>
                  <a:lnTo>
                    <a:pt x="34" y="134"/>
                  </a:lnTo>
                  <a:lnTo>
                    <a:pt x="31" y="134"/>
                  </a:lnTo>
                  <a:lnTo>
                    <a:pt x="29" y="134"/>
                  </a:lnTo>
                  <a:lnTo>
                    <a:pt x="28" y="134"/>
                  </a:lnTo>
                  <a:lnTo>
                    <a:pt x="25" y="134"/>
                  </a:lnTo>
                  <a:lnTo>
                    <a:pt x="24" y="134"/>
                  </a:lnTo>
                  <a:lnTo>
                    <a:pt x="22" y="133"/>
                  </a:lnTo>
                  <a:lnTo>
                    <a:pt x="21" y="133"/>
                  </a:lnTo>
                  <a:lnTo>
                    <a:pt x="19" y="133"/>
                  </a:lnTo>
                  <a:lnTo>
                    <a:pt x="18" y="132"/>
                  </a:lnTo>
                  <a:lnTo>
                    <a:pt x="16" y="132"/>
                  </a:lnTo>
                  <a:lnTo>
                    <a:pt x="15" y="130"/>
                  </a:lnTo>
                  <a:lnTo>
                    <a:pt x="13" y="130"/>
                  </a:lnTo>
                  <a:lnTo>
                    <a:pt x="12" y="129"/>
                  </a:lnTo>
                  <a:lnTo>
                    <a:pt x="10" y="127"/>
                  </a:lnTo>
                  <a:lnTo>
                    <a:pt x="9" y="126"/>
                  </a:lnTo>
                  <a:lnTo>
                    <a:pt x="7" y="126"/>
                  </a:lnTo>
                  <a:lnTo>
                    <a:pt x="7" y="124"/>
                  </a:lnTo>
                  <a:lnTo>
                    <a:pt x="6" y="123"/>
                  </a:lnTo>
                  <a:lnTo>
                    <a:pt x="4" y="121"/>
                  </a:lnTo>
                  <a:lnTo>
                    <a:pt x="4" y="120"/>
                  </a:lnTo>
                  <a:lnTo>
                    <a:pt x="3" y="118"/>
                  </a:lnTo>
                  <a:lnTo>
                    <a:pt x="3" y="117"/>
                  </a:lnTo>
                  <a:lnTo>
                    <a:pt x="1" y="114"/>
                  </a:lnTo>
                  <a:lnTo>
                    <a:pt x="1" y="112"/>
                  </a:lnTo>
                  <a:lnTo>
                    <a:pt x="1" y="111"/>
                  </a:lnTo>
                  <a:lnTo>
                    <a:pt x="0" y="109"/>
                  </a:lnTo>
                  <a:lnTo>
                    <a:pt x="0" y="106"/>
                  </a:lnTo>
                  <a:lnTo>
                    <a:pt x="0" y="105"/>
                  </a:lnTo>
                  <a:lnTo>
                    <a:pt x="0" y="102"/>
                  </a:lnTo>
                  <a:lnTo>
                    <a:pt x="0" y="101"/>
                  </a:lnTo>
                  <a:lnTo>
                    <a:pt x="0" y="98"/>
                  </a:lnTo>
                  <a:lnTo>
                    <a:pt x="0" y="95"/>
                  </a:lnTo>
                  <a:lnTo>
                    <a:pt x="0" y="93"/>
                  </a:lnTo>
                  <a:lnTo>
                    <a:pt x="0" y="92"/>
                  </a:lnTo>
                  <a:lnTo>
                    <a:pt x="0" y="90"/>
                  </a:lnTo>
                  <a:lnTo>
                    <a:pt x="0" y="89"/>
                  </a:lnTo>
                  <a:lnTo>
                    <a:pt x="0" y="87"/>
                  </a:lnTo>
                  <a:lnTo>
                    <a:pt x="0" y="86"/>
                  </a:lnTo>
                  <a:lnTo>
                    <a:pt x="0" y="84"/>
                  </a:lnTo>
                  <a:lnTo>
                    <a:pt x="0" y="83"/>
                  </a:lnTo>
                  <a:lnTo>
                    <a:pt x="0" y="81"/>
                  </a:lnTo>
                  <a:lnTo>
                    <a:pt x="0" y="80"/>
                  </a:lnTo>
                  <a:lnTo>
                    <a:pt x="0" y="78"/>
                  </a:lnTo>
                  <a:lnTo>
                    <a:pt x="0" y="77"/>
                  </a:lnTo>
                  <a:lnTo>
                    <a:pt x="1" y="77"/>
                  </a:lnTo>
                  <a:lnTo>
                    <a:pt x="1" y="75"/>
                  </a:lnTo>
                  <a:lnTo>
                    <a:pt x="1" y="74"/>
                  </a:lnTo>
                  <a:lnTo>
                    <a:pt x="1" y="73"/>
                  </a:lnTo>
                  <a:lnTo>
                    <a:pt x="1" y="71"/>
                  </a:lnTo>
                  <a:lnTo>
                    <a:pt x="1" y="70"/>
                  </a:lnTo>
                  <a:lnTo>
                    <a:pt x="3" y="68"/>
                  </a:lnTo>
                  <a:close/>
                  <a:moveTo>
                    <a:pt x="38" y="112"/>
                  </a:moveTo>
                  <a:lnTo>
                    <a:pt x="40" y="112"/>
                  </a:lnTo>
                  <a:lnTo>
                    <a:pt x="41" y="112"/>
                  </a:lnTo>
                  <a:lnTo>
                    <a:pt x="43" y="112"/>
                  </a:lnTo>
                  <a:lnTo>
                    <a:pt x="44" y="112"/>
                  </a:lnTo>
                  <a:lnTo>
                    <a:pt x="46" y="112"/>
                  </a:lnTo>
                  <a:lnTo>
                    <a:pt x="46" y="111"/>
                  </a:lnTo>
                  <a:lnTo>
                    <a:pt x="47" y="111"/>
                  </a:lnTo>
                  <a:lnTo>
                    <a:pt x="49" y="109"/>
                  </a:lnTo>
                  <a:lnTo>
                    <a:pt x="50" y="109"/>
                  </a:lnTo>
                  <a:lnTo>
                    <a:pt x="50" y="108"/>
                  </a:lnTo>
                  <a:lnTo>
                    <a:pt x="52" y="108"/>
                  </a:lnTo>
                  <a:lnTo>
                    <a:pt x="52" y="106"/>
                  </a:lnTo>
                  <a:lnTo>
                    <a:pt x="53" y="106"/>
                  </a:lnTo>
                  <a:lnTo>
                    <a:pt x="53" y="105"/>
                  </a:lnTo>
                  <a:lnTo>
                    <a:pt x="55" y="104"/>
                  </a:lnTo>
                  <a:lnTo>
                    <a:pt x="55" y="102"/>
                  </a:lnTo>
                  <a:lnTo>
                    <a:pt x="56" y="102"/>
                  </a:lnTo>
                  <a:lnTo>
                    <a:pt x="56" y="101"/>
                  </a:lnTo>
                  <a:lnTo>
                    <a:pt x="56" y="99"/>
                  </a:lnTo>
                  <a:lnTo>
                    <a:pt x="57" y="99"/>
                  </a:lnTo>
                  <a:lnTo>
                    <a:pt x="57" y="98"/>
                  </a:lnTo>
                  <a:lnTo>
                    <a:pt x="57" y="96"/>
                  </a:lnTo>
                  <a:lnTo>
                    <a:pt x="59" y="95"/>
                  </a:lnTo>
                  <a:lnTo>
                    <a:pt x="59" y="93"/>
                  </a:lnTo>
                  <a:lnTo>
                    <a:pt x="59" y="92"/>
                  </a:lnTo>
                  <a:lnTo>
                    <a:pt x="60" y="90"/>
                  </a:lnTo>
                  <a:lnTo>
                    <a:pt x="60" y="89"/>
                  </a:lnTo>
                  <a:lnTo>
                    <a:pt x="60" y="87"/>
                  </a:lnTo>
                  <a:lnTo>
                    <a:pt x="62" y="86"/>
                  </a:lnTo>
                  <a:lnTo>
                    <a:pt x="62" y="84"/>
                  </a:lnTo>
                  <a:lnTo>
                    <a:pt x="62" y="83"/>
                  </a:lnTo>
                  <a:lnTo>
                    <a:pt x="62" y="81"/>
                  </a:lnTo>
                  <a:lnTo>
                    <a:pt x="63" y="80"/>
                  </a:lnTo>
                  <a:lnTo>
                    <a:pt x="63" y="78"/>
                  </a:lnTo>
                  <a:lnTo>
                    <a:pt x="63" y="77"/>
                  </a:lnTo>
                  <a:lnTo>
                    <a:pt x="63" y="75"/>
                  </a:lnTo>
                  <a:lnTo>
                    <a:pt x="65" y="74"/>
                  </a:lnTo>
                  <a:lnTo>
                    <a:pt x="65" y="73"/>
                  </a:lnTo>
                  <a:lnTo>
                    <a:pt x="65" y="71"/>
                  </a:lnTo>
                  <a:lnTo>
                    <a:pt x="65" y="70"/>
                  </a:lnTo>
                  <a:lnTo>
                    <a:pt x="65" y="68"/>
                  </a:lnTo>
                  <a:lnTo>
                    <a:pt x="66" y="67"/>
                  </a:lnTo>
                  <a:lnTo>
                    <a:pt x="66" y="65"/>
                  </a:lnTo>
                  <a:lnTo>
                    <a:pt x="66" y="64"/>
                  </a:lnTo>
                  <a:lnTo>
                    <a:pt x="66" y="62"/>
                  </a:lnTo>
                  <a:lnTo>
                    <a:pt x="66" y="61"/>
                  </a:lnTo>
                  <a:lnTo>
                    <a:pt x="68" y="61"/>
                  </a:lnTo>
                  <a:lnTo>
                    <a:pt x="68" y="59"/>
                  </a:lnTo>
                  <a:lnTo>
                    <a:pt x="68" y="58"/>
                  </a:lnTo>
                  <a:lnTo>
                    <a:pt x="68" y="56"/>
                  </a:lnTo>
                  <a:lnTo>
                    <a:pt x="68" y="55"/>
                  </a:lnTo>
                  <a:lnTo>
                    <a:pt x="68" y="53"/>
                  </a:lnTo>
                  <a:lnTo>
                    <a:pt x="68" y="52"/>
                  </a:lnTo>
                  <a:lnTo>
                    <a:pt x="69" y="52"/>
                  </a:lnTo>
                  <a:lnTo>
                    <a:pt x="69" y="50"/>
                  </a:lnTo>
                  <a:lnTo>
                    <a:pt x="69" y="49"/>
                  </a:lnTo>
                  <a:lnTo>
                    <a:pt x="69" y="47"/>
                  </a:lnTo>
                  <a:lnTo>
                    <a:pt x="69" y="46"/>
                  </a:lnTo>
                  <a:lnTo>
                    <a:pt x="69" y="45"/>
                  </a:lnTo>
                  <a:lnTo>
                    <a:pt x="69" y="43"/>
                  </a:lnTo>
                  <a:lnTo>
                    <a:pt x="69" y="42"/>
                  </a:lnTo>
                  <a:lnTo>
                    <a:pt x="69" y="40"/>
                  </a:lnTo>
                  <a:lnTo>
                    <a:pt x="69" y="39"/>
                  </a:lnTo>
                  <a:lnTo>
                    <a:pt x="69" y="37"/>
                  </a:lnTo>
                  <a:lnTo>
                    <a:pt x="69" y="36"/>
                  </a:lnTo>
                  <a:lnTo>
                    <a:pt x="69" y="34"/>
                  </a:lnTo>
                  <a:lnTo>
                    <a:pt x="69" y="33"/>
                  </a:lnTo>
                  <a:lnTo>
                    <a:pt x="69" y="31"/>
                  </a:lnTo>
                  <a:lnTo>
                    <a:pt x="69" y="30"/>
                  </a:lnTo>
                  <a:lnTo>
                    <a:pt x="68" y="30"/>
                  </a:lnTo>
                  <a:lnTo>
                    <a:pt x="68" y="28"/>
                  </a:lnTo>
                  <a:lnTo>
                    <a:pt x="68" y="27"/>
                  </a:lnTo>
                  <a:lnTo>
                    <a:pt x="66" y="27"/>
                  </a:lnTo>
                  <a:lnTo>
                    <a:pt x="66" y="25"/>
                  </a:lnTo>
                  <a:lnTo>
                    <a:pt x="65" y="24"/>
                  </a:lnTo>
                  <a:lnTo>
                    <a:pt x="63" y="24"/>
                  </a:lnTo>
                  <a:lnTo>
                    <a:pt x="63" y="22"/>
                  </a:lnTo>
                  <a:lnTo>
                    <a:pt x="62" y="22"/>
                  </a:lnTo>
                  <a:lnTo>
                    <a:pt x="60" y="22"/>
                  </a:lnTo>
                  <a:lnTo>
                    <a:pt x="59" y="22"/>
                  </a:lnTo>
                  <a:lnTo>
                    <a:pt x="57" y="22"/>
                  </a:lnTo>
                  <a:lnTo>
                    <a:pt x="56" y="22"/>
                  </a:lnTo>
                  <a:lnTo>
                    <a:pt x="55" y="22"/>
                  </a:lnTo>
                  <a:lnTo>
                    <a:pt x="53" y="22"/>
                  </a:lnTo>
                  <a:lnTo>
                    <a:pt x="52" y="22"/>
                  </a:lnTo>
                  <a:lnTo>
                    <a:pt x="50" y="22"/>
                  </a:lnTo>
                  <a:lnTo>
                    <a:pt x="49" y="24"/>
                  </a:lnTo>
                  <a:lnTo>
                    <a:pt x="47" y="24"/>
                  </a:lnTo>
                  <a:lnTo>
                    <a:pt x="47" y="25"/>
                  </a:lnTo>
                  <a:lnTo>
                    <a:pt x="46" y="25"/>
                  </a:lnTo>
                  <a:lnTo>
                    <a:pt x="44" y="27"/>
                  </a:lnTo>
                  <a:lnTo>
                    <a:pt x="43" y="27"/>
                  </a:lnTo>
                  <a:lnTo>
                    <a:pt x="43" y="28"/>
                  </a:lnTo>
                  <a:lnTo>
                    <a:pt x="41" y="28"/>
                  </a:lnTo>
                  <a:lnTo>
                    <a:pt x="41" y="30"/>
                  </a:lnTo>
                  <a:lnTo>
                    <a:pt x="41" y="31"/>
                  </a:lnTo>
                  <a:lnTo>
                    <a:pt x="40" y="31"/>
                  </a:lnTo>
                  <a:lnTo>
                    <a:pt x="40" y="33"/>
                  </a:lnTo>
                  <a:lnTo>
                    <a:pt x="38" y="34"/>
                  </a:lnTo>
                  <a:lnTo>
                    <a:pt x="38" y="36"/>
                  </a:lnTo>
                  <a:lnTo>
                    <a:pt x="37" y="37"/>
                  </a:lnTo>
                  <a:lnTo>
                    <a:pt x="37" y="39"/>
                  </a:lnTo>
                  <a:lnTo>
                    <a:pt x="37" y="40"/>
                  </a:lnTo>
                  <a:lnTo>
                    <a:pt x="35" y="40"/>
                  </a:lnTo>
                  <a:lnTo>
                    <a:pt x="35" y="42"/>
                  </a:lnTo>
                  <a:lnTo>
                    <a:pt x="35" y="43"/>
                  </a:lnTo>
                  <a:lnTo>
                    <a:pt x="35" y="45"/>
                  </a:lnTo>
                  <a:lnTo>
                    <a:pt x="34" y="45"/>
                  </a:lnTo>
                  <a:lnTo>
                    <a:pt x="34" y="46"/>
                  </a:lnTo>
                  <a:lnTo>
                    <a:pt x="34" y="47"/>
                  </a:lnTo>
                  <a:lnTo>
                    <a:pt x="34" y="49"/>
                  </a:lnTo>
                  <a:lnTo>
                    <a:pt x="32" y="49"/>
                  </a:lnTo>
                  <a:lnTo>
                    <a:pt x="32" y="50"/>
                  </a:lnTo>
                  <a:lnTo>
                    <a:pt x="32" y="52"/>
                  </a:lnTo>
                  <a:lnTo>
                    <a:pt x="32" y="53"/>
                  </a:lnTo>
                  <a:lnTo>
                    <a:pt x="31" y="55"/>
                  </a:lnTo>
                  <a:lnTo>
                    <a:pt x="31" y="56"/>
                  </a:lnTo>
                  <a:lnTo>
                    <a:pt x="31" y="58"/>
                  </a:lnTo>
                  <a:lnTo>
                    <a:pt x="31" y="59"/>
                  </a:lnTo>
                  <a:lnTo>
                    <a:pt x="29" y="61"/>
                  </a:lnTo>
                  <a:lnTo>
                    <a:pt x="29" y="62"/>
                  </a:lnTo>
                  <a:lnTo>
                    <a:pt x="29" y="64"/>
                  </a:lnTo>
                  <a:lnTo>
                    <a:pt x="29" y="65"/>
                  </a:lnTo>
                  <a:lnTo>
                    <a:pt x="29" y="67"/>
                  </a:lnTo>
                  <a:lnTo>
                    <a:pt x="28" y="68"/>
                  </a:lnTo>
                  <a:lnTo>
                    <a:pt x="28" y="70"/>
                  </a:lnTo>
                  <a:lnTo>
                    <a:pt x="28" y="71"/>
                  </a:lnTo>
                  <a:lnTo>
                    <a:pt x="28" y="73"/>
                  </a:lnTo>
                  <a:lnTo>
                    <a:pt x="28" y="74"/>
                  </a:lnTo>
                  <a:lnTo>
                    <a:pt x="26" y="75"/>
                  </a:lnTo>
                  <a:lnTo>
                    <a:pt x="26" y="77"/>
                  </a:lnTo>
                  <a:lnTo>
                    <a:pt x="26" y="78"/>
                  </a:lnTo>
                  <a:lnTo>
                    <a:pt x="26" y="80"/>
                  </a:lnTo>
                  <a:lnTo>
                    <a:pt x="26" y="81"/>
                  </a:lnTo>
                  <a:lnTo>
                    <a:pt x="26" y="83"/>
                  </a:lnTo>
                  <a:lnTo>
                    <a:pt x="26" y="84"/>
                  </a:lnTo>
                  <a:lnTo>
                    <a:pt x="25" y="86"/>
                  </a:lnTo>
                  <a:lnTo>
                    <a:pt x="25" y="87"/>
                  </a:lnTo>
                  <a:lnTo>
                    <a:pt x="25" y="89"/>
                  </a:lnTo>
                  <a:lnTo>
                    <a:pt x="25" y="90"/>
                  </a:lnTo>
                  <a:lnTo>
                    <a:pt x="25" y="92"/>
                  </a:lnTo>
                  <a:lnTo>
                    <a:pt x="25" y="93"/>
                  </a:lnTo>
                  <a:lnTo>
                    <a:pt x="25" y="95"/>
                  </a:lnTo>
                  <a:lnTo>
                    <a:pt x="25" y="96"/>
                  </a:lnTo>
                  <a:lnTo>
                    <a:pt x="25" y="98"/>
                  </a:lnTo>
                  <a:lnTo>
                    <a:pt x="25" y="99"/>
                  </a:lnTo>
                  <a:lnTo>
                    <a:pt x="25" y="101"/>
                  </a:lnTo>
                  <a:lnTo>
                    <a:pt x="25" y="102"/>
                  </a:lnTo>
                  <a:lnTo>
                    <a:pt x="26" y="104"/>
                  </a:lnTo>
                  <a:lnTo>
                    <a:pt x="26" y="105"/>
                  </a:lnTo>
                  <a:lnTo>
                    <a:pt x="26" y="106"/>
                  </a:lnTo>
                  <a:lnTo>
                    <a:pt x="26" y="108"/>
                  </a:lnTo>
                  <a:lnTo>
                    <a:pt x="28" y="108"/>
                  </a:lnTo>
                  <a:lnTo>
                    <a:pt x="28" y="109"/>
                  </a:lnTo>
                  <a:lnTo>
                    <a:pt x="29" y="109"/>
                  </a:lnTo>
                  <a:lnTo>
                    <a:pt x="29" y="111"/>
                  </a:lnTo>
                  <a:lnTo>
                    <a:pt x="31" y="111"/>
                  </a:lnTo>
                  <a:lnTo>
                    <a:pt x="32" y="112"/>
                  </a:lnTo>
                  <a:lnTo>
                    <a:pt x="34" y="112"/>
                  </a:lnTo>
                  <a:lnTo>
                    <a:pt x="35" y="112"/>
                  </a:lnTo>
                  <a:lnTo>
                    <a:pt x="37" y="112"/>
                  </a:lnTo>
                  <a:lnTo>
                    <a:pt x="38"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2" name="Freeform 67">
              <a:extLst>
                <a:ext uri="{FF2B5EF4-FFF2-40B4-BE49-F238E27FC236}">
                  <a16:creationId xmlns:a16="http://schemas.microsoft.com/office/drawing/2014/main" id="{51D940BB-71F6-4516-8449-DD090DA8F417}"/>
                </a:ext>
              </a:extLst>
            </p:cNvPr>
            <p:cNvSpPr>
              <a:spLocks/>
            </p:cNvSpPr>
            <p:nvPr/>
          </p:nvSpPr>
          <p:spPr bwMode="auto">
            <a:xfrm>
              <a:off x="1414463" y="3440112"/>
              <a:ext cx="28575" cy="30163"/>
            </a:xfrm>
            <a:custGeom>
              <a:avLst/>
              <a:gdLst>
                <a:gd name="T0" fmla="*/ 2147483646 w 34"/>
                <a:gd name="T1" fmla="*/ 0 h 28"/>
                <a:gd name="T2" fmla="*/ 2147483646 w 34"/>
                <a:gd name="T3" fmla="*/ 0 h 28"/>
                <a:gd name="T4" fmla="*/ 2147483646 w 34"/>
                <a:gd name="T5" fmla="*/ 2147483646 h 28"/>
                <a:gd name="T6" fmla="*/ 0 w 34"/>
                <a:gd name="T7" fmla="*/ 2147483646 h 28"/>
                <a:gd name="T8" fmla="*/ 2147483646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6" y="0"/>
                  </a:moveTo>
                  <a:lnTo>
                    <a:pt x="34" y="0"/>
                  </a:lnTo>
                  <a:lnTo>
                    <a:pt x="28" y="28"/>
                  </a:lnTo>
                  <a:lnTo>
                    <a:pt x="0" y="2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3" name="Freeform 68">
              <a:extLst>
                <a:ext uri="{FF2B5EF4-FFF2-40B4-BE49-F238E27FC236}">
                  <a16:creationId xmlns:a16="http://schemas.microsoft.com/office/drawing/2014/main" id="{A7171520-DEF8-44C3-A864-5A1757F65578}"/>
                </a:ext>
              </a:extLst>
            </p:cNvPr>
            <p:cNvSpPr>
              <a:spLocks/>
            </p:cNvSpPr>
            <p:nvPr/>
          </p:nvSpPr>
          <p:spPr bwMode="auto">
            <a:xfrm>
              <a:off x="1458913" y="3328987"/>
              <a:ext cx="80962" cy="142875"/>
            </a:xfrm>
            <a:custGeom>
              <a:avLst/>
              <a:gdLst>
                <a:gd name="T0" fmla="*/ 2147483646 w 97"/>
                <a:gd name="T1" fmla="*/ 2147483646 h 134"/>
                <a:gd name="T2" fmla="*/ 2147483646 w 97"/>
                <a:gd name="T3" fmla="*/ 2147483646 h 134"/>
                <a:gd name="T4" fmla="*/ 2147483646 w 97"/>
                <a:gd name="T5" fmla="*/ 2147483646 h 134"/>
                <a:gd name="T6" fmla="*/ 2147483646 w 97"/>
                <a:gd name="T7" fmla="*/ 2147483646 h 134"/>
                <a:gd name="T8" fmla="*/ 2147483646 w 97"/>
                <a:gd name="T9" fmla="*/ 2147483646 h 134"/>
                <a:gd name="T10" fmla="*/ 2147483646 w 97"/>
                <a:gd name="T11" fmla="*/ 2147483646 h 134"/>
                <a:gd name="T12" fmla="*/ 2147483646 w 97"/>
                <a:gd name="T13" fmla="*/ 2147483646 h 134"/>
                <a:gd name="T14" fmla="*/ 2147483646 w 97"/>
                <a:gd name="T15" fmla="*/ 2147483646 h 134"/>
                <a:gd name="T16" fmla="*/ 2147483646 w 97"/>
                <a:gd name="T17" fmla="*/ 2147483646 h 134"/>
                <a:gd name="T18" fmla="*/ 2147483646 w 97"/>
                <a:gd name="T19" fmla="*/ 2147483646 h 134"/>
                <a:gd name="T20" fmla="*/ 2147483646 w 97"/>
                <a:gd name="T21" fmla="*/ 2147483646 h 134"/>
                <a:gd name="T22" fmla="*/ 2147483646 w 97"/>
                <a:gd name="T23" fmla="*/ 2147483646 h 134"/>
                <a:gd name="T24" fmla="*/ 2147483646 w 97"/>
                <a:gd name="T25" fmla="*/ 2147483646 h 134"/>
                <a:gd name="T26" fmla="*/ 2147483646 w 97"/>
                <a:gd name="T27" fmla="*/ 2147483646 h 134"/>
                <a:gd name="T28" fmla="*/ 2147483646 w 97"/>
                <a:gd name="T29" fmla="*/ 2147483646 h 134"/>
                <a:gd name="T30" fmla="*/ 2147483646 w 97"/>
                <a:gd name="T31" fmla="*/ 2147483646 h 134"/>
                <a:gd name="T32" fmla="*/ 2147483646 w 97"/>
                <a:gd name="T33" fmla="*/ 2147483646 h 134"/>
                <a:gd name="T34" fmla="*/ 2147483646 w 97"/>
                <a:gd name="T35" fmla="*/ 2147483646 h 134"/>
                <a:gd name="T36" fmla="*/ 2147483646 w 97"/>
                <a:gd name="T37" fmla="*/ 2147483646 h 134"/>
                <a:gd name="T38" fmla="*/ 2147483646 w 97"/>
                <a:gd name="T39" fmla="*/ 2147483646 h 134"/>
                <a:gd name="T40" fmla="*/ 2147483646 w 97"/>
                <a:gd name="T41" fmla="*/ 2147483646 h 134"/>
                <a:gd name="T42" fmla="*/ 2147483646 w 97"/>
                <a:gd name="T43" fmla="*/ 2147483646 h 134"/>
                <a:gd name="T44" fmla="*/ 2147483646 w 97"/>
                <a:gd name="T45" fmla="*/ 2147483646 h 134"/>
                <a:gd name="T46" fmla="*/ 2147483646 w 97"/>
                <a:gd name="T47" fmla="*/ 2147483646 h 134"/>
                <a:gd name="T48" fmla="*/ 2147483646 w 97"/>
                <a:gd name="T49" fmla="*/ 2147483646 h 134"/>
                <a:gd name="T50" fmla="*/ 2147483646 w 97"/>
                <a:gd name="T51" fmla="*/ 2147483646 h 134"/>
                <a:gd name="T52" fmla="*/ 2147483646 w 97"/>
                <a:gd name="T53" fmla="*/ 2147483646 h 134"/>
                <a:gd name="T54" fmla="*/ 2147483646 w 97"/>
                <a:gd name="T55" fmla="*/ 2147483646 h 134"/>
                <a:gd name="T56" fmla="*/ 2147483646 w 97"/>
                <a:gd name="T57" fmla="*/ 0 h 134"/>
                <a:gd name="T58" fmla="*/ 2147483646 w 97"/>
                <a:gd name="T59" fmla="*/ 0 h 134"/>
                <a:gd name="T60" fmla="*/ 2147483646 w 97"/>
                <a:gd name="T61" fmla="*/ 2147483646 h 134"/>
                <a:gd name="T62" fmla="*/ 2147483646 w 97"/>
                <a:gd name="T63" fmla="*/ 2147483646 h 134"/>
                <a:gd name="T64" fmla="*/ 2147483646 w 97"/>
                <a:gd name="T65" fmla="*/ 2147483646 h 134"/>
                <a:gd name="T66" fmla="*/ 2147483646 w 97"/>
                <a:gd name="T67" fmla="*/ 2147483646 h 134"/>
                <a:gd name="T68" fmla="*/ 2147483646 w 97"/>
                <a:gd name="T69" fmla="*/ 2147483646 h 134"/>
                <a:gd name="T70" fmla="*/ 2147483646 w 97"/>
                <a:gd name="T71" fmla="*/ 2147483646 h 134"/>
                <a:gd name="T72" fmla="*/ 2147483646 w 97"/>
                <a:gd name="T73" fmla="*/ 2147483646 h 134"/>
                <a:gd name="T74" fmla="*/ 2147483646 w 97"/>
                <a:gd name="T75" fmla="*/ 2147483646 h 134"/>
                <a:gd name="T76" fmla="*/ 2147483646 w 97"/>
                <a:gd name="T77" fmla="*/ 2147483646 h 134"/>
                <a:gd name="T78" fmla="*/ 2147483646 w 97"/>
                <a:gd name="T79" fmla="*/ 2147483646 h 134"/>
                <a:gd name="T80" fmla="*/ 2147483646 w 97"/>
                <a:gd name="T81" fmla="*/ 2147483646 h 134"/>
                <a:gd name="T82" fmla="*/ 2147483646 w 97"/>
                <a:gd name="T83" fmla="*/ 2147483646 h 134"/>
                <a:gd name="T84" fmla="*/ 2147483646 w 97"/>
                <a:gd name="T85" fmla="*/ 2147483646 h 134"/>
                <a:gd name="T86" fmla="*/ 2147483646 w 97"/>
                <a:gd name="T87" fmla="*/ 2147483646 h 134"/>
                <a:gd name="T88" fmla="*/ 2147483646 w 97"/>
                <a:gd name="T89" fmla="*/ 2147483646 h 134"/>
                <a:gd name="T90" fmla="*/ 2147483646 w 97"/>
                <a:gd name="T91" fmla="*/ 2147483646 h 134"/>
                <a:gd name="T92" fmla="*/ 2147483646 w 97"/>
                <a:gd name="T93" fmla="*/ 2147483646 h 134"/>
                <a:gd name="T94" fmla="*/ 2147483646 w 97"/>
                <a:gd name="T95" fmla="*/ 2147483646 h 134"/>
                <a:gd name="T96" fmla="*/ 2147483646 w 97"/>
                <a:gd name="T97" fmla="*/ 2147483646 h 134"/>
                <a:gd name="T98" fmla="*/ 2147483646 w 97"/>
                <a:gd name="T99" fmla="*/ 2147483646 h 134"/>
                <a:gd name="T100" fmla="*/ 2147483646 w 97"/>
                <a:gd name="T101" fmla="*/ 2147483646 h 134"/>
                <a:gd name="T102" fmla="*/ 2147483646 w 97"/>
                <a:gd name="T103" fmla="*/ 2147483646 h 134"/>
                <a:gd name="T104" fmla="*/ 2147483646 w 97"/>
                <a:gd name="T105" fmla="*/ 2147483646 h 134"/>
                <a:gd name="T106" fmla="*/ 2147483646 w 97"/>
                <a:gd name="T107" fmla="*/ 2147483646 h 134"/>
                <a:gd name="T108" fmla="*/ 2147483646 w 97"/>
                <a:gd name="T109" fmla="*/ 2147483646 h 134"/>
                <a:gd name="T110" fmla="*/ 0 w 97"/>
                <a:gd name="T111" fmla="*/ 2147483646 h 134"/>
                <a:gd name="T112" fmla="*/ 0 w 97"/>
                <a:gd name="T113" fmla="*/ 2147483646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7"/>
                <a:gd name="T172" fmla="*/ 0 h 134"/>
                <a:gd name="T173" fmla="*/ 97 w 97"/>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7" h="134">
                  <a:moveTo>
                    <a:pt x="0" y="90"/>
                  </a:moveTo>
                  <a:lnTo>
                    <a:pt x="25" y="90"/>
                  </a:lnTo>
                  <a:lnTo>
                    <a:pt x="25" y="92"/>
                  </a:lnTo>
                  <a:lnTo>
                    <a:pt x="25" y="93"/>
                  </a:lnTo>
                  <a:lnTo>
                    <a:pt x="25" y="95"/>
                  </a:lnTo>
                  <a:lnTo>
                    <a:pt x="25" y="96"/>
                  </a:lnTo>
                  <a:lnTo>
                    <a:pt x="25" y="98"/>
                  </a:lnTo>
                  <a:lnTo>
                    <a:pt x="25" y="99"/>
                  </a:lnTo>
                  <a:lnTo>
                    <a:pt x="25" y="101"/>
                  </a:lnTo>
                  <a:lnTo>
                    <a:pt x="25" y="102"/>
                  </a:lnTo>
                  <a:lnTo>
                    <a:pt x="25" y="104"/>
                  </a:lnTo>
                  <a:lnTo>
                    <a:pt x="25" y="105"/>
                  </a:lnTo>
                  <a:lnTo>
                    <a:pt x="27" y="105"/>
                  </a:lnTo>
                  <a:lnTo>
                    <a:pt x="27" y="106"/>
                  </a:lnTo>
                  <a:lnTo>
                    <a:pt x="28" y="108"/>
                  </a:lnTo>
                  <a:lnTo>
                    <a:pt x="28" y="109"/>
                  </a:lnTo>
                  <a:lnTo>
                    <a:pt x="30" y="109"/>
                  </a:lnTo>
                  <a:lnTo>
                    <a:pt x="30" y="111"/>
                  </a:lnTo>
                  <a:lnTo>
                    <a:pt x="31" y="111"/>
                  </a:lnTo>
                  <a:lnTo>
                    <a:pt x="33" y="112"/>
                  </a:lnTo>
                  <a:lnTo>
                    <a:pt x="34" y="112"/>
                  </a:lnTo>
                  <a:lnTo>
                    <a:pt x="35" y="112"/>
                  </a:lnTo>
                  <a:lnTo>
                    <a:pt x="37" y="112"/>
                  </a:lnTo>
                  <a:lnTo>
                    <a:pt x="38" y="112"/>
                  </a:lnTo>
                  <a:lnTo>
                    <a:pt x="40" y="112"/>
                  </a:lnTo>
                  <a:lnTo>
                    <a:pt x="41" y="112"/>
                  </a:lnTo>
                  <a:lnTo>
                    <a:pt x="43" y="112"/>
                  </a:lnTo>
                  <a:lnTo>
                    <a:pt x="44" y="112"/>
                  </a:lnTo>
                  <a:lnTo>
                    <a:pt x="46" y="112"/>
                  </a:lnTo>
                  <a:lnTo>
                    <a:pt x="47" y="112"/>
                  </a:lnTo>
                  <a:lnTo>
                    <a:pt x="47" y="111"/>
                  </a:lnTo>
                  <a:lnTo>
                    <a:pt x="49" y="111"/>
                  </a:lnTo>
                  <a:lnTo>
                    <a:pt x="50" y="111"/>
                  </a:lnTo>
                  <a:lnTo>
                    <a:pt x="50" y="109"/>
                  </a:lnTo>
                  <a:lnTo>
                    <a:pt x="52" y="109"/>
                  </a:lnTo>
                  <a:lnTo>
                    <a:pt x="53" y="109"/>
                  </a:lnTo>
                  <a:lnTo>
                    <a:pt x="53" y="108"/>
                  </a:lnTo>
                  <a:lnTo>
                    <a:pt x="55" y="108"/>
                  </a:lnTo>
                  <a:lnTo>
                    <a:pt x="55" y="106"/>
                  </a:lnTo>
                  <a:lnTo>
                    <a:pt x="56" y="106"/>
                  </a:lnTo>
                  <a:lnTo>
                    <a:pt x="56" y="105"/>
                  </a:lnTo>
                  <a:lnTo>
                    <a:pt x="58" y="105"/>
                  </a:lnTo>
                  <a:lnTo>
                    <a:pt x="58" y="104"/>
                  </a:lnTo>
                  <a:lnTo>
                    <a:pt x="59" y="102"/>
                  </a:lnTo>
                  <a:lnTo>
                    <a:pt x="59" y="101"/>
                  </a:lnTo>
                  <a:lnTo>
                    <a:pt x="61" y="99"/>
                  </a:lnTo>
                  <a:lnTo>
                    <a:pt x="61" y="98"/>
                  </a:lnTo>
                  <a:lnTo>
                    <a:pt x="61" y="96"/>
                  </a:lnTo>
                  <a:lnTo>
                    <a:pt x="62" y="96"/>
                  </a:lnTo>
                  <a:lnTo>
                    <a:pt x="62" y="95"/>
                  </a:lnTo>
                  <a:lnTo>
                    <a:pt x="62" y="93"/>
                  </a:lnTo>
                  <a:lnTo>
                    <a:pt x="62" y="92"/>
                  </a:lnTo>
                  <a:lnTo>
                    <a:pt x="62" y="90"/>
                  </a:lnTo>
                  <a:lnTo>
                    <a:pt x="62" y="89"/>
                  </a:lnTo>
                  <a:lnTo>
                    <a:pt x="62" y="87"/>
                  </a:lnTo>
                  <a:lnTo>
                    <a:pt x="62" y="86"/>
                  </a:lnTo>
                  <a:lnTo>
                    <a:pt x="62" y="84"/>
                  </a:lnTo>
                  <a:lnTo>
                    <a:pt x="62" y="83"/>
                  </a:lnTo>
                  <a:lnTo>
                    <a:pt x="62" y="81"/>
                  </a:lnTo>
                  <a:lnTo>
                    <a:pt x="61" y="81"/>
                  </a:lnTo>
                  <a:lnTo>
                    <a:pt x="61" y="80"/>
                  </a:lnTo>
                  <a:lnTo>
                    <a:pt x="59" y="80"/>
                  </a:lnTo>
                  <a:lnTo>
                    <a:pt x="59" y="78"/>
                  </a:lnTo>
                  <a:lnTo>
                    <a:pt x="58" y="78"/>
                  </a:lnTo>
                  <a:lnTo>
                    <a:pt x="56" y="77"/>
                  </a:lnTo>
                  <a:lnTo>
                    <a:pt x="55" y="77"/>
                  </a:lnTo>
                  <a:lnTo>
                    <a:pt x="53" y="77"/>
                  </a:lnTo>
                  <a:lnTo>
                    <a:pt x="53" y="75"/>
                  </a:lnTo>
                  <a:lnTo>
                    <a:pt x="52" y="75"/>
                  </a:lnTo>
                  <a:lnTo>
                    <a:pt x="50" y="75"/>
                  </a:lnTo>
                  <a:lnTo>
                    <a:pt x="49" y="75"/>
                  </a:lnTo>
                  <a:lnTo>
                    <a:pt x="47" y="75"/>
                  </a:lnTo>
                  <a:lnTo>
                    <a:pt x="46" y="75"/>
                  </a:lnTo>
                  <a:lnTo>
                    <a:pt x="44" y="75"/>
                  </a:lnTo>
                  <a:lnTo>
                    <a:pt x="43" y="75"/>
                  </a:lnTo>
                  <a:lnTo>
                    <a:pt x="43" y="74"/>
                  </a:lnTo>
                  <a:lnTo>
                    <a:pt x="41" y="74"/>
                  </a:lnTo>
                  <a:lnTo>
                    <a:pt x="40" y="74"/>
                  </a:lnTo>
                  <a:lnTo>
                    <a:pt x="38" y="74"/>
                  </a:lnTo>
                  <a:lnTo>
                    <a:pt x="37" y="74"/>
                  </a:lnTo>
                  <a:lnTo>
                    <a:pt x="41" y="55"/>
                  </a:lnTo>
                  <a:lnTo>
                    <a:pt x="43" y="55"/>
                  </a:lnTo>
                  <a:lnTo>
                    <a:pt x="44" y="55"/>
                  </a:lnTo>
                  <a:lnTo>
                    <a:pt x="46" y="55"/>
                  </a:lnTo>
                  <a:lnTo>
                    <a:pt x="47" y="55"/>
                  </a:lnTo>
                  <a:lnTo>
                    <a:pt x="49" y="55"/>
                  </a:lnTo>
                  <a:lnTo>
                    <a:pt x="50" y="55"/>
                  </a:lnTo>
                  <a:lnTo>
                    <a:pt x="52" y="55"/>
                  </a:lnTo>
                  <a:lnTo>
                    <a:pt x="53" y="55"/>
                  </a:lnTo>
                  <a:lnTo>
                    <a:pt x="55" y="55"/>
                  </a:lnTo>
                  <a:lnTo>
                    <a:pt x="56" y="53"/>
                  </a:lnTo>
                  <a:lnTo>
                    <a:pt x="58" y="53"/>
                  </a:lnTo>
                  <a:lnTo>
                    <a:pt x="59" y="53"/>
                  </a:lnTo>
                  <a:lnTo>
                    <a:pt x="61" y="52"/>
                  </a:lnTo>
                  <a:lnTo>
                    <a:pt x="62" y="52"/>
                  </a:lnTo>
                  <a:lnTo>
                    <a:pt x="62" y="50"/>
                  </a:lnTo>
                  <a:lnTo>
                    <a:pt x="64" y="50"/>
                  </a:lnTo>
                  <a:lnTo>
                    <a:pt x="65" y="49"/>
                  </a:lnTo>
                  <a:lnTo>
                    <a:pt x="65" y="47"/>
                  </a:lnTo>
                  <a:lnTo>
                    <a:pt x="66" y="47"/>
                  </a:lnTo>
                  <a:lnTo>
                    <a:pt x="66" y="46"/>
                  </a:lnTo>
                  <a:lnTo>
                    <a:pt x="68" y="46"/>
                  </a:lnTo>
                  <a:lnTo>
                    <a:pt x="68" y="45"/>
                  </a:lnTo>
                  <a:lnTo>
                    <a:pt x="68" y="43"/>
                  </a:lnTo>
                  <a:lnTo>
                    <a:pt x="69" y="43"/>
                  </a:lnTo>
                  <a:lnTo>
                    <a:pt x="69" y="42"/>
                  </a:lnTo>
                  <a:lnTo>
                    <a:pt x="69" y="40"/>
                  </a:lnTo>
                  <a:lnTo>
                    <a:pt x="69" y="39"/>
                  </a:lnTo>
                  <a:lnTo>
                    <a:pt x="71" y="37"/>
                  </a:lnTo>
                  <a:lnTo>
                    <a:pt x="71" y="36"/>
                  </a:lnTo>
                  <a:lnTo>
                    <a:pt x="71" y="34"/>
                  </a:lnTo>
                  <a:lnTo>
                    <a:pt x="71" y="33"/>
                  </a:lnTo>
                  <a:lnTo>
                    <a:pt x="71" y="31"/>
                  </a:lnTo>
                  <a:lnTo>
                    <a:pt x="71" y="30"/>
                  </a:lnTo>
                  <a:lnTo>
                    <a:pt x="69" y="30"/>
                  </a:lnTo>
                  <a:lnTo>
                    <a:pt x="69" y="28"/>
                  </a:lnTo>
                  <a:lnTo>
                    <a:pt x="69" y="27"/>
                  </a:lnTo>
                  <a:lnTo>
                    <a:pt x="68" y="27"/>
                  </a:lnTo>
                  <a:lnTo>
                    <a:pt x="68" y="25"/>
                  </a:lnTo>
                  <a:lnTo>
                    <a:pt x="66" y="25"/>
                  </a:lnTo>
                  <a:lnTo>
                    <a:pt x="66" y="24"/>
                  </a:lnTo>
                  <a:lnTo>
                    <a:pt x="65" y="24"/>
                  </a:lnTo>
                  <a:lnTo>
                    <a:pt x="64" y="22"/>
                  </a:lnTo>
                  <a:lnTo>
                    <a:pt x="62" y="22"/>
                  </a:lnTo>
                  <a:lnTo>
                    <a:pt x="61" y="22"/>
                  </a:lnTo>
                  <a:lnTo>
                    <a:pt x="59" y="22"/>
                  </a:lnTo>
                  <a:lnTo>
                    <a:pt x="58" y="22"/>
                  </a:lnTo>
                  <a:lnTo>
                    <a:pt x="56" y="22"/>
                  </a:lnTo>
                  <a:lnTo>
                    <a:pt x="55" y="22"/>
                  </a:lnTo>
                  <a:lnTo>
                    <a:pt x="53" y="22"/>
                  </a:lnTo>
                  <a:lnTo>
                    <a:pt x="52" y="22"/>
                  </a:lnTo>
                  <a:lnTo>
                    <a:pt x="50" y="22"/>
                  </a:lnTo>
                  <a:lnTo>
                    <a:pt x="49" y="22"/>
                  </a:lnTo>
                  <a:lnTo>
                    <a:pt x="49" y="24"/>
                  </a:lnTo>
                  <a:lnTo>
                    <a:pt x="47" y="24"/>
                  </a:lnTo>
                  <a:lnTo>
                    <a:pt x="46" y="24"/>
                  </a:lnTo>
                  <a:lnTo>
                    <a:pt x="46" y="25"/>
                  </a:lnTo>
                  <a:lnTo>
                    <a:pt x="44" y="25"/>
                  </a:lnTo>
                  <a:lnTo>
                    <a:pt x="44" y="27"/>
                  </a:lnTo>
                  <a:lnTo>
                    <a:pt x="43" y="27"/>
                  </a:lnTo>
                  <a:lnTo>
                    <a:pt x="43" y="28"/>
                  </a:lnTo>
                  <a:lnTo>
                    <a:pt x="41" y="28"/>
                  </a:lnTo>
                  <a:lnTo>
                    <a:pt x="41" y="30"/>
                  </a:lnTo>
                  <a:lnTo>
                    <a:pt x="40" y="30"/>
                  </a:lnTo>
                  <a:lnTo>
                    <a:pt x="40" y="31"/>
                  </a:lnTo>
                  <a:lnTo>
                    <a:pt x="40" y="33"/>
                  </a:lnTo>
                  <a:lnTo>
                    <a:pt x="38" y="33"/>
                  </a:lnTo>
                  <a:lnTo>
                    <a:pt x="38" y="34"/>
                  </a:lnTo>
                  <a:lnTo>
                    <a:pt x="38" y="36"/>
                  </a:lnTo>
                  <a:lnTo>
                    <a:pt x="37" y="36"/>
                  </a:lnTo>
                  <a:lnTo>
                    <a:pt x="37" y="37"/>
                  </a:lnTo>
                  <a:lnTo>
                    <a:pt x="37" y="39"/>
                  </a:lnTo>
                  <a:lnTo>
                    <a:pt x="35" y="40"/>
                  </a:lnTo>
                  <a:lnTo>
                    <a:pt x="35" y="42"/>
                  </a:lnTo>
                  <a:lnTo>
                    <a:pt x="35" y="43"/>
                  </a:lnTo>
                  <a:lnTo>
                    <a:pt x="12" y="43"/>
                  </a:lnTo>
                  <a:lnTo>
                    <a:pt x="12" y="42"/>
                  </a:lnTo>
                  <a:lnTo>
                    <a:pt x="12" y="40"/>
                  </a:lnTo>
                  <a:lnTo>
                    <a:pt x="12" y="39"/>
                  </a:lnTo>
                  <a:lnTo>
                    <a:pt x="13" y="37"/>
                  </a:lnTo>
                  <a:lnTo>
                    <a:pt x="13" y="36"/>
                  </a:lnTo>
                  <a:lnTo>
                    <a:pt x="13" y="34"/>
                  </a:lnTo>
                  <a:lnTo>
                    <a:pt x="15" y="34"/>
                  </a:lnTo>
                  <a:lnTo>
                    <a:pt x="15" y="33"/>
                  </a:lnTo>
                  <a:lnTo>
                    <a:pt x="15" y="31"/>
                  </a:lnTo>
                  <a:lnTo>
                    <a:pt x="15" y="30"/>
                  </a:lnTo>
                  <a:lnTo>
                    <a:pt x="16" y="28"/>
                  </a:lnTo>
                  <a:lnTo>
                    <a:pt x="18" y="27"/>
                  </a:lnTo>
                  <a:lnTo>
                    <a:pt x="18" y="25"/>
                  </a:lnTo>
                  <a:lnTo>
                    <a:pt x="18" y="24"/>
                  </a:lnTo>
                  <a:lnTo>
                    <a:pt x="19" y="24"/>
                  </a:lnTo>
                  <a:lnTo>
                    <a:pt x="19" y="22"/>
                  </a:lnTo>
                  <a:lnTo>
                    <a:pt x="19" y="21"/>
                  </a:lnTo>
                  <a:lnTo>
                    <a:pt x="21" y="21"/>
                  </a:lnTo>
                  <a:lnTo>
                    <a:pt x="21" y="19"/>
                  </a:lnTo>
                  <a:lnTo>
                    <a:pt x="22" y="18"/>
                  </a:lnTo>
                  <a:lnTo>
                    <a:pt x="24" y="17"/>
                  </a:lnTo>
                  <a:lnTo>
                    <a:pt x="25" y="15"/>
                  </a:lnTo>
                  <a:lnTo>
                    <a:pt x="25" y="14"/>
                  </a:lnTo>
                  <a:lnTo>
                    <a:pt x="27" y="14"/>
                  </a:lnTo>
                  <a:lnTo>
                    <a:pt x="27" y="12"/>
                  </a:lnTo>
                  <a:lnTo>
                    <a:pt x="28" y="12"/>
                  </a:lnTo>
                  <a:lnTo>
                    <a:pt x="28" y="11"/>
                  </a:lnTo>
                  <a:lnTo>
                    <a:pt x="30" y="11"/>
                  </a:lnTo>
                  <a:lnTo>
                    <a:pt x="30" y="9"/>
                  </a:lnTo>
                  <a:lnTo>
                    <a:pt x="31" y="9"/>
                  </a:lnTo>
                  <a:lnTo>
                    <a:pt x="33" y="8"/>
                  </a:lnTo>
                  <a:lnTo>
                    <a:pt x="34" y="6"/>
                  </a:lnTo>
                  <a:lnTo>
                    <a:pt x="35" y="6"/>
                  </a:lnTo>
                  <a:lnTo>
                    <a:pt x="37" y="5"/>
                  </a:lnTo>
                  <a:lnTo>
                    <a:pt x="38" y="5"/>
                  </a:lnTo>
                  <a:lnTo>
                    <a:pt x="40" y="3"/>
                  </a:lnTo>
                  <a:lnTo>
                    <a:pt x="41" y="3"/>
                  </a:lnTo>
                  <a:lnTo>
                    <a:pt x="43" y="2"/>
                  </a:lnTo>
                  <a:lnTo>
                    <a:pt x="44" y="2"/>
                  </a:lnTo>
                  <a:lnTo>
                    <a:pt x="46" y="2"/>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0"/>
                  </a:lnTo>
                  <a:lnTo>
                    <a:pt x="71" y="2"/>
                  </a:lnTo>
                  <a:lnTo>
                    <a:pt x="72" y="2"/>
                  </a:lnTo>
                  <a:lnTo>
                    <a:pt x="74" y="2"/>
                  </a:lnTo>
                  <a:lnTo>
                    <a:pt x="75" y="2"/>
                  </a:lnTo>
                  <a:lnTo>
                    <a:pt x="75" y="3"/>
                  </a:lnTo>
                  <a:lnTo>
                    <a:pt x="77" y="3"/>
                  </a:lnTo>
                  <a:lnTo>
                    <a:pt x="78" y="3"/>
                  </a:lnTo>
                  <a:lnTo>
                    <a:pt x="80" y="3"/>
                  </a:lnTo>
                  <a:lnTo>
                    <a:pt x="81" y="5"/>
                  </a:lnTo>
                  <a:lnTo>
                    <a:pt x="83" y="5"/>
                  </a:lnTo>
                  <a:lnTo>
                    <a:pt x="83" y="6"/>
                  </a:lnTo>
                  <a:lnTo>
                    <a:pt x="84" y="6"/>
                  </a:lnTo>
                  <a:lnTo>
                    <a:pt x="86" y="6"/>
                  </a:lnTo>
                  <a:lnTo>
                    <a:pt x="86" y="8"/>
                  </a:lnTo>
                  <a:lnTo>
                    <a:pt x="87" y="8"/>
                  </a:lnTo>
                  <a:lnTo>
                    <a:pt x="89" y="9"/>
                  </a:lnTo>
                  <a:lnTo>
                    <a:pt x="90" y="9"/>
                  </a:lnTo>
                  <a:lnTo>
                    <a:pt x="90" y="11"/>
                  </a:lnTo>
                  <a:lnTo>
                    <a:pt x="92" y="12"/>
                  </a:lnTo>
                  <a:lnTo>
                    <a:pt x="93" y="14"/>
                  </a:lnTo>
                  <a:lnTo>
                    <a:pt x="93" y="15"/>
                  </a:lnTo>
                  <a:lnTo>
                    <a:pt x="95" y="15"/>
                  </a:lnTo>
                  <a:lnTo>
                    <a:pt x="95" y="17"/>
                  </a:lnTo>
                  <a:lnTo>
                    <a:pt x="95" y="18"/>
                  </a:lnTo>
                  <a:lnTo>
                    <a:pt x="96" y="19"/>
                  </a:lnTo>
                  <a:lnTo>
                    <a:pt x="96" y="21"/>
                  </a:lnTo>
                  <a:lnTo>
                    <a:pt x="96" y="22"/>
                  </a:lnTo>
                  <a:lnTo>
                    <a:pt x="96" y="24"/>
                  </a:lnTo>
                  <a:lnTo>
                    <a:pt x="96" y="25"/>
                  </a:lnTo>
                  <a:lnTo>
                    <a:pt x="97" y="27"/>
                  </a:lnTo>
                  <a:lnTo>
                    <a:pt x="97" y="28"/>
                  </a:lnTo>
                  <a:lnTo>
                    <a:pt x="97" y="30"/>
                  </a:lnTo>
                  <a:lnTo>
                    <a:pt x="96" y="30"/>
                  </a:lnTo>
                  <a:lnTo>
                    <a:pt x="96" y="31"/>
                  </a:lnTo>
                  <a:lnTo>
                    <a:pt x="96" y="33"/>
                  </a:lnTo>
                  <a:lnTo>
                    <a:pt x="96" y="34"/>
                  </a:lnTo>
                  <a:lnTo>
                    <a:pt x="96" y="36"/>
                  </a:lnTo>
                  <a:lnTo>
                    <a:pt x="96" y="37"/>
                  </a:lnTo>
                  <a:lnTo>
                    <a:pt x="96" y="39"/>
                  </a:lnTo>
                  <a:lnTo>
                    <a:pt x="95" y="39"/>
                  </a:lnTo>
                  <a:lnTo>
                    <a:pt x="95" y="40"/>
                  </a:lnTo>
                  <a:lnTo>
                    <a:pt x="95" y="42"/>
                  </a:lnTo>
                  <a:lnTo>
                    <a:pt x="95" y="43"/>
                  </a:lnTo>
                  <a:lnTo>
                    <a:pt x="93" y="43"/>
                  </a:lnTo>
                  <a:lnTo>
                    <a:pt x="93" y="45"/>
                  </a:lnTo>
                  <a:lnTo>
                    <a:pt x="93" y="46"/>
                  </a:lnTo>
                  <a:lnTo>
                    <a:pt x="92" y="46"/>
                  </a:lnTo>
                  <a:lnTo>
                    <a:pt x="92" y="47"/>
                  </a:lnTo>
                  <a:lnTo>
                    <a:pt x="90" y="49"/>
                  </a:lnTo>
                  <a:lnTo>
                    <a:pt x="90" y="50"/>
                  </a:lnTo>
                  <a:lnTo>
                    <a:pt x="89" y="52"/>
                  </a:lnTo>
                  <a:lnTo>
                    <a:pt x="87" y="53"/>
                  </a:lnTo>
                  <a:lnTo>
                    <a:pt x="86" y="55"/>
                  </a:lnTo>
                  <a:lnTo>
                    <a:pt x="84" y="56"/>
                  </a:lnTo>
                  <a:lnTo>
                    <a:pt x="83" y="58"/>
                  </a:lnTo>
                  <a:lnTo>
                    <a:pt x="81" y="58"/>
                  </a:lnTo>
                  <a:lnTo>
                    <a:pt x="81" y="59"/>
                  </a:lnTo>
                  <a:lnTo>
                    <a:pt x="80" y="59"/>
                  </a:lnTo>
                  <a:lnTo>
                    <a:pt x="80" y="61"/>
                  </a:lnTo>
                  <a:lnTo>
                    <a:pt x="78" y="61"/>
                  </a:lnTo>
                  <a:lnTo>
                    <a:pt x="77" y="62"/>
                  </a:lnTo>
                  <a:lnTo>
                    <a:pt x="77" y="64"/>
                  </a:lnTo>
                  <a:lnTo>
                    <a:pt x="78" y="64"/>
                  </a:lnTo>
                  <a:lnTo>
                    <a:pt x="80" y="64"/>
                  </a:lnTo>
                  <a:lnTo>
                    <a:pt x="80" y="65"/>
                  </a:lnTo>
                  <a:lnTo>
                    <a:pt x="81" y="65"/>
                  </a:lnTo>
                  <a:lnTo>
                    <a:pt x="81" y="67"/>
                  </a:lnTo>
                  <a:lnTo>
                    <a:pt x="83" y="67"/>
                  </a:lnTo>
                  <a:lnTo>
                    <a:pt x="83" y="68"/>
                  </a:lnTo>
                  <a:lnTo>
                    <a:pt x="84" y="68"/>
                  </a:lnTo>
                  <a:lnTo>
                    <a:pt x="84" y="70"/>
                  </a:lnTo>
                  <a:lnTo>
                    <a:pt x="86" y="70"/>
                  </a:lnTo>
                  <a:lnTo>
                    <a:pt x="86" y="71"/>
                  </a:lnTo>
                  <a:lnTo>
                    <a:pt x="87" y="71"/>
                  </a:lnTo>
                  <a:lnTo>
                    <a:pt x="87" y="73"/>
                  </a:lnTo>
                  <a:lnTo>
                    <a:pt x="89" y="74"/>
                  </a:lnTo>
                  <a:lnTo>
                    <a:pt x="89" y="75"/>
                  </a:lnTo>
                  <a:lnTo>
                    <a:pt x="89" y="77"/>
                  </a:lnTo>
                  <a:lnTo>
                    <a:pt x="90" y="77"/>
                  </a:lnTo>
                  <a:lnTo>
                    <a:pt x="90" y="78"/>
                  </a:lnTo>
                  <a:lnTo>
                    <a:pt x="90" y="80"/>
                  </a:lnTo>
                  <a:lnTo>
                    <a:pt x="90" y="81"/>
                  </a:lnTo>
                  <a:lnTo>
                    <a:pt x="90" y="83"/>
                  </a:lnTo>
                  <a:lnTo>
                    <a:pt x="90" y="84"/>
                  </a:lnTo>
                  <a:lnTo>
                    <a:pt x="90" y="86"/>
                  </a:lnTo>
                  <a:lnTo>
                    <a:pt x="90" y="87"/>
                  </a:lnTo>
                  <a:lnTo>
                    <a:pt x="90" y="89"/>
                  </a:lnTo>
                  <a:lnTo>
                    <a:pt x="90" y="90"/>
                  </a:lnTo>
                  <a:lnTo>
                    <a:pt x="89" y="90"/>
                  </a:lnTo>
                  <a:lnTo>
                    <a:pt x="89" y="92"/>
                  </a:lnTo>
                  <a:lnTo>
                    <a:pt x="89" y="93"/>
                  </a:lnTo>
                  <a:lnTo>
                    <a:pt x="89" y="95"/>
                  </a:lnTo>
                  <a:lnTo>
                    <a:pt x="89" y="96"/>
                  </a:lnTo>
                  <a:lnTo>
                    <a:pt x="87" y="98"/>
                  </a:lnTo>
                  <a:lnTo>
                    <a:pt x="87" y="99"/>
                  </a:lnTo>
                  <a:lnTo>
                    <a:pt x="87" y="101"/>
                  </a:lnTo>
                  <a:lnTo>
                    <a:pt x="86" y="102"/>
                  </a:lnTo>
                  <a:lnTo>
                    <a:pt x="86" y="104"/>
                  </a:lnTo>
                  <a:lnTo>
                    <a:pt x="86" y="105"/>
                  </a:lnTo>
                  <a:lnTo>
                    <a:pt x="84" y="105"/>
                  </a:lnTo>
                  <a:lnTo>
                    <a:pt x="84" y="106"/>
                  </a:lnTo>
                  <a:lnTo>
                    <a:pt x="83" y="108"/>
                  </a:lnTo>
                  <a:lnTo>
                    <a:pt x="83" y="109"/>
                  </a:lnTo>
                  <a:lnTo>
                    <a:pt x="81" y="111"/>
                  </a:lnTo>
                  <a:lnTo>
                    <a:pt x="81" y="112"/>
                  </a:lnTo>
                  <a:lnTo>
                    <a:pt x="80" y="114"/>
                  </a:lnTo>
                  <a:lnTo>
                    <a:pt x="78" y="115"/>
                  </a:lnTo>
                  <a:lnTo>
                    <a:pt x="77" y="117"/>
                  </a:lnTo>
                  <a:lnTo>
                    <a:pt x="77" y="118"/>
                  </a:lnTo>
                  <a:lnTo>
                    <a:pt x="75" y="118"/>
                  </a:lnTo>
                  <a:lnTo>
                    <a:pt x="75" y="120"/>
                  </a:lnTo>
                  <a:lnTo>
                    <a:pt x="74" y="120"/>
                  </a:lnTo>
                  <a:lnTo>
                    <a:pt x="74" y="121"/>
                  </a:lnTo>
                  <a:lnTo>
                    <a:pt x="72" y="121"/>
                  </a:lnTo>
                  <a:lnTo>
                    <a:pt x="71" y="123"/>
                  </a:lnTo>
                  <a:lnTo>
                    <a:pt x="69" y="124"/>
                  </a:lnTo>
                  <a:lnTo>
                    <a:pt x="68" y="124"/>
                  </a:lnTo>
                  <a:lnTo>
                    <a:pt x="68" y="126"/>
                  </a:lnTo>
                  <a:lnTo>
                    <a:pt x="66" y="126"/>
                  </a:lnTo>
                  <a:lnTo>
                    <a:pt x="66" y="127"/>
                  </a:lnTo>
                  <a:lnTo>
                    <a:pt x="65" y="127"/>
                  </a:lnTo>
                  <a:lnTo>
                    <a:pt x="64" y="127"/>
                  </a:lnTo>
                  <a:lnTo>
                    <a:pt x="64" y="129"/>
                  </a:lnTo>
                  <a:lnTo>
                    <a:pt x="62" y="129"/>
                  </a:lnTo>
                  <a:lnTo>
                    <a:pt x="61" y="130"/>
                  </a:lnTo>
                  <a:lnTo>
                    <a:pt x="59" y="130"/>
                  </a:lnTo>
                  <a:lnTo>
                    <a:pt x="58" y="130"/>
                  </a:lnTo>
                  <a:lnTo>
                    <a:pt x="56" y="132"/>
                  </a:lnTo>
                  <a:lnTo>
                    <a:pt x="55" y="132"/>
                  </a:lnTo>
                  <a:lnTo>
                    <a:pt x="53" y="133"/>
                  </a:lnTo>
                  <a:lnTo>
                    <a:pt x="52" y="133"/>
                  </a:lnTo>
                  <a:lnTo>
                    <a:pt x="50" y="133"/>
                  </a:lnTo>
                  <a:lnTo>
                    <a:pt x="49" y="133"/>
                  </a:lnTo>
                  <a:lnTo>
                    <a:pt x="47" y="134"/>
                  </a:lnTo>
                  <a:lnTo>
                    <a:pt x="46" y="134"/>
                  </a:lnTo>
                  <a:lnTo>
                    <a:pt x="44" y="134"/>
                  </a:lnTo>
                  <a:lnTo>
                    <a:pt x="43" y="134"/>
                  </a:lnTo>
                  <a:lnTo>
                    <a:pt x="41" y="134"/>
                  </a:lnTo>
                  <a:lnTo>
                    <a:pt x="40" y="134"/>
                  </a:lnTo>
                  <a:lnTo>
                    <a:pt x="38" y="134"/>
                  </a:lnTo>
                  <a:lnTo>
                    <a:pt x="37" y="134"/>
                  </a:lnTo>
                  <a:lnTo>
                    <a:pt x="35" y="134"/>
                  </a:lnTo>
                  <a:lnTo>
                    <a:pt x="34" y="134"/>
                  </a:lnTo>
                  <a:lnTo>
                    <a:pt x="33" y="134"/>
                  </a:lnTo>
                  <a:lnTo>
                    <a:pt x="31" y="134"/>
                  </a:lnTo>
                  <a:lnTo>
                    <a:pt x="30" y="134"/>
                  </a:lnTo>
                  <a:lnTo>
                    <a:pt x="28" y="134"/>
                  </a:lnTo>
                  <a:lnTo>
                    <a:pt x="27" y="134"/>
                  </a:lnTo>
                  <a:lnTo>
                    <a:pt x="25" y="134"/>
                  </a:lnTo>
                  <a:lnTo>
                    <a:pt x="25" y="133"/>
                  </a:lnTo>
                  <a:lnTo>
                    <a:pt x="24" y="133"/>
                  </a:lnTo>
                  <a:lnTo>
                    <a:pt x="22" y="133"/>
                  </a:lnTo>
                  <a:lnTo>
                    <a:pt x="21" y="133"/>
                  </a:lnTo>
                  <a:lnTo>
                    <a:pt x="19" y="132"/>
                  </a:lnTo>
                  <a:lnTo>
                    <a:pt x="18" y="132"/>
                  </a:lnTo>
                  <a:lnTo>
                    <a:pt x="16" y="130"/>
                  </a:lnTo>
                  <a:lnTo>
                    <a:pt x="15" y="130"/>
                  </a:lnTo>
                  <a:lnTo>
                    <a:pt x="13" y="129"/>
                  </a:lnTo>
                  <a:lnTo>
                    <a:pt x="12" y="129"/>
                  </a:lnTo>
                  <a:lnTo>
                    <a:pt x="12" y="127"/>
                  </a:lnTo>
                  <a:lnTo>
                    <a:pt x="10" y="127"/>
                  </a:lnTo>
                  <a:lnTo>
                    <a:pt x="9" y="126"/>
                  </a:lnTo>
                  <a:lnTo>
                    <a:pt x="7" y="124"/>
                  </a:lnTo>
                  <a:lnTo>
                    <a:pt x="7" y="123"/>
                  </a:lnTo>
                  <a:lnTo>
                    <a:pt x="6" y="123"/>
                  </a:lnTo>
                  <a:lnTo>
                    <a:pt x="6" y="121"/>
                  </a:lnTo>
                  <a:lnTo>
                    <a:pt x="4" y="121"/>
                  </a:lnTo>
                  <a:lnTo>
                    <a:pt x="4" y="120"/>
                  </a:lnTo>
                  <a:lnTo>
                    <a:pt x="3" y="118"/>
                  </a:lnTo>
                  <a:lnTo>
                    <a:pt x="3" y="117"/>
                  </a:lnTo>
                  <a:lnTo>
                    <a:pt x="1" y="115"/>
                  </a:lnTo>
                  <a:lnTo>
                    <a:pt x="1" y="114"/>
                  </a:lnTo>
                  <a:lnTo>
                    <a:pt x="1" y="112"/>
                  </a:lnTo>
                  <a:lnTo>
                    <a:pt x="0" y="111"/>
                  </a:lnTo>
                  <a:lnTo>
                    <a:pt x="0" y="109"/>
                  </a:lnTo>
                  <a:lnTo>
                    <a:pt x="0" y="108"/>
                  </a:lnTo>
                  <a:lnTo>
                    <a:pt x="0" y="106"/>
                  </a:lnTo>
                  <a:lnTo>
                    <a:pt x="0" y="105"/>
                  </a:lnTo>
                  <a:lnTo>
                    <a:pt x="0" y="104"/>
                  </a:lnTo>
                  <a:lnTo>
                    <a:pt x="0" y="102"/>
                  </a:lnTo>
                  <a:lnTo>
                    <a:pt x="0" y="101"/>
                  </a:lnTo>
                  <a:lnTo>
                    <a:pt x="0" y="99"/>
                  </a:lnTo>
                  <a:lnTo>
                    <a:pt x="0" y="98"/>
                  </a:lnTo>
                  <a:lnTo>
                    <a:pt x="0" y="96"/>
                  </a:lnTo>
                  <a:lnTo>
                    <a:pt x="0" y="95"/>
                  </a:lnTo>
                  <a:lnTo>
                    <a:pt x="0" y="93"/>
                  </a:lnTo>
                  <a:lnTo>
                    <a:pt x="0" y="92"/>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4" name="Freeform 69">
              <a:extLst>
                <a:ext uri="{FF2B5EF4-FFF2-40B4-BE49-F238E27FC236}">
                  <a16:creationId xmlns:a16="http://schemas.microsoft.com/office/drawing/2014/main" id="{C056CC5F-F3E8-45A6-97E7-6014774A1018}"/>
                </a:ext>
              </a:extLst>
            </p:cNvPr>
            <p:cNvSpPr>
              <a:spLocks/>
            </p:cNvSpPr>
            <p:nvPr/>
          </p:nvSpPr>
          <p:spPr bwMode="auto">
            <a:xfrm>
              <a:off x="1555750" y="3328987"/>
              <a:ext cx="96838" cy="141288"/>
            </a:xfrm>
            <a:custGeom>
              <a:avLst/>
              <a:gdLst>
                <a:gd name="T0" fmla="*/ 0 w 115"/>
                <a:gd name="T1" fmla="*/ 0 h 133"/>
                <a:gd name="T2" fmla="*/ 2147483646 w 115"/>
                <a:gd name="T3" fmla="*/ 0 h 133"/>
                <a:gd name="T4" fmla="*/ 2147483646 w 115"/>
                <a:gd name="T5" fmla="*/ 2147483646 h 133"/>
                <a:gd name="T6" fmla="*/ 2147483646 w 115"/>
                <a:gd name="T7" fmla="*/ 0 h 133"/>
                <a:gd name="T8" fmla="*/ 2147483646 w 115"/>
                <a:gd name="T9" fmla="*/ 0 h 133"/>
                <a:gd name="T10" fmla="*/ 2147483646 w 115"/>
                <a:gd name="T11" fmla="*/ 2147483646 h 133"/>
                <a:gd name="T12" fmla="*/ 2147483646 w 115"/>
                <a:gd name="T13" fmla="*/ 2147483646 h 133"/>
                <a:gd name="T14" fmla="*/ 0 w 115"/>
                <a:gd name="T15" fmla="*/ 0 h 133"/>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33"/>
                <a:gd name="T26" fmla="*/ 115 w 115"/>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33">
                  <a:moveTo>
                    <a:pt x="0" y="0"/>
                  </a:moveTo>
                  <a:lnTo>
                    <a:pt x="28" y="0"/>
                  </a:lnTo>
                  <a:lnTo>
                    <a:pt x="38" y="101"/>
                  </a:lnTo>
                  <a:lnTo>
                    <a:pt x="87" y="0"/>
                  </a:lnTo>
                  <a:lnTo>
                    <a:pt x="115" y="0"/>
                  </a:lnTo>
                  <a:lnTo>
                    <a:pt x="44" y="133"/>
                  </a:lnTo>
                  <a:lnTo>
                    <a:pt x="17" y="1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5" name="Freeform 70">
              <a:extLst>
                <a:ext uri="{FF2B5EF4-FFF2-40B4-BE49-F238E27FC236}">
                  <a16:creationId xmlns:a16="http://schemas.microsoft.com/office/drawing/2014/main" id="{84CDC3CD-B9E6-4598-82C6-1EF73364136A}"/>
                </a:ext>
              </a:extLst>
            </p:cNvPr>
            <p:cNvSpPr>
              <a:spLocks noEditPoints="1"/>
            </p:cNvSpPr>
            <p:nvPr/>
          </p:nvSpPr>
          <p:spPr bwMode="auto">
            <a:xfrm>
              <a:off x="1644650" y="3363912"/>
              <a:ext cx="87313" cy="107950"/>
            </a:xfrm>
            <a:custGeom>
              <a:avLst/>
              <a:gdLst>
                <a:gd name="T0" fmla="*/ 2147483646 w 103"/>
                <a:gd name="T1" fmla="*/ 2147483646 h 101"/>
                <a:gd name="T2" fmla="*/ 2147483646 w 103"/>
                <a:gd name="T3" fmla="*/ 2147483646 h 101"/>
                <a:gd name="T4" fmla="*/ 2147483646 w 103"/>
                <a:gd name="T5" fmla="*/ 2147483646 h 101"/>
                <a:gd name="T6" fmla="*/ 2147483646 w 103"/>
                <a:gd name="T7" fmla="*/ 2147483646 h 101"/>
                <a:gd name="T8" fmla="*/ 2147483646 w 103"/>
                <a:gd name="T9" fmla="*/ 2147483646 h 101"/>
                <a:gd name="T10" fmla="*/ 2147483646 w 103"/>
                <a:gd name="T11" fmla="*/ 2147483646 h 101"/>
                <a:gd name="T12" fmla="*/ 2147483646 w 103"/>
                <a:gd name="T13" fmla="*/ 2147483646 h 101"/>
                <a:gd name="T14" fmla="*/ 2147483646 w 103"/>
                <a:gd name="T15" fmla="*/ 2147483646 h 101"/>
                <a:gd name="T16" fmla="*/ 2147483646 w 103"/>
                <a:gd name="T17" fmla="*/ 0 h 101"/>
                <a:gd name="T18" fmla="*/ 2147483646 w 103"/>
                <a:gd name="T19" fmla="*/ 0 h 101"/>
                <a:gd name="T20" fmla="*/ 2147483646 w 103"/>
                <a:gd name="T21" fmla="*/ 2147483646 h 101"/>
                <a:gd name="T22" fmla="*/ 2147483646 w 103"/>
                <a:gd name="T23" fmla="*/ 2147483646 h 101"/>
                <a:gd name="T24" fmla="*/ 2147483646 w 103"/>
                <a:gd name="T25" fmla="*/ 2147483646 h 101"/>
                <a:gd name="T26" fmla="*/ 2147483646 w 103"/>
                <a:gd name="T27" fmla="*/ 2147483646 h 101"/>
                <a:gd name="T28" fmla="*/ 2147483646 w 103"/>
                <a:gd name="T29" fmla="*/ 2147483646 h 101"/>
                <a:gd name="T30" fmla="*/ 2147483646 w 103"/>
                <a:gd name="T31" fmla="*/ 2147483646 h 101"/>
                <a:gd name="T32" fmla="*/ 2147483646 w 103"/>
                <a:gd name="T33" fmla="*/ 2147483646 h 101"/>
                <a:gd name="T34" fmla="*/ 2147483646 w 103"/>
                <a:gd name="T35" fmla="*/ 2147483646 h 101"/>
                <a:gd name="T36" fmla="*/ 2147483646 w 103"/>
                <a:gd name="T37" fmla="*/ 2147483646 h 101"/>
                <a:gd name="T38" fmla="*/ 2147483646 w 103"/>
                <a:gd name="T39" fmla="*/ 2147483646 h 101"/>
                <a:gd name="T40" fmla="*/ 2147483646 w 103"/>
                <a:gd name="T41" fmla="*/ 2147483646 h 101"/>
                <a:gd name="T42" fmla="*/ 2147483646 w 103"/>
                <a:gd name="T43" fmla="*/ 2147483646 h 101"/>
                <a:gd name="T44" fmla="*/ 2147483646 w 103"/>
                <a:gd name="T45" fmla="*/ 2147483646 h 101"/>
                <a:gd name="T46" fmla="*/ 2147483646 w 103"/>
                <a:gd name="T47" fmla="*/ 2147483646 h 101"/>
                <a:gd name="T48" fmla="*/ 2147483646 w 103"/>
                <a:gd name="T49" fmla="*/ 2147483646 h 101"/>
                <a:gd name="T50" fmla="*/ 2147483646 w 103"/>
                <a:gd name="T51" fmla="*/ 2147483646 h 101"/>
                <a:gd name="T52" fmla="*/ 2147483646 w 103"/>
                <a:gd name="T53" fmla="*/ 2147483646 h 101"/>
                <a:gd name="T54" fmla="*/ 2147483646 w 103"/>
                <a:gd name="T55" fmla="*/ 2147483646 h 101"/>
                <a:gd name="T56" fmla="*/ 2147483646 w 103"/>
                <a:gd name="T57" fmla="*/ 2147483646 h 101"/>
                <a:gd name="T58" fmla="*/ 2147483646 w 103"/>
                <a:gd name="T59" fmla="*/ 2147483646 h 101"/>
                <a:gd name="T60" fmla="*/ 2147483646 w 103"/>
                <a:gd name="T61" fmla="*/ 2147483646 h 101"/>
                <a:gd name="T62" fmla="*/ 2147483646 w 103"/>
                <a:gd name="T63" fmla="*/ 2147483646 h 101"/>
                <a:gd name="T64" fmla="*/ 2147483646 w 103"/>
                <a:gd name="T65" fmla="*/ 2147483646 h 101"/>
                <a:gd name="T66" fmla="*/ 2147483646 w 103"/>
                <a:gd name="T67" fmla="*/ 2147483646 h 101"/>
                <a:gd name="T68" fmla="*/ 2147483646 w 103"/>
                <a:gd name="T69" fmla="*/ 2147483646 h 101"/>
                <a:gd name="T70" fmla="*/ 0 w 103"/>
                <a:gd name="T71" fmla="*/ 2147483646 h 101"/>
                <a:gd name="T72" fmla="*/ 2147483646 w 103"/>
                <a:gd name="T73" fmla="*/ 2147483646 h 101"/>
                <a:gd name="T74" fmla="*/ 2147483646 w 103"/>
                <a:gd name="T75" fmla="*/ 2147483646 h 101"/>
                <a:gd name="T76" fmla="*/ 2147483646 w 103"/>
                <a:gd name="T77" fmla="*/ 2147483646 h 101"/>
                <a:gd name="T78" fmla="*/ 2147483646 w 103"/>
                <a:gd name="T79" fmla="*/ 2147483646 h 101"/>
                <a:gd name="T80" fmla="*/ 2147483646 w 103"/>
                <a:gd name="T81" fmla="*/ 2147483646 h 101"/>
                <a:gd name="T82" fmla="*/ 2147483646 w 103"/>
                <a:gd name="T83" fmla="*/ 2147483646 h 101"/>
                <a:gd name="T84" fmla="*/ 2147483646 w 103"/>
                <a:gd name="T85" fmla="*/ 2147483646 h 101"/>
                <a:gd name="T86" fmla="*/ 2147483646 w 103"/>
                <a:gd name="T87" fmla="*/ 2147483646 h 101"/>
                <a:gd name="T88" fmla="*/ 2147483646 w 103"/>
                <a:gd name="T89" fmla="*/ 2147483646 h 101"/>
                <a:gd name="T90" fmla="*/ 2147483646 w 103"/>
                <a:gd name="T91" fmla="*/ 2147483646 h 101"/>
                <a:gd name="T92" fmla="*/ 2147483646 w 103"/>
                <a:gd name="T93" fmla="*/ 2147483646 h 101"/>
                <a:gd name="T94" fmla="*/ 2147483646 w 103"/>
                <a:gd name="T95" fmla="*/ 2147483646 h 101"/>
                <a:gd name="T96" fmla="*/ 2147483646 w 103"/>
                <a:gd name="T97" fmla="*/ 2147483646 h 101"/>
                <a:gd name="T98" fmla="*/ 2147483646 w 103"/>
                <a:gd name="T99" fmla="*/ 2147483646 h 101"/>
                <a:gd name="T100" fmla="*/ 2147483646 w 103"/>
                <a:gd name="T101" fmla="*/ 2147483646 h 101"/>
                <a:gd name="T102" fmla="*/ 2147483646 w 103"/>
                <a:gd name="T103" fmla="*/ 2147483646 h 101"/>
                <a:gd name="T104" fmla="*/ 2147483646 w 103"/>
                <a:gd name="T105" fmla="*/ 2147483646 h 101"/>
                <a:gd name="T106" fmla="*/ 2147483646 w 103"/>
                <a:gd name="T107" fmla="*/ 2147483646 h 101"/>
                <a:gd name="T108" fmla="*/ 2147483646 w 103"/>
                <a:gd name="T109" fmla="*/ 2147483646 h 101"/>
                <a:gd name="T110" fmla="*/ 2147483646 w 103"/>
                <a:gd name="T111" fmla="*/ 2147483646 h 101"/>
                <a:gd name="T112" fmla="*/ 2147483646 w 103"/>
                <a:gd name="T113" fmla="*/ 2147483646 h 101"/>
                <a:gd name="T114" fmla="*/ 2147483646 w 103"/>
                <a:gd name="T115" fmla="*/ 2147483646 h 101"/>
                <a:gd name="T116" fmla="*/ 2147483646 w 103"/>
                <a:gd name="T117" fmla="*/ 2147483646 h 1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
                <a:gd name="T178" fmla="*/ 0 h 101"/>
                <a:gd name="T179" fmla="*/ 103 w 103"/>
                <a:gd name="T180" fmla="*/ 101 h 1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 h="101">
                  <a:moveTo>
                    <a:pt x="1" y="51"/>
                  </a:moveTo>
                  <a:lnTo>
                    <a:pt x="1" y="50"/>
                  </a:lnTo>
                  <a:lnTo>
                    <a:pt x="3" y="48"/>
                  </a:lnTo>
                  <a:lnTo>
                    <a:pt x="3" y="47"/>
                  </a:lnTo>
                  <a:lnTo>
                    <a:pt x="3" y="45"/>
                  </a:lnTo>
                  <a:lnTo>
                    <a:pt x="3" y="44"/>
                  </a:lnTo>
                  <a:lnTo>
                    <a:pt x="4" y="42"/>
                  </a:lnTo>
                  <a:lnTo>
                    <a:pt x="4" y="41"/>
                  </a:lnTo>
                  <a:lnTo>
                    <a:pt x="4" y="40"/>
                  </a:lnTo>
                  <a:lnTo>
                    <a:pt x="4" y="38"/>
                  </a:lnTo>
                  <a:lnTo>
                    <a:pt x="6" y="37"/>
                  </a:lnTo>
                  <a:lnTo>
                    <a:pt x="7" y="35"/>
                  </a:lnTo>
                  <a:lnTo>
                    <a:pt x="7" y="34"/>
                  </a:lnTo>
                  <a:lnTo>
                    <a:pt x="7" y="32"/>
                  </a:lnTo>
                  <a:lnTo>
                    <a:pt x="9" y="31"/>
                  </a:lnTo>
                  <a:lnTo>
                    <a:pt x="9" y="29"/>
                  </a:lnTo>
                  <a:lnTo>
                    <a:pt x="10" y="29"/>
                  </a:lnTo>
                  <a:lnTo>
                    <a:pt x="10" y="28"/>
                  </a:lnTo>
                  <a:lnTo>
                    <a:pt x="12" y="26"/>
                  </a:lnTo>
                  <a:lnTo>
                    <a:pt x="12" y="25"/>
                  </a:lnTo>
                  <a:lnTo>
                    <a:pt x="13" y="25"/>
                  </a:lnTo>
                  <a:lnTo>
                    <a:pt x="13" y="23"/>
                  </a:lnTo>
                  <a:lnTo>
                    <a:pt x="15" y="22"/>
                  </a:lnTo>
                  <a:lnTo>
                    <a:pt x="16" y="20"/>
                  </a:lnTo>
                  <a:lnTo>
                    <a:pt x="16" y="19"/>
                  </a:lnTo>
                  <a:lnTo>
                    <a:pt x="18" y="19"/>
                  </a:lnTo>
                  <a:lnTo>
                    <a:pt x="19" y="17"/>
                  </a:lnTo>
                  <a:lnTo>
                    <a:pt x="19" y="16"/>
                  </a:lnTo>
                  <a:lnTo>
                    <a:pt x="21" y="16"/>
                  </a:lnTo>
                  <a:lnTo>
                    <a:pt x="21" y="14"/>
                  </a:lnTo>
                  <a:lnTo>
                    <a:pt x="22" y="14"/>
                  </a:lnTo>
                  <a:lnTo>
                    <a:pt x="24" y="13"/>
                  </a:lnTo>
                  <a:lnTo>
                    <a:pt x="25" y="12"/>
                  </a:lnTo>
                  <a:lnTo>
                    <a:pt x="27" y="10"/>
                  </a:lnTo>
                  <a:lnTo>
                    <a:pt x="28" y="10"/>
                  </a:lnTo>
                  <a:lnTo>
                    <a:pt x="28" y="9"/>
                  </a:lnTo>
                  <a:lnTo>
                    <a:pt x="30" y="9"/>
                  </a:lnTo>
                  <a:lnTo>
                    <a:pt x="31" y="7"/>
                  </a:lnTo>
                  <a:lnTo>
                    <a:pt x="32" y="7"/>
                  </a:lnTo>
                  <a:lnTo>
                    <a:pt x="34" y="6"/>
                  </a:lnTo>
                  <a:lnTo>
                    <a:pt x="35" y="6"/>
                  </a:lnTo>
                  <a:lnTo>
                    <a:pt x="37" y="4"/>
                  </a:lnTo>
                  <a:lnTo>
                    <a:pt x="38" y="4"/>
                  </a:lnTo>
                  <a:lnTo>
                    <a:pt x="40" y="3"/>
                  </a:lnTo>
                  <a:lnTo>
                    <a:pt x="41" y="3"/>
                  </a:lnTo>
                  <a:lnTo>
                    <a:pt x="43" y="3"/>
                  </a:lnTo>
                  <a:lnTo>
                    <a:pt x="44" y="3"/>
                  </a:lnTo>
                  <a:lnTo>
                    <a:pt x="46" y="1"/>
                  </a:lnTo>
                  <a:lnTo>
                    <a:pt x="47" y="1"/>
                  </a:lnTo>
                  <a:lnTo>
                    <a:pt x="49" y="1"/>
                  </a:lnTo>
                  <a:lnTo>
                    <a:pt x="50" y="1"/>
                  </a:lnTo>
                  <a:lnTo>
                    <a:pt x="52" y="1"/>
                  </a:lnTo>
                  <a:lnTo>
                    <a:pt x="53" y="0"/>
                  </a:lnTo>
                  <a:lnTo>
                    <a:pt x="55" y="0"/>
                  </a:lnTo>
                  <a:lnTo>
                    <a:pt x="56" y="0"/>
                  </a:lnTo>
                  <a:lnTo>
                    <a:pt x="58" y="0"/>
                  </a:lnTo>
                  <a:lnTo>
                    <a:pt x="59" y="0"/>
                  </a:lnTo>
                  <a:lnTo>
                    <a:pt x="61" y="0"/>
                  </a:lnTo>
                  <a:lnTo>
                    <a:pt x="62" y="0"/>
                  </a:lnTo>
                  <a:lnTo>
                    <a:pt x="63" y="0"/>
                  </a:lnTo>
                  <a:lnTo>
                    <a:pt x="65" y="0"/>
                  </a:lnTo>
                  <a:lnTo>
                    <a:pt x="66" y="0"/>
                  </a:lnTo>
                  <a:lnTo>
                    <a:pt x="68" y="0"/>
                  </a:lnTo>
                  <a:lnTo>
                    <a:pt x="69" y="0"/>
                  </a:lnTo>
                  <a:lnTo>
                    <a:pt x="71" y="1"/>
                  </a:lnTo>
                  <a:lnTo>
                    <a:pt x="72" y="1"/>
                  </a:lnTo>
                  <a:lnTo>
                    <a:pt x="74" y="1"/>
                  </a:lnTo>
                  <a:lnTo>
                    <a:pt x="75" y="1"/>
                  </a:lnTo>
                  <a:lnTo>
                    <a:pt x="77" y="1"/>
                  </a:lnTo>
                  <a:lnTo>
                    <a:pt x="78" y="3"/>
                  </a:lnTo>
                  <a:lnTo>
                    <a:pt x="80" y="3"/>
                  </a:lnTo>
                  <a:lnTo>
                    <a:pt x="81" y="3"/>
                  </a:lnTo>
                  <a:lnTo>
                    <a:pt x="81" y="4"/>
                  </a:lnTo>
                  <a:lnTo>
                    <a:pt x="83" y="4"/>
                  </a:lnTo>
                  <a:lnTo>
                    <a:pt x="84" y="4"/>
                  </a:lnTo>
                  <a:lnTo>
                    <a:pt x="86" y="6"/>
                  </a:lnTo>
                  <a:lnTo>
                    <a:pt x="87" y="6"/>
                  </a:lnTo>
                  <a:lnTo>
                    <a:pt x="87" y="7"/>
                  </a:lnTo>
                  <a:lnTo>
                    <a:pt x="89" y="7"/>
                  </a:lnTo>
                  <a:lnTo>
                    <a:pt x="90" y="9"/>
                  </a:lnTo>
                  <a:lnTo>
                    <a:pt x="92" y="10"/>
                  </a:lnTo>
                  <a:lnTo>
                    <a:pt x="93" y="10"/>
                  </a:lnTo>
                  <a:lnTo>
                    <a:pt x="93" y="12"/>
                  </a:lnTo>
                  <a:lnTo>
                    <a:pt x="94" y="12"/>
                  </a:lnTo>
                  <a:lnTo>
                    <a:pt x="94" y="13"/>
                  </a:lnTo>
                  <a:lnTo>
                    <a:pt x="96" y="14"/>
                  </a:lnTo>
                  <a:lnTo>
                    <a:pt x="96" y="16"/>
                  </a:lnTo>
                  <a:lnTo>
                    <a:pt x="97" y="16"/>
                  </a:lnTo>
                  <a:lnTo>
                    <a:pt x="97" y="17"/>
                  </a:lnTo>
                  <a:lnTo>
                    <a:pt x="99" y="19"/>
                  </a:lnTo>
                  <a:lnTo>
                    <a:pt x="99" y="20"/>
                  </a:lnTo>
                  <a:lnTo>
                    <a:pt x="99" y="22"/>
                  </a:lnTo>
                  <a:lnTo>
                    <a:pt x="100" y="22"/>
                  </a:lnTo>
                  <a:lnTo>
                    <a:pt x="100" y="23"/>
                  </a:lnTo>
                  <a:lnTo>
                    <a:pt x="100" y="25"/>
                  </a:lnTo>
                  <a:lnTo>
                    <a:pt x="102" y="26"/>
                  </a:lnTo>
                  <a:lnTo>
                    <a:pt x="102" y="28"/>
                  </a:lnTo>
                  <a:lnTo>
                    <a:pt x="102" y="29"/>
                  </a:lnTo>
                  <a:lnTo>
                    <a:pt x="102" y="31"/>
                  </a:lnTo>
                  <a:lnTo>
                    <a:pt x="102" y="32"/>
                  </a:lnTo>
                  <a:lnTo>
                    <a:pt x="102" y="34"/>
                  </a:lnTo>
                  <a:lnTo>
                    <a:pt x="102" y="35"/>
                  </a:lnTo>
                  <a:lnTo>
                    <a:pt x="103" y="37"/>
                  </a:lnTo>
                  <a:lnTo>
                    <a:pt x="103" y="38"/>
                  </a:lnTo>
                  <a:lnTo>
                    <a:pt x="103" y="40"/>
                  </a:lnTo>
                  <a:lnTo>
                    <a:pt x="103" y="41"/>
                  </a:lnTo>
                  <a:lnTo>
                    <a:pt x="102" y="41"/>
                  </a:lnTo>
                  <a:lnTo>
                    <a:pt x="102" y="42"/>
                  </a:lnTo>
                  <a:lnTo>
                    <a:pt x="102" y="44"/>
                  </a:lnTo>
                  <a:lnTo>
                    <a:pt x="102" y="45"/>
                  </a:lnTo>
                  <a:lnTo>
                    <a:pt x="102" y="47"/>
                  </a:lnTo>
                  <a:lnTo>
                    <a:pt x="102" y="48"/>
                  </a:lnTo>
                  <a:lnTo>
                    <a:pt x="102" y="50"/>
                  </a:lnTo>
                  <a:lnTo>
                    <a:pt x="102" y="51"/>
                  </a:lnTo>
                  <a:lnTo>
                    <a:pt x="100" y="53"/>
                  </a:lnTo>
                  <a:lnTo>
                    <a:pt x="100" y="54"/>
                  </a:lnTo>
                  <a:lnTo>
                    <a:pt x="100" y="56"/>
                  </a:lnTo>
                  <a:lnTo>
                    <a:pt x="100" y="57"/>
                  </a:lnTo>
                  <a:lnTo>
                    <a:pt x="99" y="57"/>
                  </a:lnTo>
                  <a:lnTo>
                    <a:pt x="99" y="59"/>
                  </a:lnTo>
                  <a:lnTo>
                    <a:pt x="99" y="60"/>
                  </a:lnTo>
                  <a:lnTo>
                    <a:pt x="99" y="62"/>
                  </a:lnTo>
                  <a:lnTo>
                    <a:pt x="97" y="63"/>
                  </a:lnTo>
                  <a:lnTo>
                    <a:pt x="97" y="65"/>
                  </a:lnTo>
                  <a:lnTo>
                    <a:pt x="97" y="66"/>
                  </a:lnTo>
                  <a:lnTo>
                    <a:pt x="96" y="68"/>
                  </a:lnTo>
                  <a:lnTo>
                    <a:pt x="94" y="69"/>
                  </a:lnTo>
                  <a:lnTo>
                    <a:pt x="94" y="71"/>
                  </a:lnTo>
                  <a:lnTo>
                    <a:pt x="94" y="72"/>
                  </a:lnTo>
                  <a:lnTo>
                    <a:pt x="93" y="73"/>
                  </a:lnTo>
                  <a:lnTo>
                    <a:pt x="92" y="75"/>
                  </a:lnTo>
                  <a:lnTo>
                    <a:pt x="92" y="76"/>
                  </a:lnTo>
                  <a:lnTo>
                    <a:pt x="90" y="78"/>
                  </a:lnTo>
                  <a:lnTo>
                    <a:pt x="89" y="79"/>
                  </a:lnTo>
                  <a:lnTo>
                    <a:pt x="89" y="81"/>
                  </a:lnTo>
                  <a:lnTo>
                    <a:pt x="87" y="81"/>
                  </a:lnTo>
                  <a:lnTo>
                    <a:pt x="86" y="82"/>
                  </a:lnTo>
                  <a:lnTo>
                    <a:pt x="86" y="84"/>
                  </a:lnTo>
                  <a:lnTo>
                    <a:pt x="84" y="84"/>
                  </a:lnTo>
                  <a:lnTo>
                    <a:pt x="84" y="85"/>
                  </a:lnTo>
                  <a:lnTo>
                    <a:pt x="83" y="87"/>
                  </a:lnTo>
                  <a:lnTo>
                    <a:pt x="81" y="87"/>
                  </a:lnTo>
                  <a:lnTo>
                    <a:pt x="81" y="88"/>
                  </a:lnTo>
                  <a:lnTo>
                    <a:pt x="80" y="88"/>
                  </a:lnTo>
                  <a:lnTo>
                    <a:pt x="78" y="90"/>
                  </a:lnTo>
                  <a:lnTo>
                    <a:pt x="78" y="91"/>
                  </a:lnTo>
                  <a:lnTo>
                    <a:pt x="77" y="91"/>
                  </a:lnTo>
                  <a:lnTo>
                    <a:pt x="75" y="93"/>
                  </a:lnTo>
                  <a:lnTo>
                    <a:pt x="74" y="93"/>
                  </a:lnTo>
                  <a:lnTo>
                    <a:pt x="74" y="94"/>
                  </a:lnTo>
                  <a:lnTo>
                    <a:pt x="72" y="94"/>
                  </a:lnTo>
                  <a:lnTo>
                    <a:pt x="71" y="94"/>
                  </a:lnTo>
                  <a:lnTo>
                    <a:pt x="69" y="96"/>
                  </a:lnTo>
                  <a:lnTo>
                    <a:pt x="68" y="97"/>
                  </a:lnTo>
                  <a:lnTo>
                    <a:pt x="66" y="97"/>
                  </a:lnTo>
                  <a:lnTo>
                    <a:pt x="65" y="97"/>
                  </a:lnTo>
                  <a:lnTo>
                    <a:pt x="63" y="99"/>
                  </a:lnTo>
                  <a:lnTo>
                    <a:pt x="62" y="99"/>
                  </a:lnTo>
                  <a:lnTo>
                    <a:pt x="61" y="99"/>
                  </a:lnTo>
                  <a:lnTo>
                    <a:pt x="59" y="100"/>
                  </a:lnTo>
                  <a:lnTo>
                    <a:pt x="58" y="100"/>
                  </a:lnTo>
                  <a:lnTo>
                    <a:pt x="56" y="100"/>
                  </a:lnTo>
                  <a:lnTo>
                    <a:pt x="55" y="100"/>
                  </a:lnTo>
                  <a:lnTo>
                    <a:pt x="53" y="101"/>
                  </a:lnTo>
                  <a:lnTo>
                    <a:pt x="52" y="101"/>
                  </a:lnTo>
                  <a:lnTo>
                    <a:pt x="50" y="101"/>
                  </a:lnTo>
                  <a:lnTo>
                    <a:pt x="49" y="101"/>
                  </a:lnTo>
                  <a:lnTo>
                    <a:pt x="47" y="101"/>
                  </a:lnTo>
                  <a:lnTo>
                    <a:pt x="46" y="101"/>
                  </a:lnTo>
                  <a:lnTo>
                    <a:pt x="44" y="101"/>
                  </a:lnTo>
                  <a:lnTo>
                    <a:pt x="43" y="101"/>
                  </a:lnTo>
                  <a:lnTo>
                    <a:pt x="41" y="101"/>
                  </a:lnTo>
                  <a:lnTo>
                    <a:pt x="40" y="101"/>
                  </a:lnTo>
                  <a:lnTo>
                    <a:pt x="38" y="101"/>
                  </a:lnTo>
                  <a:lnTo>
                    <a:pt x="37" y="101"/>
                  </a:lnTo>
                  <a:lnTo>
                    <a:pt x="35" y="101"/>
                  </a:lnTo>
                  <a:lnTo>
                    <a:pt x="34" y="101"/>
                  </a:lnTo>
                  <a:lnTo>
                    <a:pt x="32" y="101"/>
                  </a:lnTo>
                  <a:lnTo>
                    <a:pt x="31" y="101"/>
                  </a:lnTo>
                  <a:lnTo>
                    <a:pt x="30" y="101"/>
                  </a:lnTo>
                  <a:lnTo>
                    <a:pt x="30" y="100"/>
                  </a:lnTo>
                  <a:lnTo>
                    <a:pt x="28" y="100"/>
                  </a:lnTo>
                  <a:lnTo>
                    <a:pt x="27" y="100"/>
                  </a:lnTo>
                  <a:lnTo>
                    <a:pt x="25" y="100"/>
                  </a:lnTo>
                  <a:lnTo>
                    <a:pt x="24" y="100"/>
                  </a:lnTo>
                  <a:lnTo>
                    <a:pt x="24" y="99"/>
                  </a:lnTo>
                  <a:lnTo>
                    <a:pt x="22" y="99"/>
                  </a:lnTo>
                  <a:lnTo>
                    <a:pt x="21" y="99"/>
                  </a:lnTo>
                  <a:lnTo>
                    <a:pt x="19" y="97"/>
                  </a:lnTo>
                  <a:lnTo>
                    <a:pt x="18" y="97"/>
                  </a:lnTo>
                  <a:lnTo>
                    <a:pt x="16" y="96"/>
                  </a:lnTo>
                  <a:lnTo>
                    <a:pt x="15" y="96"/>
                  </a:lnTo>
                  <a:lnTo>
                    <a:pt x="15" y="94"/>
                  </a:lnTo>
                  <a:lnTo>
                    <a:pt x="13" y="94"/>
                  </a:lnTo>
                  <a:lnTo>
                    <a:pt x="12" y="93"/>
                  </a:lnTo>
                  <a:lnTo>
                    <a:pt x="10" y="91"/>
                  </a:lnTo>
                  <a:lnTo>
                    <a:pt x="9" y="90"/>
                  </a:lnTo>
                  <a:lnTo>
                    <a:pt x="7" y="88"/>
                  </a:lnTo>
                  <a:lnTo>
                    <a:pt x="7" y="87"/>
                  </a:lnTo>
                  <a:lnTo>
                    <a:pt x="6" y="87"/>
                  </a:lnTo>
                  <a:lnTo>
                    <a:pt x="6" y="85"/>
                  </a:lnTo>
                  <a:lnTo>
                    <a:pt x="4" y="84"/>
                  </a:lnTo>
                  <a:lnTo>
                    <a:pt x="4" y="82"/>
                  </a:lnTo>
                  <a:lnTo>
                    <a:pt x="4" y="81"/>
                  </a:lnTo>
                  <a:lnTo>
                    <a:pt x="3" y="81"/>
                  </a:lnTo>
                  <a:lnTo>
                    <a:pt x="3" y="79"/>
                  </a:lnTo>
                  <a:lnTo>
                    <a:pt x="3" y="78"/>
                  </a:lnTo>
                  <a:lnTo>
                    <a:pt x="1" y="76"/>
                  </a:lnTo>
                  <a:lnTo>
                    <a:pt x="1" y="75"/>
                  </a:lnTo>
                  <a:lnTo>
                    <a:pt x="1" y="73"/>
                  </a:lnTo>
                  <a:lnTo>
                    <a:pt x="1" y="72"/>
                  </a:lnTo>
                  <a:lnTo>
                    <a:pt x="1" y="71"/>
                  </a:lnTo>
                  <a:lnTo>
                    <a:pt x="0" y="69"/>
                  </a:lnTo>
                  <a:lnTo>
                    <a:pt x="0" y="68"/>
                  </a:lnTo>
                  <a:lnTo>
                    <a:pt x="0" y="66"/>
                  </a:lnTo>
                  <a:lnTo>
                    <a:pt x="0" y="65"/>
                  </a:lnTo>
                  <a:lnTo>
                    <a:pt x="0" y="63"/>
                  </a:lnTo>
                  <a:lnTo>
                    <a:pt x="0" y="62"/>
                  </a:lnTo>
                  <a:lnTo>
                    <a:pt x="0" y="60"/>
                  </a:lnTo>
                  <a:lnTo>
                    <a:pt x="0" y="59"/>
                  </a:lnTo>
                  <a:lnTo>
                    <a:pt x="0" y="57"/>
                  </a:lnTo>
                  <a:lnTo>
                    <a:pt x="1" y="56"/>
                  </a:lnTo>
                  <a:lnTo>
                    <a:pt x="1" y="54"/>
                  </a:lnTo>
                  <a:lnTo>
                    <a:pt x="1" y="53"/>
                  </a:lnTo>
                  <a:lnTo>
                    <a:pt x="1" y="51"/>
                  </a:lnTo>
                  <a:close/>
                  <a:moveTo>
                    <a:pt x="46" y="81"/>
                  </a:moveTo>
                  <a:lnTo>
                    <a:pt x="47" y="81"/>
                  </a:lnTo>
                  <a:lnTo>
                    <a:pt x="49" y="81"/>
                  </a:lnTo>
                  <a:lnTo>
                    <a:pt x="50" y="81"/>
                  </a:lnTo>
                  <a:lnTo>
                    <a:pt x="52" y="81"/>
                  </a:lnTo>
                  <a:lnTo>
                    <a:pt x="53" y="81"/>
                  </a:lnTo>
                  <a:lnTo>
                    <a:pt x="53" y="79"/>
                  </a:lnTo>
                  <a:lnTo>
                    <a:pt x="55" y="79"/>
                  </a:lnTo>
                  <a:lnTo>
                    <a:pt x="56" y="79"/>
                  </a:lnTo>
                  <a:lnTo>
                    <a:pt x="58" y="78"/>
                  </a:lnTo>
                  <a:lnTo>
                    <a:pt x="59" y="78"/>
                  </a:lnTo>
                  <a:lnTo>
                    <a:pt x="59" y="76"/>
                  </a:lnTo>
                  <a:lnTo>
                    <a:pt x="61" y="76"/>
                  </a:lnTo>
                  <a:lnTo>
                    <a:pt x="62" y="75"/>
                  </a:lnTo>
                  <a:lnTo>
                    <a:pt x="63" y="75"/>
                  </a:lnTo>
                  <a:lnTo>
                    <a:pt x="63" y="73"/>
                  </a:lnTo>
                  <a:lnTo>
                    <a:pt x="65" y="73"/>
                  </a:lnTo>
                  <a:lnTo>
                    <a:pt x="65" y="72"/>
                  </a:lnTo>
                  <a:lnTo>
                    <a:pt x="66" y="72"/>
                  </a:lnTo>
                  <a:lnTo>
                    <a:pt x="66" y="71"/>
                  </a:lnTo>
                  <a:lnTo>
                    <a:pt x="66" y="69"/>
                  </a:lnTo>
                  <a:lnTo>
                    <a:pt x="68" y="69"/>
                  </a:lnTo>
                  <a:lnTo>
                    <a:pt x="68" y="68"/>
                  </a:lnTo>
                  <a:lnTo>
                    <a:pt x="69" y="68"/>
                  </a:lnTo>
                  <a:lnTo>
                    <a:pt x="69" y="66"/>
                  </a:lnTo>
                  <a:lnTo>
                    <a:pt x="71" y="65"/>
                  </a:lnTo>
                  <a:lnTo>
                    <a:pt x="71" y="63"/>
                  </a:lnTo>
                  <a:lnTo>
                    <a:pt x="72" y="62"/>
                  </a:lnTo>
                  <a:lnTo>
                    <a:pt x="72" y="60"/>
                  </a:lnTo>
                  <a:lnTo>
                    <a:pt x="72" y="59"/>
                  </a:lnTo>
                  <a:lnTo>
                    <a:pt x="74" y="59"/>
                  </a:lnTo>
                  <a:lnTo>
                    <a:pt x="74" y="57"/>
                  </a:lnTo>
                  <a:lnTo>
                    <a:pt x="74" y="56"/>
                  </a:lnTo>
                  <a:lnTo>
                    <a:pt x="74" y="54"/>
                  </a:lnTo>
                  <a:lnTo>
                    <a:pt x="75" y="53"/>
                  </a:lnTo>
                  <a:lnTo>
                    <a:pt x="75" y="51"/>
                  </a:lnTo>
                  <a:lnTo>
                    <a:pt x="75" y="50"/>
                  </a:lnTo>
                  <a:lnTo>
                    <a:pt x="75" y="48"/>
                  </a:lnTo>
                  <a:lnTo>
                    <a:pt x="75" y="47"/>
                  </a:lnTo>
                  <a:lnTo>
                    <a:pt x="75" y="45"/>
                  </a:lnTo>
                  <a:lnTo>
                    <a:pt x="75" y="44"/>
                  </a:lnTo>
                  <a:lnTo>
                    <a:pt x="77" y="44"/>
                  </a:lnTo>
                  <a:lnTo>
                    <a:pt x="77" y="42"/>
                  </a:lnTo>
                  <a:lnTo>
                    <a:pt x="77" y="41"/>
                  </a:lnTo>
                  <a:lnTo>
                    <a:pt x="75" y="40"/>
                  </a:lnTo>
                  <a:lnTo>
                    <a:pt x="75" y="38"/>
                  </a:lnTo>
                  <a:lnTo>
                    <a:pt x="75" y="37"/>
                  </a:lnTo>
                  <a:lnTo>
                    <a:pt x="75" y="35"/>
                  </a:lnTo>
                  <a:lnTo>
                    <a:pt x="75" y="34"/>
                  </a:lnTo>
                  <a:lnTo>
                    <a:pt x="75" y="32"/>
                  </a:lnTo>
                  <a:lnTo>
                    <a:pt x="74" y="32"/>
                  </a:lnTo>
                  <a:lnTo>
                    <a:pt x="74" y="31"/>
                  </a:lnTo>
                  <a:lnTo>
                    <a:pt x="74" y="29"/>
                  </a:lnTo>
                  <a:lnTo>
                    <a:pt x="72" y="28"/>
                  </a:lnTo>
                  <a:lnTo>
                    <a:pt x="72" y="26"/>
                  </a:lnTo>
                  <a:lnTo>
                    <a:pt x="71" y="26"/>
                  </a:lnTo>
                  <a:lnTo>
                    <a:pt x="71" y="25"/>
                  </a:lnTo>
                  <a:lnTo>
                    <a:pt x="69" y="25"/>
                  </a:lnTo>
                  <a:lnTo>
                    <a:pt x="69" y="23"/>
                  </a:lnTo>
                  <a:lnTo>
                    <a:pt x="68" y="23"/>
                  </a:lnTo>
                  <a:lnTo>
                    <a:pt x="66" y="22"/>
                  </a:lnTo>
                  <a:lnTo>
                    <a:pt x="65" y="22"/>
                  </a:lnTo>
                  <a:lnTo>
                    <a:pt x="63" y="22"/>
                  </a:lnTo>
                  <a:lnTo>
                    <a:pt x="63" y="20"/>
                  </a:lnTo>
                  <a:lnTo>
                    <a:pt x="62" y="20"/>
                  </a:lnTo>
                  <a:lnTo>
                    <a:pt x="61" y="20"/>
                  </a:lnTo>
                  <a:lnTo>
                    <a:pt x="59" y="20"/>
                  </a:lnTo>
                  <a:lnTo>
                    <a:pt x="58" y="20"/>
                  </a:lnTo>
                  <a:lnTo>
                    <a:pt x="56" y="20"/>
                  </a:lnTo>
                  <a:lnTo>
                    <a:pt x="55" y="20"/>
                  </a:lnTo>
                  <a:lnTo>
                    <a:pt x="53" y="20"/>
                  </a:lnTo>
                  <a:lnTo>
                    <a:pt x="52" y="20"/>
                  </a:lnTo>
                  <a:lnTo>
                    <a:pt x="50" y="22"/>
                  </a:lnTo>
                  <a:lnTo>
                    <a:pt x="49" y="22"/>
                  </a:lnTo>
                  <a:lnTo>
                    <a:pt x="47" y="22"/>
                  </a:lnTo>
                  <a:lnTo>
                    <a:pt x="46" y="23"/>
                  </a:lnTo>
                  <a:lnTo>
                    <a:pt x="44" y="23"/>
                  </a:lnTo>
                  <a:lnTo>
                    <a:pt x="44" y="25"/>
                  </a:lnTo>
                  <a:lnTo>
                    <a:pt x="43" y="25"/>
                  </a:lnTo>
                  <a:lnTo>
                    <a:pt x="41" y="26"/>
                  </a:lnTo>
                  <a:lnTo>
                    <a:pt x="40" y="28"/>
                  </a:lnTo>
                  <a:lnTo>
                    <a:pt x="38" y="28"/>
                  </a:lnTo>
                  <a:lnTo>
                    <a:pt x="38" y="29"/>
                  </a:lnTo>
                  <a:lnTo>
                    <a:pt x="37" y="29"/>
                  </a:lnTo>
                  <a:lnTo>
                    <a:pt x="37" y="31"/>
                  </a:lnTo>
                  <a:lnTo>
                    <a:pt x="35" y="32"/>
                  </a:lnTo>
                  <a:lnTo>
                    <a:pt x="35" y="34"/>
                  </a:lnTo>
                  <a:lnTo>
                    <a:pt x="34" y="34"/>
                  </a:lnTo>
                  <a:lnTo>
                    <a:pt x="34" y="35"/>
                  </a:lnTo>
                  <a:lnTo>
                    <a:pt x="32" y="37"/>
                  </a:lnTo>
                  <a:lnTo>
                    <a:pt x="32" y="38"/>
                  </a:lnTo>
                  <a:lnTo>
                    <a:pt x="31" y="40"/>
                  </a:lnTo>
                  <a:lnTo>
                    <a:pt x="31" y="41"/>
                  </a:lnTo>
                  <a:lnTo>
                    <a:pt x="31" y="42"/>
                  </a:lnTo>
                  <a:lnTo>
                    <a:pt x="30" y="42"/>
                  </a:lnTo>
                  <a:lnTo>
                    <a:pt x="30" y="44"/>
                  </a:lnTo>
                  <a:lnTo>
                    <a:pt x="30" y="45"/>
                  </a:lnTo>
                  <a:lnTo>
                    <a:pt x="30" y="47"/>
                  </a:lnTo>
                  <a:lnTo>
                    <a:pt x="28" y="47"/>
                  </a:lnTo>
                  <a:lnTo>
                    <a:pt x="28" y="48"/>
                  </a:lnTo>
                  <a:lnTo>
                    <a:pt x="28" y="50"/>
                  </a:lnTo>
                  <a:lnTo>
                    <a:pt x="28" y="51"/>
                  </a:lnTo>
                  <a:lnTo>
                    <a:pt x="28" y="53"/>
                  </a:lnTo>
                  <a:lnTo>
                    <a:pt x="28" y="54"/>
                  </a:lnTo>
                  <a:lnTo>
                    <a:pt x="27" y="54"/>
                  </a:lnTo>
                  <a:lnTo>
                    <a:pt x="27" y="56"/>
                  </a:lnTo>
                  <a:lnTo>
                    <a:pt x="27" y="57"/>
                  </a:lnTo>
                  <a:lnTo>
                    <a:pt x="27" y="59"/>
                  </a:lnTo>
                  <a:lnTo>
                    <a:pt x="27" y="60"/>
                  </a:lnTo>
                  <a:lnTo>
                    <a:pt x="27" y="62"/>
                  </a:lnTo>
                  <a:lnTo>
                    <a:pt x="27" y="63"/>
                  </a:lnTo>
                  <a:lnTo>
                    <a:pt x="27" y="65"/>
                  </a:lnTo>
                  <a:lnTo>
                    <a:pt x="28" y="66"/>
                  </a:lnTo>
                  <a:lnTo>
                    <a:pt x="28" y="68"/>
                  </a:lnTo>
                  <a:lnTo>
                    <a:pt x="28" y="69"/>
                  </a:lnTo>
                  <a:lnTo>
                    <a:pt x="28" y="71"/>
                  </a:lnTo>
                  <a:lnTo>
                    <a:pt x="30" y="71"/>
                  </a:lnTo>
                  <a:lnTo>
                    <a:pt x="30" y="72"/>
                  </a:lnTo>
                  <a:lnTo>
                    <a:pt x="30" y="73"/>
                  </a:lnTo>
                  <a:lnTo>
                    <a:pt x="31" y="73"/>
                  </a:lnTo>
                  <a:lnTo>
                    <a:pt x="31" y="75"/>
                  </a:lnTo>
                  <a:lnTo>
                    <a:pt x="32" y="76"/>
                  </a:lnTo>
                  <a:lnTo>
                    <a:pt x="34" y="78"/>
                  </a:lnTo>
                  <a:lnTo>
                    <a:pt x="35" y="78"/>
                  </a:lnTo>
                  <a:lnTo>
                    <a:pt x="35" y="79"/>
                  </a:lnTo>
                  <a:lnTo>
                    <a:pt x="37" y="79"/>
                  </a:lnTo>
                  <a:lnTo>
                    <a:pt x="38" y="79"/>
                  </a:lnTo>
                  <a:lnTo>
                    <a:pt x="38" y="81"/>
                  </a:lnTo>
                  <a:lnTo>
                    <a:pt x="40" y="81"/>
                  </a:lnTo>
                  <a:lnTo>
                    <a:pt x="41" y="81"/>
                  </a:lnTo>
                  <a:lnTo>
                    <a:pt x="43" y="81"/>
                  </a:lnTo>
                  <a:lnTo>
                    <a:pt x="44" y="81"/>
                  </a:lnTo>
                  <a:lnTo>
                    <a:pt x="46"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6" name="Freeform 71">
              <a:extLst>
                <a:ext uri="{FF2B5EF4-FFF2-40B4-BE49-F238E27FC236}">
                  <a16:creationId xmlns:a16="http://schemas.microsoft.com/office/drawing/2014/main" id="{47DB1B03-87E1-4A9D-961B-427D3F08D66A}"/>
                </a:ext>
              </a:extLst>
            </p:cNvPr>
            <p:cNvSpPr>
              <a:spLocks/>
            </p:cNvSpPr>
            <p:nvPr/>
          </p:nvSpPr>
          <p:spPr bwMode="auto">
            <a:xfrm>
              <a:off x="1736725" y="3328987"/>
              <a:ext cx="42863" cy="141288"/>
            </a:xfrm>
            <a:custGeom>
              <a:avLst/>
              <a:gdLst>
                <a:gd name="T0" fmla="*/ 2147483646 w 52"/>
                <a:gd name="T1" fmla="*/ 0 h 133"/>
                <a:gd name="T2" fmla="*/ 2147483646 w 52"/>
                <a:gd name="T3" fmla="*/ 0 h 133"/>
                <a:gd name="T4" fmla="*/ 2147483646 w 52"/>
                <a:gd name="T5" fmla="*/ 2147483646 h 133"/>
                <a:gd name="T6" fmla="*/ 0 w 52"/>
                <a:gd name="T7" fmla="*/ 2147483646 h 133"/>
                <a:gd name="T8" fmla="*/ 2147483646 w 52"/>
                <a:gd name="T9" fmla="*/ 0 h 133"/>
                <a:gd name="T10" fmla="*/ 0 60000 65536"/>
                <a:gd name="T11" fmla="*/ 0 60000 65536"/>
                <a:gd name="T12" fmla="*/ 0 60000 65536"/>
                <a:gd name="T13" fmla="*/ 0 60000 65536"/>
                <a:gd name="T14" fmla="*/ 0 60000 65536"/>
                <a:gd name="T15" fmla="*/ 0 w 52"/>
                <a:gd name="T16" fmla="*/ 0 h 133"/>
                <a:gd name="T17" fmla="*/ 52 w 52"/>
                <a:gd name="T18" fmla="*/ 133 h 133"/>
              </a:gdLst>
              <a:ahLst/>
              <a:cxnLst>
                <a:cxn ang="T10">
                  <a:pos x="T0" y="T1"/>
                </a:cxn>
                <a:cxn ang="T11">
                  <a:pos x="T2" y="T3"/>
                </a:cxn>
                <a:cxn ang="T12">
                  <a:pos x="T4" y="T5"/>
                </a:cxn>
                <a:cxn ang="T13">
                  <a:pos x="T6" y="T7"/>
                </a:cxn>
                <a:cxn ang="T14">
                  <a:pos x="T8" y="T9"/>
                </a:cxn>
              </a:cxnLst>
              <a:rect l="T15" t="T16" r="T17" b="T18"/>
              <a:pathLst>
                <a:path w="52" h="133">
                  <a:moveTo>
                    <a:pt x="27" y="0"/>
                  </a:moveTo>
                  <a:lnTo>
                    <a:pt x="52" y="0"/>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7" name="Freeform 72">
              <a:extLst>
                <a:ext uri="{FF2B5EF4-FFF2-40B4-BE49-F238E27FC236}">
                  <a16:creationId xmlns:a16="http://schemas.microsoft.com/office/drawing/2014/main" id="{475360C2-8062-4BB7-B0F3-47F0CEE9627C}"/>
                </a:ext>
              </a:extLst>
            </p:cNvPr>
            <p:cNvSpPr>
              <a:spLocks/>
            </p:cNvSpPr>
            <p:nvPr/>
          </p:nvSpPr>
          <p:spPr bwMode="auto">
            <a:xfrm>
              <a:off x="1784350" y="3340100"/>
              <a:ext cx="47625" cy="131762"/>
            </a:xfrm>
            <a:custGeom>
              <a:avLst/>
              <a:gdLst>
                <a:gd name="T0" fmla="*/ 2147483646 w 58"/>
                <a:gd name="T1" fmla="*/ 2147483646 h 123"/>
                <a:gd name="T2" fmla="*/ 2147483646 w 58"/>
                <a:gd name="T3" fmla="*/ 0 h 123"/>
                <a:gd name="T4" fmla="*/ 2147483646 w 58"/>
                <a:gd name="T5" fmla="*/ 2147483646 h 123"/>
                <a:gd name="T6" fmla="*/ 2147483646 w 58"/>
                <a:gd name="T7" fmla="*/ 2147483646 h 123"/>
                <a:gd name="T8" fmla="*/ 2147483646 w 58"/>
                <a:gd name="T9" fmla="*/ 2147483646 h 123"/>
                <a:gd name="T10" fmla="*/ 2147483646 w 58"/>
                <a:gd name="T11" fmla="*/ 2147483646 h 123"/>
                <a:gd name="T12" fmla="*/ 2147483646 w 58"/>
                <a:gd name="T13" fmla="*/ 2147483646 h 123"/>
                <a:gd name="T14" fmla="*/ 2147483646 w 58"/>
                <a:gd name="T15" fmla="*/ 2147483646 h 123"/>
                <a:gd name="T16" fmla="*/ 2147483646 w 58"/>
                <a:gd name="T17" fmla="*/ 2147483646 h 123"/>
                <a:gd name="T18" fmla="*/ 2147483646 w 58"/>
                <a:gd name="T19" fmla="*/ 2147483646 h 123"/>
                <a:gd name="T20" fmla="*/ 2147483646 w 58"/>
                <a:gd name="T21" fmla="*/ 2147483646 h 123"/>
                <a:gd name="T22" fmla="*/ 2147483646 w 58"/>
                <a:gd name="T23" fmla="*/ 2147483646 h 123"/>
                <a:gd name="T24" fmla="*/ 2147483646 w 58"/>
                <a:gd name="T25" fmla="*/ 2147483646 h 123"/>
                <a:gd name="T26" fmla="*/ 2147483646 w 58"/>
                <a:gd name="T27" fmla="*/ 2147483646 h 123"/>
                <a:gd name="T28" fmla="*/ 2147483646 w 58"/>
                <a:gd name="T29" fmla="*/ 2147483646 h 123"/>
                <a:gd name="T30" fmla="*/ 2147483646 w 58"/>
                <a:gd name="T31" fmla="*/ 2147483646 h 123"/>
                <a:gd name="T32" fmla="*/ 2147483646 w 58"/>
                <a:gd name="T33" fmla="*/ 2147483646 h 123"/>
                <a:gd name="T34" fmla="*/ 2147483646 w 58"/>
                <a:gd name="T35" fmla="*/ 2147483646 h 123"/>
                <a:gd name="T36" fmla="*/ 2147483646 w 58"/>
                <a:gd name="T37" fmla="*/ 2147483646 h 123"/>
                <a:gd name="T38" fmla="*/ 2147483646 w 58"/>
                <a:gd name="T39" fmla="*/ 2147483646 h 123"/>
                <a:gd name="T40" fmla="*/ 2147483646 w 58"/>
                <a:gd name="T41" fmla="*/ 2147483646 h 123"/>
                <a:gd name="T42" fmla="*/ 2147483646 w 58"/>
                <a:gd name="T43" fmla="*/ 2147483646 h 123"/>
                <a:gd name="T44" fmla="*/ 2147483646 w 58"/>
                <a:gd name="T45" fmla="*/ 2147483646 h 123"/>
                <a:gd name="T46" fmla="*/ 2147483646 w 58"/>
                <a:gd name="T47" fmla="*/ 2147483646 h 123"/>
                <a:gd name="T48" fmla="*/ 2147483646 w 58"/>
                <a:gd name="T49" fmla="*/ 2147483646 h 123"/>
                <a:gd name="T50" fmla="*/ 2147483646 w 58"/>
                <a:gd name="T51" fmla="*/ 2147483646 h 123"/>
                <a:gd name="T52" fmla="*/ 2147483646 w 58"/>
                <a:gd name="T53" fmla="*/ 2147483646 h 123"/>
                <a:gd name="T54" fmla="*/ 2147483646 w 58"/>
                <a:gd name="T55" fmla="*/ 2147483646 h 123"/>
                <a:gd name="T56" fmla="*/ 2147483646 w 58"/>
                <a:gd name="T57" fmla="*/ 2147483646 h 123"/>
                <a:gd name="T58" fmla="*/ 2147483646 w 58"/>
                <a:gd name="T59" fmla="*/ 2147483646 h 123"/>
                <a:gd name="T60" fmla="*/ 2147483646 w 58"/>
                <a:gd name="T61" fmla="*/ 2147483646 h 123"/>
                <a:gd name="T62" fmla="*/ 2147483646 w 58"/>
                <a:gd name="T63" fmla="*/ 2147483646 h 123"/>
                <a:gd name="T64" fmla="*/ 2147483646 w 58"/>
                <a:gd name="T65" fmla="*/ 2147483646 h 123"/>
                <a:gd name="T66" fmla="*/ 2147483646 w 58"/>
                <a:gd name="T67" fmla="*/ 2147483646 h 123"/>
                <a:gd name="T68" fmla="*/ 0 w 58"/>
                <a:gd name="T69" fmla="*/ 2147483646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123"/>
                <a:gd name="T107" fmla="*/ 58 w 58"/>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123">
                  <a:moveTo>
                    <a:pt x="5" y="25"/>
                  </a:moveTo>
                  <a:lnTo>
                    <a:pt x="17" y="25"/>
                  </a:lnTo>
                  <a:lnTo>
                    <a:pt x="23" y="0"/>
                  </a:lnTo>
                  <a:lnTo>
                    <a:pt x="48" y="0"/>
                  </a:lnTo>
                  <a:lnTo>
                    <a:pt x="43" y="25"/>
                  </a:lnTo>
                  <a:lnTo>
                    <a:pt x="58" y="25"/>
                  </a:lnTo>
                  <a:lnTo>
                    <a:pt x="55" y="42"/>
                  </a:lnTo>
                  <a:lnTo>
                    <a:pt x="39" y="42"/>
                  </a:lnTo>
                  <a:lnTo>
                    <a:pt x="28" y="95"/>
                  </a:lnTo>
                  <a:lnTo>
                    <a:pt x="28" y="97"/>
                  </a:lnTo>
                  <a:lnTo>
                    <a:pt x="28" y="98"/>
                  </a:lnTo>
                  <a:lnTo>
                    <a:pt x="28" y="100"/>
                  </a:lnTo>
                  <a:lnTo>
                    <a:pt x="28" y="101"/>
                  </a:lnTo>
                  <a:lnTo>
                    <a:pt x="30" y="101"/>
                  </a:lnTo>
                  <a:lnTo>
                    <a:pt x="30" y="103"/>
                  </a:lnTo>
                  <a:lnTo>
                    <a:pt x="31" y="103"/>
                  </a:lnTo>
                  <a:lnTo>
                    <a:pt x="33" y="103"/>
                  </a:lnTo>
                  <a:lnTo>
                    <a:pt x="34" y="104"/>
                  </a:lnTo>
                  <a:lnTo>
                    <a:pt x="36" y="104"/>
                  </a:lnTo>
                  <a:lnTo>
                    <a:pt x="37" y="104"/>
                  </a:lnTo>
                  <a:lnTo>
                    <a:pt x="39" y="104"/>
                  </a:lnTo>
                  <a:lnTo>
                    <a:pt x="40" y="104"/>
                  </a:lnTo>
                  <a:lnTo>
                    <a:pt x="43" y="104"/>
                  </a:lnTo>
                  <a:lnTo>
                    <a:pt x="39" y="123"/>
                  </a:lnTo>
                  <a:lnTo>
                    <a:pt x="37" y="123"/>
                  </a:lnTo>
                  <a:lnTo>
                    <a:pt x="36" y="123"/>
                  </a:lnTo>
                  <a:lnTo>
                    <a:pt x="34" y="123"/>
                  </a:lnTo>
                  <a:lnTo>
                    <a:pt x="33" y="123"/>
                  </a:lnTo>
                  <a:lnTo>
                    <a:pt x="31" y="123"/>
                  </a:lnTo>
                  <a:lnTo>
                    <a:pt x="30" y="123"/>
                  </a:lnTo>
                  <a:lnTo>
                    <a:pt x="28" y="123"/>
                  </a:lnTo>
                  <a:lnTo>
                    <a:pt x="27" y="123"/>
                  </a:lnTo>
                  <a:lnTo>
                    <a:pt x="25" y="123"/>
                  </a:lnTo>
                  <a:lnTo>
                    <a:pt x="24" y="123"/>
                  </a:lnTo>
                  <a:lnTo>
                    <a:pt x="23" y="123"/>
                  </a:lnTo>
                  <a:lnTo>
                    <a:pt x="21" y="123"/>
                  </a:lnTo>
                  <a:lnTo>
                    <a:pt x="20" y="123"/>
                  </a:lnTo>
                  <a:lnTo>
                    <a:pt x="18" y="123"/>
                  </a:lnTo>
                  <a:lnTo>
                    <a:pt x="17" y="123"/>
                  </a:lnTo>
                  <a:lnTo>
                    <a:pt x="15" y="123"/>
                  </a:lnTo>
                  <a:lnTo>
                    <a:pt x="14" y="123"/>
                  </a:lnTo>
                  <a:lnTo>
                    <a:pt x="12" y="122"/>
                  </a:lnTo>
                  <a:lnTo>
                    <a:pt x="11" y="122"/>
                  </a:lnTo>
                  <a:lnTo>
                    <a:pt x="9" y="122"/>
                  </a:lnTo>
                  <a:lnTo>
                    <a:pt x="8" y="121"/>
                  </a:lnTo>
                  <a:lnTo>
                    <a:pt x="6" y="121"/>
                  </a:lnTo>
                  <a:lnTo>
                    <a:pt x="6" y="119"/>
                  </a:lnTo>
                  <a:lnTo>
                    <a:pt x="5" y="119"/>
                  </a:lnTo>
                  <a:lnTo>
                    <a:pt x="5" y="118"/>
                  </a:lnTo>
                  <a:lnTo>
                    <a:pt x="3" y="118"/>
                  </a:lnTo>
                  <a:lnTo>
                    <a:pt x="3" y="116"/>
                  </a:lnTo>
                  <a:lnTo>
                    <a:pt x="3" y="115"/>
                  </a:lnTo>
                  <a:lnTo>
                    <a:pt x="2" y="113"/>
                  </a:lnTo>
                  <a:lnTo>
                    <a:pt x="2" y="112"/>
                  </a:lnTo>
                  <a:lnTo>
                    <a:pt x="2" y="110"/>
                  </a:lnTo>
                  <a:lnTo>
                    <a:pt x="2" y="109"/>
                  </a:lnTo>
                  <a:lnTo>
                    <a:pt x="2" y="107"/>
                  </a:lnTo>
                  <a:lnTo>
                    <a:pt x="2" y="106"/>
                  </a:lnTo>
                  <a:lnTo>
                    <a:pt x="2" y="104"/>
                  </a:lnTo>
                  <a:lnTo>
                    <a:pt x="2" y="103"/>
                  </a:lnTo>
                  <a:lnTo>
                    <a:pt x="2" y="101"/>
                  </a:lnTo>
                  <a:lnTo>
                    <a:pt x="2" y="100"/>
                  </a:lnTo>
                  <a:lnTo>
                    <a:pt x="2" y="98"/>
                  </a:lnTo>
                  <a:lnTo>
                    <a:pt x="3" y="98"/>
                  </a:lnTo>
                  <a:lnTo>
                    <a:pt x="3" y="97"/>
                  </a:lnTo>
                  <a:lnTo>
                    <a:pt x="3" y="95"/>
                  </a:lnTo>
                  <a:lnTo>
                    <a:pt x="3" y="94"/>
                  </a:lnTo>
                  <a:lnTo>
                    <a:pt x="3" y="93"/>
                  </a:lnTo>
                  <a:lnTo>
                    <a:pt x="14" y="42"/>
                  </a:lnTo>
                  <a:lnTo>
                    <a:pt x="0" y="42"/>
                  </a:lnTo>
                  <a:lnTo>
                    <a:pt x="5"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8" name="Freeform 73">
              <a:extLst>
                <a:ext uri="{FF2B5EF4-FFF2-40B4-BE49-F238E27FC236}">
                  <a16:creationId xmlns:a16="http://schemas.microsoft.com/office/drawing/2014/main" id="{3554318E-E977-47A5-8613-D1EF16FF61BE}"/>
                </a:ext>
              </a:extLst>
            </p:cNvPr>
            <p:cNvSpPr>
              <a:spLocks/>
            </p:cNvSpPr>
            <p:nvPr/>
          </p:nvSpPr>
          <p:spPr bwMode="auto">
            <a:xfrm>
              <a:off x="1830388" y="3363912"/>
              <a:ext cx="79375" cy="107950"/>
            </a:xfrm>
            <a:custGeom>
              <a:avLst/>
              <a:gdLst>
                <a:gd name="T0" fmla="*/ 2147483646 w 95"/>
                <a:gd name="T1" fmla="*/ 2147483646 h 101"/>
                <a:gd name="T2" fmla="*/ 2147483646 w 95"/>
                <a:gd name="T3" fmla="*/ 2147483646 h 101"/>
                <a:gd name="T4" fmla="*/ 2147483646 w 95"/>
                <a:gd name="T5" fmla="*/ 2147483646 h 101"/>
                <a:gd name="T6" fmla="*/ 2147483646 w 95"/>
                <a:gd name="T7" fmla="*/ 2147483646 h 101"/>
                <a:gd name="T8" fmla="*/ 2147483646 w 95"/>
                <a:gd name="T9" fmla="*/ 2147483646 h 101"/>
                <a:gd name="T10" fmla="*/ 2147483646 w 95"/>
                <a:gd name="T11" fmla="*/ 2147483646 h 101"/>
                <a:gd name="T12" fmla="*/ 2147483646 w 95"/>
                <a:gd name="T13" fmla="*/ 2147483646 h 101"/>
                <a:gd name="T14" fmla="*/ 2147483646 w 95"/>
                <a:gd name="T15" fmla="*/ 2147483646 h 101"/>
                <a:gd name="T16" fmla="*/ 2147483646 w 95"/>
                <a:gd name="T17" fmla="*/ 2147483646 h 101"/>
                <a:gd name="T18" fmla="*/ 2147483646 w 95"/>
                <a:gd name="T19" fmla="*/ 2147483646 h 101"/>
                <a:gd name="T20" fmla="*/ 2147483646 w 95"/>
                <a:gd name="T21" fmla="*/ 2147483646 h 101"/>
                <a:gd name="T22" fmla="*/ 2147483646 w 95"/>
                <a:gd name="T23" fmla="*/ 2147483646 h 101"/>
                <a:gd name="T24" fmla="*/ 2147483646 w 95"/>
                <a:gd name="T25" fmla="*/ 2147483646 h 101"/>
                <a:gd name="T26" fmla="*/ 2147483646 w 95"/>
                <a:gd name="T27" fmla="*/ 2147483646 h 101"/>
                <a:gd name="T28" fmla="*/ 2147483646 w 95"/>
                <a:gd name="T29" fmla="*/ 2147483646 h 101"/>
                <a:gd name="T30" fmla="*/ 2147483646 w 95"/>
                <a:gd name="T31" fmla="*/ 2147483646 h 101"/>
                <a:gd name="T32" fmla="*/ 2147483646 w 95"/>
                <a:gd name="T33" fmla="*/ 2147483646 h 101"/>
                <a:gd name="T34" fmla="*/ 2147483646 w 95"/>
                <a:gd name="T35" fmla="*/ 2147483646 h 101"/>
                <a:gd name="T36" fmla="*/ 2147483646 w 95"/>
                <a:gd name="T37" fmla="*/ 2147483646 h 101"/>
                <a:gd name="T38" fmla="*/ 2147483646 w 95"/>
                <a:gd name="T39" fmla="*/ 2147483646 h 101"/>
                <a:gd name="T40" fmla="*/ 2147483646 w 95"/>
                <a:gd name="T41" fmla="*/ 2147483646 h 101"/>
                <a:gd name="T42" fmla="*/ 2147483646 w 95"/>
                <a:gd name="T43" fmla="*/ 2147483646 h 101"/>
                <a:gd name="T44" fmla="*/ 2147483646 w 95"/>
                <a:gd name="T45" fmla="*/ 2147483646 h 101"/>
                <a:gd name="T46" fmla="*/ 2147483646 w 95"/>
                <a:gd name="T47" fmla="*/ 0 h 101"/>
                <a:gd name="T48" fmla="*/ 2147483646 w 95"/>
                <a:gd name="T49" fmla="*/ 0 h 101"/>
                <a:gd name="T50" fmla="*/ 2147483646 w 95"/>
                <a:gd name="T51" fmla="*/ 0 h 101"/>
                <a:gd name="T52" fmla="*/ 2147483646 w 95"/>
                <a:gd name="T53" fmla="*/ 2147483646 h 101"/>
                <a:gd name="T54" fmla="*/ 2147483646 w 95"/>
                <a:gd name="T55" fmla="*/ 2147483646 h 101"/>
                <a:gd name="T56" fmla="*/ 2147483646 w 95"/>
                <a:gd name="T57" fmla="*/ 2147483646 h 101"/>
                <a:gd name="T58" fmla="*/ 2147483646 w 95"/>
                <a:gd name="T59" fmla="*/ 2147483646 h 101"/>
                <a:gd name="T60" fmla="*/ 2147483646 w 95"/>
                <a:gd name="T61" fmla="*/ 2147483646 h 101"/>
                <a:gd name="T62" fmla="*/ 2147483646 w 95"/>
                <a:gd name="T63" fmla="*/ 2147483646 h 101"/>
                <a:gd name="T64" fmla="*/ 2147483646 w 95"/>
                <a:gd name="T65" fmla="*/ 2147483646 h 101"/>
                <a:gd name="T66" fmla="*/ 2147483646 w 95"/>
                <a:gd name="T67" fmla="*/ 2147483646 h 101"/>
                <a:gd name="T68" fmla="*/ 2147483646 w 95"/>
                <a:gd name="T69" fmla="*/ 2147483646 h 101"/>
                <a:gd name="T70" fmla="*/ 2147483646 w 95"/>
                <a:gd name="T71" fmla="*/ 2147483646 h 101"/>
                <a:gd name="T72" fmla="*/ 2147483646 w 95"/>
                <a:gd name="T73" fmla="*/ 2147483646 h 101"/>
                <a:gd name="T74" fmla="*/ 2147483646 w 95"/>
                <a:gd name="T75" fmla="*/ 2147483646 h 101"/>
                <a:gd name="T76" fmla="*/ 2147483646 w 95"/>
                <a:gd name="T77" fmla="*/ 2147483646 h 101"/>
                <a:gd name="T78" fmla="*/ 2147483646 w 95"/>
                <a:gd name="T79" fmla="*/ 2147483646 h 101"/>
                <a:gd name="T80" fmla="*/ 2147483646 w 95"/>
                <a:gd name="T81" fmla="*/ 2147483646 h 101"/>
                <a:gd name="T82" fmla="*/ 2147483646 w 95"/>
                <a:gd name="T83" fmla="*/ 2147483646 h 101"/>
                <a:gd name="T84" fmla="*/ 2147483646 w 95"/>
                <a:gd name="T85" fmla="*/ 2147483646 h 101"/>
                <a:gd name="T86" fmla="*/ 2147483646 w 95"/>
                <a:gd name="T87" fmla="*/ 2147483646 h 101"/>
                <a:gd name="T88" fmla="*/ 2147483646 w 95"/>
                <a:gd name="T89" fmla="*/ 2147483646 h 101"/>
                <a:gd name="T90" fmla="*/ 2147483646 w 95"/>
                <a:gd name="T91" fmla="*/ 2147483646 h 101"/>
                <a:gd name="T92" fmla="*/ 2147483646 w 95"/>
                <a:gd name="T93" fmla="*/ 2147483646 h 101"/>
                <a:gd name="T94" fmla="*/ 2147483646 w 95"/>
                <a:gd name="T95" fmla="*/ 2147483646 h 101"/>
                <a:gd name="T96" fmla="*/ 2147483646 w 95"/>
                <a:gd name="T97" fmla="*/ 2147483646 h 101"/>
                <a:gd name="T98" fmla="*/ 2147483646 w 95"/>
                <a:gd name="T99" fmla="*/ 2147483646 h 101"/>
                <a:gd name="T100" fmla="*/ 2147483646 w 95"/>
                <a:gd name="T101" fmla="*/ 2147483646 h 101"/>
                <a:gd name="T102" fmla="*/ 2147483646 w 95"/>
                <a:gd name="T103" fmla="*/ 2147483646 h 101"/>
                <a:gd name="T104" fmla="*/ 2147483646 w 95"/>
                <a:gd name="T105" fmla="*/ 2147483646 h 101"/>
                <a:gd name="T106" fmla="*/ 2147483646 w 95"/>
                <a:gd name="T107" fmla="*/ 2147483646 h 101"/>
                <a:gd name="T108" fmla="*/ 2147483646 w 95"/>
                <a:gd name="T109" fmla="*/ 2147483646 h 101"/>
                <a:gd name="T110" fmla="*/ 2147483646 w 95"/>
                <a:gd name="T111" fmla="*/ 2147483646 h 101"/>
                <a:gd name="T112" fmla="*/ 2147483646 w 95"/>
                <a:gd name="T113" fmla="*/ 2147483646 h 101"/>
                <a:gd name="T114" fmla="*/ 2147483646 w 95"/>
                <a:gd name="T115" fmla="*/ 2147483646 h 101"/>
                <a:gd name="T116" fmla="*/ 2147483646 w 95"/>
                <a:gd name="T117" fmla="*/ 2147483646 h 101"/>
                <a:gd name="T118" fmla="*/ 2147483646 w 95"/>
                <a:gd name="T119" fmla="*/ 2147483646 h 101"/>
                <a:gd name="T120" fmla="*/ 2147483646 w 95"/>
                <a:gd name="T121" fmla="*/ 2147483646 h 101"/>
                <a:gd name="T122" fmla="*/ 0 w 95"/>
                <a:gd name="T123" fmla="*/ 2147483646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1"/>
                <a:gd name="T188" fmla="*/ 95 w 95"/>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1">
                  <a:moveTo>
                    <a:pt x="0" y="68"/>
                  </a:moveTo>
                  <a:lnTo>
                    <a:pt x="27" y="68"/>
                  </a:lnTo>
                  <a:lnTo>
                    <a:pt x="27" y="69"/>
                  </a:lnTo>
                  <a:lnTo>
                    <a:pt x="27" y="71"/>
                  </a:lnTo>
                  <a:lnTo>
                    <a:pt x="27" y="72"/>
                  </a:lnTo>
                  <a:lnTo>
                    <a:pt x="27" y="73"/>
                  </a:lnTo>
                  <a:lnTo>
                    <a:pt x="28" y="73"/>
                  </a:lnTo>
                  <a:lnTo>
                    <a:pt x="28" y="75"/>
                  </a:lnTo>
                  <a:lnTo>
                    <a:pt x="28" y="76"/>
                  </a:lnTo>
                  <a:lnTo>
                    <a:pt x="30" y="76"/>
                  </a:lnTo>
                  <a:lnTo>
                    <a:pt x="30" y="78"/>
                  </a:lnTo>
                  <a:lnTo>
                    <a:pt x="31" y="78"/>
                  </a:lnTo>
                  <a:lnTo>
                    <a:pt x="31" y="79"/>
                  </a:lnTo>
                  <a:lnTo>
                    <a:pt x="32" y="79"/>
                  </a:lnTo>
                  <a:lnTo>
                    <a:pt x="34" y="79"/>
                  </a:lnTo>
                  <a:lnTo>
                    <a:pt x="34" y="81"/>
                  </a:lnTo>
                  <a:lnTo>
                    <a:pt x="35" y="81"/>
                  </a:lnTo>
                  <a:lnTo>
                    <a:pt x="37" y="81"/>
                  </a:lnTo>
                  <a:lnTo>
                    <a:pt x="38" y="81"/>
                  </a:lnTo>
                  <a:lnTo>
                    <a:pt x="40" y="81"/>
                  </a:lnTo>
                  <a:lnTo>
                    <a:pt x="41" y="81"/>
                  </a:lnTo>
                  <a:lnTo>
                    <a:pt x="43" y="81"/>
                  </a:lnTo>
                  <a:lnTo>
                    <a:pt x="44" y="81"/>
                  </a:lnTo>
                  <a:lnTo>
                    <a:pt x="46" y="81"/>
                  </a:lnTo>
                  <a:lnTo>
                    <a:pt x="47" y="81"/>
                  </a:lnTo>
                  <a:lnTo>
                    <a:pt x="49" y="81"/>
                  </a:lnTo>
                  <a:lnTo>
                    <a:pt x="50" y="81"/>
                  </a:lnTo>
                  <a:lnTo>
                    <a:pt x="52" y="81"/>
                  </a:lnTo>
                  <a:lnTo>
                    <a:pt x="53" y="81"/>
                  </a:lnTo>
                  <a:lnTo>
                    <a:pt x="55" y="81"/>
                  </a:lnTo>
                  <a:lnTo>
                    <a:pt x="55" y="79"/>
                  </a:lnTo>
                  <a:lnTo>
                    <a:pt x="56" y="79"/>
                  </a:lnTo>
                  <a:lnTo>
                    <a:pt x="58" y="79"/>
                  </a:lnTo>
                  <a:lnTo>
                    <a:pt x="58" y="78"/>
                  </a:lnTo>
                  <a:lnTo>
                    <a:pt x="59" y="78"/>
                  </a:lnTo>
                  <a:lnTo>
                    <a:pt x="61" y="78"/>
                  </a:lnTo>
                  <a:lnTo>
                    <a:pt x="61" y="76"/>
                  </a:lnTo>
                  <a:lnTo>
                    <a:pt x="62" y="76"/>
                  </a:lnTo>
                  <a:lnTo>
                    <a:pt x="62" y="75"/>
                  </a:lnTo>
                  <a:lnTo>
                    <a:pt x="62" y="73"/>
                  </a:lnTo>
                  <a:lnTo>
                    <a:pt x="64" y="73"/>
                  </a:lnTo>
                  <a:lnTo>
                    <a:pt x="64" y="72"/>
                  </a:lnTo>
                  <a:lnTo>
                    <a:pt x="64" y="71"/>
                  </a:lnTo>
                  <a:lnTo>
                    <a:pt x="64" y="69"/>
                  </a:lnTo>
                  <a:lnTo>
                    <a:pt x="62" y="69"/>
                  </a:lnTo>
                  <a:lnTo>
                    <a:pt x="62" y="68"/>
                  </a:lnTo>
                  <a:lnTo>
                    <a:pt x="61" y="68"/>
                  </a:lnTo>
                  <a:lnTo>
                    <a:pt x="61" y="66"/>
                  </a:lnTo>
                  <a:lnTo>
                    <a:pt x="59" y="66"/>
                  </a:lnTo>
                  <a:lnTo>
                    <a:pt x="58" y="66"/>
                  </a:lnTo>
                  <a:lnTo>
                    <a:pt x="58" y="65"/>
                  </a:lnTo>
                  <a:lnTo>
                    <a:pt x="56" y="65"/>
                  </a:lnTo>
                  <a:lnTo>
                    <a:pt x="55" y="65"/>
                  </a:lnTo>
                  <a:lnTo>
                    <a:pt x="53" y="63"/>
                  </a:lnTo>
                  <a:lnTo>
                    <a:pt x="27" y="54"/>
                  </a:lnTo>
                  <a:lnTo>
                    <a:pt x="25" y="53"/>
                  </a:lnTo>
                  <a:lnTo>
                    <a:pt x="24" y="53"/>
                  </a:lnTo>
                  <a:lnTo>
                    <a:pt x="22" y="51"/>
                  </a:lnTo>
                  <a:lnTo>
                    <a:pt x="21" y="51"/>
                  </a:lnTo>
                  <a:lnTo>
                    <a:pt x="19" y="51"/>
                  </a:lnTo>
                  <a:lnTo>
                    <a:pt x="19" y="50"/>
                  </a:lnTo>
                  <a:lnTo>
                    <a:pt x="18" y="50"/>
                  </a:lnTo>
                  <a:lnTo>
                    <a:pt x="16" y="48"/>
                  </a:lnTo>
                  <a:lnTo>
                    <a:pt x="16" y="47"/>
                  </a:lnTo>
                  <a:lnTo>
                    <a:pt x="15" y="47"/>
                  </a:lnTo>
                  <a:lnTo>
                    <a:pt x="15" y="45"/>
                  </a:lnTo>
                  <a:lnTo>
                    <a:pt x="13" y="45"/>
                  </a:lnTo>
                  <a:lnTo>
                    <a:pt x="13" y="44"/>
                  </a:lnTo>
                  <a:lnTo>
                    <a:pt x="12" y="44"/>
                  </a:lnTo>
                  <a:lnTo>
                    <a:pt x="12" y="42"/>
                  </a:lnTo>
                  <a:lnTo>
                    <a:pt x="12" y="41"/>
                  </a:lnTo>
                  <a:lnTo>
                    <a:pt x="10" y="40"/>
                  </a:lnTo>
                  <a:lnTo>
                    <a:pt x="10" y="38"/>
                  </a:lnTo>
                  <a:lnTo>
                    <a:pt x="10" y="37"/>
                  </a:lnTo>
                  <a:lnTo>
                    <a:pt x="10" y="35"/>
                  </a:lnTo>
                  <a:lnTo>
                    <a:pt x="10" y="34"/>
                  </a:lnTo>
                  <a:lnTo>
                    <a:pt x="10" y="32"/>
                  </a:lnTo>
                  <a:lnTo>
                    <a:pt x="10" y="31"/>
                  </a:lnTo>
                  <a:lnTo>
                    <a:pt x="12" y="29"/>
                  </a:lnTo>
                  <a:lnTo>
                    <a:pt x="12" y="28"/>
                  </a:lnTo>
                  <a:lnTo>
                    <a:pt x="12" y="26"/>
                  </a:lnTo>
                  <a:lnTo>
                    <a:pt x="13" y="25"/>
                  </a:lnTo>
                  <a:lnTo>
                    <a:pt x="13" y="23"/>
                  </a:lnTo>
                  <a:lnTo>
                    <a:pt x="13" y="22"/>
                  </a:lnTo>
                  <a:lnTo>
                    <a:pt x="15" y="22"/>
                  </a:lnTo>
                  <a:lnTo>
                    <a:pt x="15" y="20"/>
                  </a:lnTo>
                  <a:lnTo>
                    <a:pt x="16" y="19"/>
                  </a:lnTo>
                  <a:lnTo>
                    <a:pt x="16" y="17"/>
                  </a:lnTo>
                  <a:lnTo>
                    <a:pt x="18" y="17"/>
                  </a:lnTo>
                  <a:lnTo>
                    <a:pt x="18" y="16"/>
                  </a:lnTo>
                  <a:lnTo>
                    <a:pt x="19" y="16"/>
                  </a:lnTo>
                  <a:lnTo>
                    <a:pt x="19" y="14"/>
                  </a:lnTo>
                  <a:lnTo>
                    <a:pt x="21" y="14"/>
                  </a:lnTo>
                  <a:lnTo>
                    <a:pt x="21" y="13"/>
                  </a:lnTo>
                  <a:lnTo>
                    <a:pt x="22" y="13"/>
                  </a:lnTo>
                  <a:lnTo>
                    <a:pt x="22" y="12"/>
                  </a:lnTo>
                  <a:lnTo>
                    <a:pt x="24" y="12"/>
                  </a:lnTo>
                  <a:lnTo>
                    <a:pt x="25" y="10"/>
                  </a:lnTo>
                  <a:lnTo>
                    <a:pt x="27" y="9"/>
                  </a:lnTo>
                  <a:lnTo>
                    <a:pt x="28" y="9"/>
                  </a:lnTo>
                  <a:lnTo>
                    <a:pt x="30" y="7"/>
                  </a:lnTo>
                  <a:lnTo>
                    <a:pt x="31" y="7"/>
                  </a:lnTo>
                  <a:lnTo>
                    <a:pt x="31" y="6"/>
                  </a:lnTo>
                  <a:lnTo>
                    <a:pt x="32" y="6"/>
                  </a:lnTo>
                  <a:lnTo>
                    <a:pt x="34" y="6"/>
                  </a:lnTo>
                  <a:lnTo>
                    <a:pt x="34" y="4"/>
                  </a:lnTo>
                  <a:lnTo>
                    <a:pt x="35" y="4"/>
                  </a:lnTo>
                  <a:lnTo>
                    <a:pt x="37" y="4"/>
                  </a:lnTo>
                  <a:lnTo>
                    <a:pt x="38" y="3"/>
                  </a:lnTo>
                  <a:lnTo>
                    <a:pt x="40" y="3"/>
                  </a:lnTo>
                  <a:lnTo>
                    <a:pt x="41" y="3"/>
                  </a:lnTo>
                  <a:lnTo>
                    <a:pt x="41" y="1"/>
                  </a:lnTo>
                  <a:lnTo>
                    <a:pt x="43" y="1"/>
                  </a:lnTo>
                  <a:lnTo>
                    <a:pt x="44" y="1"/>
                  </a:lnTo>
                  <a:lnTo>
                    <a:pt x="46" y="1"/>
                  </a:lnTo>
                  <a:lnTo>
                    <a:pt x="47" y="1"/>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4" y="1"/>
                  </a:lnTo>
                  <a:lnTo>
                    <a:pt x="75" y="3"/>
                  </a:lnTo>
                  <a:lnTo>
                    <a:pt x="77" y="3"/>
                  </a:lnTo>
                  <a:lnTo>
                    <a:pt x="78" y="3"/>
                  </a:lnTo>
                  <a:lnTo>
                    <a:pt x="80" y="4"/>
                  </a:lnTo>
                  <a:lnTo>
                    <a:pt x="81" y="4"/>
                  </a:lnTo>
                  <a:lnTo>
                    <a:pt x="83" y="6"/>
                  </a:lnTo>
                  <a:lnTo>
                    <a:pt x="84" y="6"/>
                  </a:lnTo>
                  <a:lnTo>
                    <a:pt x="84" y="7"/>
                  </a:lnTo>
                  <a:lnTo>
                    <a:pt x="86" y="7"/>
                  </a:lnTo>
                  <a:lnTo>
                    <a:pt x="87" y="9"/>
                  </a:lnTo>
                  <a:lnTo>
                    <a:pt x="89" y="10"/>
                  </a:lnTo>
                  <a:lnTo>
                    <a:pt x="89" y="12"/>
                  </a:lnTo>
                  <a:lnTo>
                    <a:pt x="90" y="13"/>
                  </a:lnTo>
                  <a:lnTo>
                    <a:pt x="92" y="14"/>
                  </a:lnTo>
                  <a:lnTo>
                    <a:pt x="92" y="16"/>
                  </a:lnTo>
                  <a:lnTo>
                    <a:pt x="92" y="17"/>
                  </a:lnTo>
                  <a:lnTo>
                    <a:pt x="93" y="17"/>
                  </a:lnTo>
                  <a:lnTo>
                    <a:pt x="93" y="19"/>
                  </a:lnTo>
                  <a:lnTo>
                    <a:pt x="93" y="20"/>
                  </a:lnTo>
                  <a:lnTo>
                    <a:pt x="93" y="22"/>
                  </a:lnTo>
                  <a:lnTo>
                    <a:pt x="93" y="23"/>
                  </a:lnTo>
                  <a:lnTo>
                    <a:pt x="93" y="25"/>
                  </a:lnTo>
                  <a:lnTo>
                    <a:pt x="93" y="26"/>
                  </a:lnTo>
                  <a:lnTo>
                    <a:pt x="93" y="28"/>
                  </a:lnTo>
                  <a:lnTo>
                    <a:pt x="93" y="29"/>
                  </a:lnTo>
                  <a:lnTo>
                    <a:pt x="95" y="29"/>
                  </a:lnTo>
                  <a:lnTo>
                    <a:pt x="95" y="31"/>
                  </a:lnTo>
                  <a:lnTo>
                    <a:pt x="95" y="32"/>
                  </a:lnTo>
                  <a:lnTo>
                    <a:pt x="68" y="32"/>
                  </a:lnTo>
                  <a:lnTo>
                    <a:pt x="68" y="31"/>
                  </a:lnTo>
                  <a:lnTo>
                    <a:pt x="68" y="29"/>
                  </a:lnTo>
                  <a:lnTo>
                    <a:pt x="68" y="28"/>
                  </a:lnTo>
                  <a:lnTo>
                    <a:pt x="68" y="26"/>
                  </a:lnTo>
                  <a:lnTo>
                    <a:pt x="68" y="25"/>
                  </a:lnTo>
                  <a:lnTo>
                    <a:pt x="66" y="25"/>
                  </a:lnTo>
                  <a:lnTo>
                    <a:pt x="66" y="23"/>
                  </a:lnTo>
                  <a:lnTo>
                    <a:pt x="65" y="23"/>
                  </a:lnTo>
                  <a:lnTo>
                    <a:pt x="65" y="22"/>
                  </a:lnTo>
                  <a:lnTo>
                    <a:pt x="64" y="22"/>
                  </a:lnTo>
                  <a:lnTo>
                    <a:pt x="62" y="22"/>
                  </a:lnTo>
                  <a:lnTo>
                    <a:pt x="62" y="20"/>
                  </a:lnTo>
                  <a:lnTo>
                    <a:pt x="61" y="20"/>
                  </a:lnTo>
                  <a:lnTo>
                    <a:pt x="59" y="20"/>
                  </a:lnTo>
                  <a:lnTo>
                    <a:pt x="58" y="20"/>
                  </a:lnTo>
                  <a:lnTo>
                    <a:pt x="56" y="20"/>
                  </a:lnTo>
                  <a:lnTo>
                    <a:pt x="55" y="20"/>
                  </a:lnTo>
                  <a:lnTo>
                    <a:pt x="53" y="20"/>
                  </a:lnTo>
                  <a:lnTo>
                    <a:pt x="52" y="20"/>
                  </a:lnTo>
                  <a:lnTo>
                    <a:pt x="50" y="20"/>
                  </a:lnTo>
                  <a:lnTo>
                    <a:pt x="49" y="20"/>
                  </a:lnTo>
                  <a:lnTo>
                    <a:pt x="47" y="20"/>
                  </a:lnTo>
                  <a:lnTo>
                    <a:pt x="46" y="20"/>
                  </a:lnTo>
                  <a:lnTo>
                    <a:pt x="46" y="22"/>
                  </a:lnTo>
                  <a:lnTo>
                    <a:pt x="44" y="22"/>
                  </a:lnTo>
                  <a:lnTo>
                    <a:pt x="43" y="22"/>
                  </a:lnTo>
                  <a:lnTo>
                    <a:pt x="41" y="22"/>
                  </a:lnTo>
                  <a:lnTo>
                    <a:pt x="41" y="23"/>
                  </a:lnTo>
                  <a:lnTo>
                    <a:pt x="40" y="23"/>
                  </a:lnTo>
                  <a:lnTo>
                    <a:pt x="40" y="25"/>
                  </a:lnTo>
                  <a:lnTo>
                    <a:pt x="38" y="25"/>
                  </a:lnTo>
                  <a:lnTo>
                    <a:pt x="38" y="26"/>
                  </a:lnTo>
                  <a:lnTo>
                    <a:pt x="37" y="26"/>
                  </a:lnTo>
                  <a:lnTo>
                    <a:pt x="37" y="28"/>
                  </a:lnTo>
                  <a:lnTo>
                    <a:pt x="37" y="29"/>
                  </a:lnTo>
                  <a:lnTo>
                    <a:pt x="37" y="31"/>
                  </a:lnTo>
                  <a:lnTo>
                    <a:pt x="37" y="32"/>
                  </a:lnTo>
                  <a:lnTo>
                    <a:pt x="38" y="32"/>
                  </a:lnTo>
                  <a:lnTo>
                    <a:pt x="38" y="34"/>
                  </a:lnTo>
                  <a:lnTo>
                    <a:pt x="40" y="34"/>
                  </a:lnTo>
                  <a:lnTo>
                    <a:pt x="77" y="47"/>
                  </a:lnTo>
                  <a:lnTo>
                    <a:pt x="78" y="47"/>
                  </a:lnTo>
                  <a:lnTo>
                    <a:pt x="80" y="47"/>
                  </a:lnTo>
                  <a:lnTo>
                    <a:pt x="80" y="48"/>
                  </a:lnTo>
                  <a:lnTo>
                    <a:pt x="81" y="48"/>
                  </a:lnTo>
                  <a:lnTo>
                    <a:pt x="83" y="50"/>
                  </a:lnTo>
                  <a:lnTo>
                    <a:pt x="84" y="50"/>
                  </a:lnTo>
                  <a:lnTo>
                    <a:pt x="86" y="51"/>
                  </a:lnTo>
                  <a:lnTo>
                    <a:pt x="87" y="53"/>
                  </a:lnTo>
                  <a:lnTo>
                    <a:pt x="87" y="54"/>
                  </a:lnTo>
                  <a:lnTo>
                    <a:pt x="89" y="54"/>
                  </a:lnTo>
                  <a:lnTo>
                    <a:pt x="89" y="56"/>
                  </a:lnTo>
                  <a:lnTo>
                    <a:pt x="89" y="57"/>
                  </a:lnTo>
                  <a:lnTo>
                    <a:pt x="90" y="57"/>
                  </a:lnTo>
                  <a:lnTo>
                    <a:pt x="90" y="59"/>
                  </a:lnTo>
                  <a:lnTo>
                    <a:pt x="90" y="60"/>
                  </a:lnTo>
                  <a:lnTo>
                    <a:pt x="90" y="62"/>
                  </a:lnTo>
                  <a:lnTo>
                    <a:pt x="90" y="63"/>
                  </a:lnTo>
                  <a:lnTo>
                    <a:pt x="90" y="65"/>
                  </a:lnTo>
                  <a:lnTo>
                    <a:pt x="90" y="66"/>
                  </a:lnTo>
                  <a:lnTo>
                    <a:pt x="90" y="68"/>
                  </a:lnTo>
                  <a:lnTo>
                    <a:pt x="90" y="69"/>
                  </a:lnTo>
                  <a:lnTo>
                    <a:pt x="90" y="71"/>
                  </a:lnTo>
                  <a:lnTo>
                    <a:pt x="90" y="72"/>
                  </a:lnTo>
                  <a:lnTo>
                    <a:pt x="90" y="73"/>
                  </a:lnTo>
                  <a:lnTo>
                    <a:pt x="89" y="73"/>
                  </a:lnTo>
                  <a:lnTo>
                    <a:pt x="89" y="75"/>
                  </a:lnTo>
                  <a:lnTo>
                    <a:pt x="89" y="76"/>
                  </a:lnTo>
                  <a:lnTo>
                    <a:pt x="87" y="76"/>
                  </a:lnTo>
                  <a:lnTo>
                    <a:pt x="87" y="78"/>
                  </a:lnTo>
                  <a:lnTo>
                    <a:pt x="87" y="79"/>
                  </a:lnTo>
                  <a:lnTo>
                    <a:pt x="86" y="79"/>
                  </a:lnTo>
                  <a:lnTo>
                    <a:pt x="86" y="81"/>
                  </a:lnTo>
                  <a:lnTo>
                    <a:pt x="84" y="82"/>
                  </a:lnTo>
                  <a:lnTo>
                    <a:pt x="83" y="84"/>
                  </a:lnTo>
                  <a:lnTo>
                    <a:pt x="83" y="85"/>
                  </a:lnTo>
                  <a:lnTo>
                    <a:pt x="81" y="85"/>
                  </a:lnTo>
                  <a:lnTo>
                    <a:pt x="81" y="87"/>
                  </a:lnTo>
                  <a:lnTo>
                    <a:pt x="80" y="87"/>
                  </a:lnTo>
                  <a:lnTo>
                    <a:pt x="80" y="88"/>
                  </a:lnTo>
                  <a:lnTo>
                    <a:pt x="78" y="88"/>
                  </a:lnTo>
                  <a:lnTo>
                    <a:pt x="78" y="90"/>
                  </a:lnTo>
                  <a:lnTo>
                    <a:pt x="77" y="90"/>
                  </a:lnTo>
                  <a:lnTo>
                    <a:pt x="77" y="91"/>
                  </a:lnTo>
                  <a:lnTo>
                    <a:pt x="75" y="91"/>
                  </a:lnTo>
                  <a:lnTo>
                    <a:pt x="74" y="93"/>
                  </a:lnTo>
                  <a:lnTo>
                    <a:pt x="72" y="93"/>
                  </a:lnTo>
                  <a:lnTo>
                    <a:pt x="72" y="94"/>
                  </a:lnTo>
                  <a:lnTo>
                    <a:pt x="71" y="94"/>
                  </a:lnTo>
                  <a:lnTo>
                    <a:pt x="69" y="96"/>
                  </a:lnTo>
                  <a:lnTo>
                    <a:pt x="68" y="96"/>
                  </a:lnTo>
                  <a:lnTo>
                    <a:pt x="68" y="97"/>
                  </a:lnTo>
                  <a:lnTo>
                    <a:pt x="66" y="97"/>
                  </a:lnTo>
                  <a:lnTo>
                    <a:pt x="65" y="97"/>
                  </a:lnTo>
                  <a:lnTo>
                    <a:pt x="64" y="97"/>
                  </a:lnTo>
                  <a:lnTo>
                    <a:pt x="64" y="99"/>
                  </a:lnTo>
                  <a:lnTo>
                    <a:pt x="62" y="99"/>
                  </a:lnTo>
                  <a:lnTo>
                    <a:pt x="61" y="99"/>
                  </a:lnTo>
                  <a:lnTo>
                    <a:pt x="59" y="99"/>
                  </a:lnTo>
                  <a:lnTo>
                    <a:pt x="59" y="100"/>
                  </a:lnTo>
                  <a:lnTo>
                    <a:pt x="58" y="100"/>
                  </a:lnTo>
                  <a:lnTo>
                    <a:pt x="56" y="100"/>
                  </a:lnTo>
                  <a:lnTo>
                    <a:pt x="55" y="100"/>
                  </a:lnTo>
                  <a:lnTo>
                    <a:pt x="53" y="100"/>
                  </a:lnTo>
                  <a:lnTo>
                    <a:pt x="52" y="101"/>
                  </a:lnTo>
                  <a:lnTo>
                    <a:pt x="50" y="101"/>
                  </a:lnTo>
                  <a:lnTo>
                    <a:pt x="49" y="101"/>
                  </a:lnTo>
                  <a:lnTo>
                    <a:pt x="47" y="101"/>
                  </a:lnTo>
                  <a:lnTo>
                    <a:pt x="46" y="101"/>
                  </a:lnTo>
                  <a:lnTo>
                    <a:pt x="44" y="101"/>
                  </a:lnTo>
                  <a:lnTo>
                    <a:pt x="43" y="101"/>
                  </a:lnTo>
                  <a:lnTo>
                    <a:pt x="41" y="101"/>
                  </a:lnTo>
                  <a:lnTo>
                    <a:pt x="40" y="101"/>
                  </a:lnTo>
                  <a:lnTo>
                    <a:pt x="38" y="101"/>
                  </a:lnTo>
                  <a:lnTo>
                    <a:pt x="37" y="101"/>
                  </a:lnTo>
                  <a:lnTo>
                    <a:pt x="34" y="101"/>
                  </a:lnTo>
                  <a:lnTo>
                    <a:pt x="32" y="101"/>
                  </a:lnTo>
                  <a:lnTo>
                    <a:pt x="30" y="101"/>
                  </a:lnTo>
                  <a:lnTo>
                    <a:pt x="28" y="101"/>
                  </a:lnTo>
                  <a:lnTo>
                    <a:pt x="25" y="101"/>
                  </a:lnTo>
                  <a:lnTo>
                    <a:pt x="24" y="100"/>
                  </a:lnTo>
                  <a:lnTo>
                    <a:pt x="22" y="100"/>
                  </a:lnTo>
                  <a:lnTo>
                    <a:pt x="21" y="100"/>
                  </a:lnTo>
                  <a:lnTo>
                    <a:pt x="19" y="99"/>
                  </a:lnTo>
                  <a:lnTo>
                    <a:pt x="16" y="99"/>
                  </a:lnTo>
                  <a:lnTo>
                    <a:pt x="15" y="99"/>
                  </a:lnTo>
                  <a:lnTo>
                    <a:pt x="13" y="97"/>
                  </a:lnTo>
                  <a:lnTo>
                    <a:pt x="12" y="97"/>
                  </a:lnTo>
                  <a:lnTo>
                    <a:pt x="12" y="96"/>
                  </a:lnTo>
                  <a:lnTo>
                    <a:pt x="10" y="96"/>
                  </a:lnTo>
                  <a:lnTo>
                    <a:pt x="9" y="94"/>
                  </a:lnTo>
                  <a:lnTo>
                    <a:pt x="7" y="93"/>
                  </a:lnTo>
                  <a:lnTo>
                    <a:pt x="6" y="93"/>
                  </a:lnTo>
                  <a:lnTo>
                    <a:pt x="6" y="91"/>
                  </a:lnTo>
                  <a:lnTo>
                    <a:pt x="4" y="90"/>
                  </a:lnTo>
                  <a:lnTo>
                    <a:pt x="4" y="88"/>
                  </a:lnTo>
                  <a:lnTo>
                    <a:pt x="3" y="88"/>
                  </a:lnTo>
                  <a:lnTo>
                    <a:pt x="3" y="87"/>
                  </a:lnTo>
                  <a:lnTo>
                    <a:pt x="1" y="85"/>
                  </a:lnTo>
                  <a:lnTo>
                    <a:pt x="1" y="84"/>
                  </a:lnTo>
                  <a:lnTo>
                    <a:pt x="1" y="82"/>
                  </a:lnTo>
                  <a:lnTo>
                    <a:pt x="1" y="81"/>
                  </a:lnTo>
                  <a:lnTo>
                    <a:pt x="0" y="79"/>
                  </a:lnTo>
                  <a:lnTo>
                    <a:pt x="0" y="78"/>
                  </a:lnTo>
                  <a:lnTo>
                    <a:pt x="0" y="76"/>
                  </a:lnTo>
                  <a:lnTo>
                    <a:pt x="0" y="75"/>
                  </a:lnTo>
                  <a:lnTo>
                    <a:pt x="0" y="73"/>
                  </a:lnTo>
                  <a:lnTo>
                    <a:pt x="0" y="72"/>
                  </a:lnTo>
                  <a:lnTo>
                    <a:pt x="0" y="71"/>
                  </a:lnTo>
                  <a:lnTo>
                    <a:pt x="0" y="69"/>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9" name="Freeform 74">
              <a:extLst>
                <a:ext uri="{FF2B5EF4-FFF2-40B4-BE49-F238E27FC236}">
                  <a16:creationId xmlns:a16="http://schemas.microsoft.com/office/drawing/2014/main" id="{299FBB46-2855-4E0E-9FEB-F4528E037D06}"/>
                </a:ext>
              </a:extLst>
            </p:cNvPr>
            <p:cNvSpPr>
              <a:spLocks/>
            </p:cNvSpPr>
            <p:nvPr/>
          </p:nvSpPr>
          <p:spPr bwMode="auto">
            <a:xfrm>
              <a:off x="2366963" y="3289300"/>
              <a:ext cx="104775" cy="147637"/>
            </a:xfrm>
            <a:custGeom>
              <a:avLst/>
              <a:gdLst>
                <a:gd name="T0" fmla="*/ 2147483646 w 124"/>
                <a:gd name="T1" fmla="*/ 2147483646 h 138"/>
                <a:gd name="T2" fmla="*/ 2147483646 w 124"/>
                <a:gd name="T3" fmla="*/ 2147483646 h 138"/>
                <a:gd name="T4" fmla="*/ 2147483646 w 124"/>
                <a:gd name="T5" fmla="*/ 2147483646 h 138"/>
                <a:gd name="T6" fmla="*/ 2147483646 w 124"/>
                <a:gd name="T7" fmla="*/ 2147483646 h 138"/>
                <a:gd name="T8" fmla="*/ 2147483646 w 124"/>
                <a:gd name="T9" fmla="*/ 2147483646 h 138"/>
                <a:gd name="T10" fmla="*/ 2147483646 w 124"/>
                <a:gd name="T11" fmla="*/ 2147483646 h 138"/>
                <a:gd name="T12" fmla="*/ 2147483646 w 124"/>
                <a:gd name="T13" fmla="*/ 2147483646 h 138"/>
                <a:gd name="T14" fmla="*/ 2147483646 w 124"/>
                <a:gd name="T15" fmla="*/ 2147483646 h 138"/>
                <a:gd name="T16" fmla="*/ 2147483646 w 124"/>
                <a:gd name="T17" fmla="*/ 2147483646 h 138"/>
                <a:gd name="T18" fmla="*/ 2147483646 w 124"/>
                <a:gd name="T19" fmla="*/ 2147483646 h 138"/>
                <a:gd name="T20" fmla="*/ 2147483646 w 124"/>
                <a:gd name="T21" fmla="*/ 2147483646 h 138"/>
                <a:gd name="T22" fmla="*/ 2147483646 w 124"/>
                <a:gd name="T23" fmla="*/ 2147483646 h 138"/>
                <a:gd name="T24" fmla="*/ 2147483646 w 124"/>
                <a:gd name="T25" fmla="*/ 2147483646 h 138"/>
                <a:gd name="T26" fmla="*/ 2147483646 w 124"/>
                <a:gd name="T27" fmla="*/ 2147483646 h 138"/>
                <a:gd name="T28" fmla="*/ 2147483646 w 124"/>
                <a:gd name="T29" fmla="*/ 2147483646 h 138"/>
                <a:gd name="T30" fmla="*/ 2147483646 w 124"/>
                <a:gd name="T31" fmla="*/ 2147483646 h 138"/>
                <a:gd name="T32" fmla="*/ 2147483646 w 124"/>
                <a:gd name="T33" fmla="*/ 2147483646 h 138"/>
                <a:gd name="T34" fmla="*/ 2147483646 w 124"/>
                <a:gd name="T35" fmla="*/ 2147483646 h 138"/>
                <a:gd name="T36" fmla="*/ 2147483646 w 124"/>
                <a:gd name="T37" fmla="*/ 2147483646 h 138"/>
                <a:gd name="T38" fmla="*/ 2147483646 w 124"/>
                <a:gd name="T39" fmla="*/ 2147483646 h 138"/>
                <a:gd name="T40" fmla="*/ 2147483646 w 124"/>
                <a:gd name="T41" fmla="*/ 2147483646 h 138"/>
                <a:gd name="T42" fmla="*/ 2147483646 w 124"/>
                <a:gd name="T43" fmla="*/ 2147483646 h 138"/>
                <a:gd name="T44" fmla="*/ 2147483646 w 124"/>
                <a:gd name="T45" fmla="*/ 2147483646 h 138"/>
                <a:gd name="T46" fmla="*/ 2147483646 w 124"/>
                <a:gd name="T47" fmla="*/ 2147483646 h 138"/>
                <a:gd name="T48" fmla="*/ 2147483646 w 124"/>
                <a:gd name="T49" fmla="*/ 2147483646 h 138"/>
                <a:gd name="T50" fmla="*/ 2147483646 w 124"/>
                <a:gd name="T51" fmla="*/ 2147483646 h 138"/>
                <a:gd name="T52" fmla="*/ 2147483646 w 124"/>
                <a:gd name="T53" fmla="*/ 2147483646 h 138"/>
                <a:gd name="T54" fmla="*/ 2147483646 w 124"/>
                <a:gd name="T55" fmla="*/ 2147483646 h 138"/>
                <a:gd name="T56" fmla="*/ 2147483646 w 124"/>
                <a:gd name="T57" fmla="*/ 2147483646 h 138"/>
                <a:gd name="T58" fmla="*/ 2147483646 w 124"/>
                <a:gd name="T59" fmla="*/ 2147483646 h 138"/>
                <a:gd name="T60" fmla="*/ 2147483646 w 124"/>
                <a:gd name="T61" fmla="*/ 2147483646 h 138"/>
                <a:gd name="T62" fmla="*/ 2147483646 w 124"/>
                <a:gd name="T63" fmla="*/ 2147483646 h 138"/>
                <a:gd name="T64" fmla="*/ 2147483646 w 124"/>
                <a:gd name="T65" fmla="*/ 2147483646 h 138"/>
                <a:gd name="T66" fmla="*/ 2147483646 w 124"/>
                <a:gd name="T67" fmla="*/ 2147483646 h 138"/>
                <a:gd name="T68" fmla="*/ 2147483646 w 124"/>
                <a:gd name="T69" fmla="*/ 2147483646 h 138"/>
                <a:gd name="T70" fmla="*/ 2147483646 w 124"/>
                <a:gd name="T71" fmla="*/ 2147483646 h 138"/>
                <a:gd name="T72" fmla="*/ 2147483646 w 124"/>
                <a:gd name="T73" fmla="*/ 2147483646 h 138"/>
                <a:gd name="T74" fmla="*/ 0 w 124"/>
                <a:gd name="T75" fmla="*/ 2147483646 h 138"/>
                <a:gd name="T76" fmla="*/ 2147483646 w 124"/>
                <a:gd name="T77" fmla="*/ 2147483646 h 138"/>
                <a:gd name="T78" fmla="*/ 2147483646 w 124"/>
                <a:gd name="T79" fmla="*/ 2147483646 h 138"/>
                <a:gd name="T80" fmla="*/ 2147483646 w 124"/>
                <a:gd name="T81" fmla="*/ 2147483646 h 138"/>
                <a:gd name="T82" fmla="*/ 2147483646 w 124"/>
                <a:gd name="T83" fmla="*/ 2147483646 h 138"/>
                <a:gd name="T84" fmla="*/ 2147483646 w 124"/>
                <a:gd name="T85" fmla="*/ 2147483646 h 138"/>
                <a:gd name="T86" fmla="*/ 2147483646 w 124"/>
                <a:gd name="T87" fmla="*/ 2147483646 h 138"/>
                <a:gd name="T88" fmla="*/ 2147483646 w 124"/>
                <a:gd name="T89" fmla="*/ 2147483646 h 138"/>
                <a:gd name="T90" fmla="*/ 2147483646 w 124"/>
                <a:gd name="T91" fmla="*/ 2147483646 h 138"/>
                <a:gd name="T92" fmla="*/ 2147483646 w 124"/>
                <a:gd name="T93" fmla="*/ 2147483646 h 138"/>
                <a:gd name="T94" fmla="*/ 2147483646 w 124"/>
                <a:gd name="T95" fmla="*/ 2147483646 h 138"/>
                <a:gd name="T96" fmla="*/ 2147483646 w 124"/>
                <a:gd name="T97" fmla="*/ 0 h 138"/>
                <a:gd name="T98" fmla="*/ 2147483646 w 124"/>
                <a:gd name="T99" fmla="*/ 0 h 138"/>
                <a:gd name="T100" fmla="*/ 2147483646 w 124"/>
                <a:gd name="T101" fmla="*/ 2147483646 h 138"/>
                <a:gd name="T102" fmla="*/ 2147483646 w 124"/>
                <a:gd name="T103" fmla="*/ 2147483646 h 138"/>
                <a:gd name="T104" fmla="*/ 2147483646 w 124"/>
                <a:gd name="T105" fmla="*/ 2147483646 h 138"/>
                <a:gd name="T106" fmla="*/ 2147483646 w 124"/>
                <a:gd name="T107" fmla="*/ 2147483646 h 138"/>
                <a:gd name="T108" fmla="*/ 2147483646 w 124"/>
                <a:gd name="T109" fmla="*/ 2147483646 h 138"/>
                <a:gd name="T110" fmla="*/ 2147483646 w 124"/>
                <a:gd name="T111" fmla="*/ 2147483646 h 1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4"/>
                <a:gd name="T169" fmla="*/ 0 h 138"/>
                <a:gd name="T170" fmla="*/ 124 w 124"/>
                <a:gd name="T171" fmla="*/ 138 h 1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4" h="138">
                  <a:moveTo>
                    <a:pt x="124" y="48"/>
                  </a:moveTo>
                  <a:lnTo>
                    <a:pt x="96" y="48"/>
                  </a:lnTo>
                  <a:lnTo>
                    <a:pt x="96" y="46"/>
                  </a:lnTo>
                  <a:lnTo>
                    <a:pt x="96" y="45"/>
                  </a:lnTo>
                  <a:lnTo>
                    <a:pt x="96" y="43"/>
                  </a:lnTo>
                  <a:lnTo>
                    <a:pt x="96" y="42"/>
                  </a:lnTo>
                  <a:lnTo>
                    <a:pt x="96" y="40"/>
                  </a:lnTo>
                  <a:lnTo>
                    <a:pt x="96" y="39"/>
                  </a:lnTo>
                  <a:lnTo>
                    <a:pt x="94" y="37"/>
                  </a:lnTo>
                  <a:lnTo>
                    <a:pt x="94" y="36"/>
                  </a:lnTo>
                  <a:lnTo>
                    <a:pt x="94" y="34"/>
                  </a:lnTo>
                  <a:lnTo>
                    <a:pt x="93" y="33"/>
                  </a:lnTo>
                  <a:lnTo>
                    <a:pt x="91" y="31"/>
                  </a:lnTo>
                  <a:lnTo>
                    <a:pt x="91" y="30"/>
                  </a:lnTo>
                  <a:lnTo>
                    <a:pt x="90" y="30"/>
                  </a:lnTo>
                  <a:lnTo>
                    <a:pt x="90" y="28"/>
                  </a:lnTo>
                  <a:lnTo>
                    <a:pt x="88" y="28"/>
                  </a:lnTo>
                  <a:lnTo>
                    <a:pt x="87" y="27"/>
                  </a:lnTo>
                  <a:lnTo>
                    <a:pt x="86" y="27"/>
                  </a:lnTo>
                  <a:lnTo>
                    <a:pt x="84" y="25"/>
                  </a:lnTo>
                  <a:lnTo>
                    <a:pt x="83" y="25"/>
                  </a:lnTo>
                  <a:lnTo>
                    <a:pt x="81" y="25"/>
                  </a:lnTo>
                  <a:lnTo>
                    <a:pt x="80" y="25"/>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5"/>
                  </a:lnTo>
                  <a:lnTo>
                    <a:pt x="62" y="27"/>
                  </a:lnTo>
                  <a:lnTo>
                    <a:pt x="60" y="27"/>
                  </a:lnTo>
                  <a:lnTo>
                    <a:pt x="59" y="27"/>
                  </a:lnTo>
                  <a:lnTo>
                    <a:pt x="57" y="28"/>
                  </a:lnTo>
                  <a:lnTo>
                    <a:pt x="56" y="28"/>
                  </a:lnTo>
                  <a:lnTo>
                    <a:pt x="56" y="30"/>
                  </a:lnTo>
                  <a:lnTo>
                    <a:pt x="55" y="30"/>
                  </a:lnTo>
                  <a:lnTo>
                    <a:pt x="53" y="31"/>
                  </a:lnTo>
                  <a:lnTo>
                    <a:pt x="52" y="31"/>
                  </a:lnTo>
                  <a:lnTo>
                    <a:pt x="50" y="33"/>
                  </a:lnTo>
                  <a:lnTo>
                    <a:pt x="49" y="34"/>
                  </a:lnTo>
                  <a:lnTo>
                    <a:pt x="47" y="34"/>
                  </a:lnTo>
                  <a:lnTo>
                    <a:pt x="47" y="36"/>
                  </a:lnTo>
                  <a:lnTo>
                    <a:pt x="46" y="36"/>
                  </a:lnTo>
                  <a:lnTo>
                    <a:pt x="46" y="37"/>
                  </a:lnTo>
                  <a:lnTo>
                    <a:pt x="44" y="39"/>
                  </a:lnTo>
                  <a:lnTo>
                    <a:pt x="44" y="40"/>
                  </a:lnTo>
                  <a:lnTo>
                    <a:pt x="43" y="40"/>
                  </a:lnTo>
                  <a:lnTo>
                    <a:pt x="43" y="42"/>
                  </a:lnTo>
                  <a:lnTo>
                    <a:pt x="41" y="42"/>
                  </a:lnTo>
                  <a:lnTo>
                    <a:pt x="41" y="43"/>
                  </a:lnTo>
                  <a:lnTo>
                    <a:pt x="40" y="45"/>
                  </a:lnTo>
                  <a:lnTo>
                    <a:pt x="40" y="46"/>
                  </a:lnTo>
                  <a:lnTo>
                    <a:pt x="38" y="48"/>
                  </a:lnTo>
                  <a:lnTo>
                    <a:pt x="38" y="49"/>
                  </a:lnTo>
                  <a:lnTo>
                    <a:pt x="37" y="51"/>
                  </a:lnTo>
                  <a:lnTo>
                    <a:pt x="37" y="52"/>
                  </a:lnTo>
                  <a:lnTo>
                    <a:pt x="35" y="54"/>
                  </a:lnTo>
                  <a:lnTo>
                    <a:pt x="35" y="55"/>
                  </a:lnTo>
                  <a:lnTo>
                    <a:pt x="34" y="56"/>
                  </a:lnTo>
                  <a:lnTo>
                    <a:pt x="34" y="58"/>
                  </a:lnTo>
                  <a:lnTo>
                    <a:pt x="34" y="59"/>
                  </a:lnTo>
                  <a:lnTo>
                    <a:pt x="34" y="61"/>
                  </a:lnTo>
                  <a:lnTo>
                    <a:pt x="32" y="61"/>
                  </a:lnTo>
                  <a:lnTo>
                    <a:pt x="32" y="62"/>
                  </a:lnTo>
                  <a:lnTo>
                    <a:pt x="32" y="64"/>
                  </a:lnTo>
                  <a:lnTo>
                    <a:pt x="32" y="65"/>
                  </a:lnTo>
                  <a:lnTo>
                    <a:pt x="31" y="67"/>
                  </a:lnTo>
                  <a:lnTo>
                    <a:pt x="31" y="68"/>
                  </a:lnTo>
                  <a:lnTo>
                    <a:pt x="31" y="70"/>
                  </a:lnTo>
                  <a:lnTo>
                    <a:pt x="31" y="71"/>
                  </a:lnTo>
                  <a:lnTo>
                    <a:pt x="31" y="73"/>
                  </a:lnTo>
                  <a:lnTo>
                    <a:pt x="29" y="74"/>
                  </a:lnTo>
                  <a:lnTo>
                    <a:pt x="29" y="76"/>
                  </a:lnTo>
                  <a:lnTo>
                    <a:pt x="29" y="77"/>
                  </a:lnTo>
                  <a:lnTo>
                    <a:pt x="29" y="79"/>
                  </a:lnTo>
                  <a:lnTo>
                    <a:pt x="29" y="80"/>
                  </a:lnTo>
                  <a:lnTo>
                    <a:pt x="29" y="82"/>
                  </a:lnTo>
                  <a:lnTo>
                    <a:pt x="29" y="83"/>
                  </a:lnTo>
                  <a:lnTo>
                    <a:pt x="29" y="84"/>
                  </a:lnTo>
                  <a:lnTo>
                    <a:pt x="29" y="86"/>
                  </a:lnTo>
                  <a:lnTo>
                    <a:pt x="29" y="87"/>
                  </a:lnTo>
                  <a:lnTo>
                    <a:pt x="29" y="89"/>
                  </a:lnTo>
                  <a:lnTo>
                    <a:pt x="29" y="90"/>
                  </a:lnTo>
                  <a:lnTo>
                    <a:pt x="29" y="92"/>
                  </a:lnTo>
                  <a:lnTo>
                    <a:pt x="29" y="93"/>
                  </a:lnTo>
                  <a:lnTo>
                    <a:pt x="29" y="95"/>
                  </a:lnTo>
                  <a:lnTo>
                    <a:pt x="31" y="95"/>
                  </a:lnTo>
                  <a:lnTo>
                    <a:pt x="31" y="96"/>
                  </a:lnTo>
                  <a:lnTo>
                    <a:pt x="31" y="98"/>
                  </a:lnTo>
                  <a:lnTo>
                    <a:pt x="31" y="99"/>
                  </a:lnTo>
                  <a:lnTo>
                    <a:pt x="32" y="101"/>
                  </a:lnTo>
                  <a:lnTo>
                    <a:pt x="32" y="102"/>
                  </a:lnTo>
                  <a:lnTo>
                    <a:pt x="34" y="104"/>
                  </a:lnTo>
                  <a:lnTo>
                    <a:pt x="34" y="105"/>
                  </a:lnTo>
                  <a:lnTo>
                    <a:pt x="35" y="105"/>
                  </a:lnTo>
                  <a:lnTo>
                    <a:pt x="35" y="107"/>
                  </a:lnTo>
                  <a:lnTo>
                    <a:pt x="37" y="107"/>
                  </a:lnTo>
                  <a:lnTo>
                    <a:pt x="37" y="108"/>
                  </a:lnTo>
                  <a:lnTo>
                    <a:pt x="38" y="110"/>
                  </a:lnTo>
                  <a:lnTo>
                    <a:pt x="40" y="110"/>
                  </a:lnTo>
                  <a:lnTo>
                    <a:pt x="40" y="111"/>
                  </a:lnTo>
                  <a:lnTo>
                    <a:pt x="41" y="111"/>
                  </a:lnTo>
                  <a:lnTo>
                    <a:pt x="43" y="111"/>
                  </a:lnTo>
                  <a:lnTo>
                    <a:pt x="43" y="112"/>
                  </a:lnTo>
                  <a:lnTo>
                    <a:pt x="44" y="112"/>
                  </a:lnTo>
                  <a:lnTo>
                    <a:pt x="46" y="112"/>
                  </a:lnTo>
                  <a:lnTo>
                    <a:pt x="46" y="114"/>
                  </a:lnTo>
                  <a:lnTo>
                    <a:pt x="47" y="114"/>
                  </a:lnTo>
                  <a:lnTo>
                    <a:pt x="49" y="114"/>
                  </a:lnTo>
                  <a:lnTo>
                    <a:pt x="50" y="114"/>
                  </a:lnTo>
                  <a:lnTo>
                    <a:pt x="52" y="114"/>
                  </a:lnTo>
                  <a:lnTo>
                    <a:pt x="53" y="114"/>
                  </a:lnTo>
                  <a:lnTo>
                    <a:pt x="55" y="114"/>
                  </a:lnTo>
                  <a:lnTo>
                    <a:pt x="56" y="114"/>
                  </a:lnTo>
                  <a:lnTo>
                    <a:pt x="57" y="114"/>
                  </a:lnTo>
                  <a:lnTo>
                    <a:pt x="59" y="114"/>
                  </a:lnTo>
                  <a:lnTo>
                    <a:pt x="60" y="114"/>
                  </a:lnTo>
                  <a:lnTo>
                    <a:pt x="62" y="114"/>
                  </a:lnTo>
                  <a:lnTo>
                    <a:pt x="63" y="114"/>
                  </a:lnTo>
                  <a:lnTo>
                    <a:pt x="65" y="112"/>
                  </a:lnTo>
                  <a:lnTo>
                    <a:pt x="66" y="112"/>
                  </a:lnTo>
                  <a:lnTo>
                    <a:pt x="68" y="112"/>
                  </a:lnTo>
                  <a:lnTo>
                    <a:pt x="68" y="111"/>
                  </a:lnTo>
                  <a:lnTo>
                    <a:pt x="69" y="111"/>
                  </a:lnTo>
                  <a:lnTo>
                    <a:pt x="71" y="111"/>
                  </a:lnTo>
                  <a:lnTo>
                    <a:pt x="72" y="110"/>
                  </a:lnTo>
                  <a:lnTo>
                    <a:pt x="74" y="108"/>
                  </a:lnTo>
                  <a:lnTo>
                    <a:pt x="75" y="108"/>
                  </a:lnTo>
                  <a:lnTo>
                    <a:pt x="77" y="107"/>
                  </a:lnTo>
                  <a:lnTo>
                    <a:pt x="77" y="105"/>
                  </a:lnTo>
                  <a:lnTo>
                    <a:pt x="78" y="105"/>
                  </a:lnTo>
                  <a:lnTo>
                    <a:pt x="78" y="104"/>
                  </a:lnTo>
                  <a:lnTo>
                    <a:pt x="80" y="102"/>
                  </a:lnTo>
                  <a:lnTo>
                    <a:pt x="81" y="102"/>
                  </a:lnTo>
                  <a:lnTo>
                    <a:pt x="81" y="101"/>
                  </a:lnTo>
                  <a:lnTo>
                    <a:pt x="83" y="99"/>
                  </a:lnTo>
                  <a:lnTo>
                    <a:pt x="83" y="98"/>
                  </a:lnTo>
                  <a:lnTo>
                    <a:pt x="84" y="96"/>
                  </a:lnTo>
                  <a:lnTo>
                    <a:pt x="86" y="95"/>
                  </a:lnTo>
                  <a:lnTo>
                    <a:pt x="86" y="93"/>
                  </a:lnTo>
                  <a:lnTo>
                    <a:pt x="87" y="92"/>
                  </a:lnTo>
                  <a:lnTo>
                    <a:pt x="87" y="90"/>
                  </a:lnTo>
                  <a:lnTo>
                    <a:pt x="88" y="89"/>
                  </a:lnTo>
                  <a:lnTo>
                    <a:pt x="115" y="89"/>
                  </a:lnTo>
                  <a:lnTo>
                    <a:pt x="115" y="90"/>
                  </a:lnTo>
                  <a:lnTo>
                    <a:pt x="115" y="92"/>
                  </a:lnTo>
                  <a:lnTo>
                    <a:pt x="115" y="93"/>
                  </a:lnTo>
                  <a:lnTo>
                    <a:pt x="114" y="93"/>
                  </a:lnTo>
                  <a:lnTo>
                    <a:pt x="114" y="95"/>
                  </a:lnTo>
                  <a:lnTo>
                    <a:pt x="114" y="96"/>
                  </a:lnTo>
                  <a:lnTo>
                    <a:pt x="112" y="96"/>
                  </a:lnTo>
                  <a:lnTo>
                    <a:pt x="112" y="98"/>
                  </a:lnTo>
                  <a:lnTo>
                    <a:pt x="112" y="99"/>
                  </a:lnTo>
                  <a:lnTo>
                    <a:pt x="111" y="99"/>
                  </a:lnTo>
                  <a:lnTo>
                    <a:pt x="111" y="101"/>
                  </a:lnTo>
                  <a:lnTo>
                    <a:pt x="111" y="102"/>
                  </a:lnTo>
                  <a:lnTo>
                    <a:pt x="109" y="104"/>
                  </a:lnTo>
                  <a:lnTo>
                    <a:pt x="109" y="105"/>
                  </a:lnTo>
                  <a:lnTo>
                    <a:pt x="108" y="105"/>
                  </a:lnTo>
                  <a:lnTo>
                    <a:pt x="108" y="107"/>
                  </a:lnTo>
                  <a:lnTo>
                    <a:pt x="106" y="108"/>
                  </a:lnTo>
                  <a:lnTo>
                    <a:pt x="106" y="110"/>
                  </a:lnTo>
                  <a:lnTo>
                    <a:pt x="105" y="110"/>
                  </a:lnTo>
                  <a:lnTo>
                    <a:pt x="105" y="111"/>
                  </a:lnTo>
                  <a:lnTo>
                    <a:pt x="103" y="111"/>
                  </a:lnTo>
                  <a:lnTo>
                    <a:pt x="103" y="112"/>
                  </a:lnTo>
                  <a:lnTo>
                    <a:pt x="102" y="114"/>
                  </a:lnTo>
                  <a:lnTo>
                    <a:pt x="102" y="115"/>
                  </a:lnTo>
                  <a:lnTo>
                    <a:pt x="100" y="115"/>
                  </a:lnTo>
                  <a:lnTo>
                    <a:pt x="99" y="117"/>
                  </a:lnTo>
                  <a:lnTo>
                    <a:pt x="97" y="118"/>
                  </a:lnTo>
                  <a:lnTo>
                    <a:pt x="96" y="120"/>
                  </a:lnTo>
                  <a:lnTo>
                    <a:pt x="94" y="121"/>
                  </a:lnTo>
                  <a:lnTo>
                    <a:pt x="93" y="123"/>
                  </a:lnTo>
                  <a:lnTo>
                    <a:pt x="91" y="124"/>
                  </a:lnTo>
                  <a:lnTo>
                    <a:pt x="90" y="124"/>
                  </a:lnTo>
                  <a:lnTo>
                    <a:pt x="88" y="126"/>
                  </a:lnTo>
                  <a:lnTo>
                    <a:pt x="87" y="127"/>
                  </a:lnTo>
                  <a:lnTo>
                    <a:pt x="86" y="127"/>
                  </a:lnTo>
                  <a:lnTo>
                    <a:pt x="84" y="129"/>
                  </a:lnTo>
                  <a:lnTo>
                    <a:pt x="83" y="130"/>
                  </a:lnTo>
                  <a:lnTo>
                    <a:pt x="81" y="130"/>
                  </a:lnTo>
                  <a:lnTo>
                    <a:pt x="80" y="132"/>
                  </a:lnTo>
                  <a:lnTo>
                    <a:pt x="78" y="132"/>
                  </a:lnTo>
                  <a:lnTo>
                    <a:pt x="77" y="133"/>
                  </a:lnTo>
                  <a:lnTo>
                    <a:pt x="75" y="133"/>
                  </a:lnTo>
                  <a:lnTo>
                    <a:pt x="74" y="135"/>
                  </a:lnTo>
                  <a:lnTo>
                    <a:pt x="72" y="135"/>
                  </a:lnTo>
                  <a:lnTo>
                    <a:pt x="71" y="135"/>
                  </a:lnTo>
                  <a:lnTo>
                    <a:pt x="69" y="136"/>
                  </a:lnTo>
                  <a:lnTo>
                    <a:pt x="68" y="136"/>
                  </a:lnTo>
                  <a:lnTo>
                    <a:pt x="65" y="136"/>
                  </a:lnTo>
                  <a:lnTo>
                    <a:pt x="63" y="138"/>
                  </a:lnTo>
                  <a:lnTo>
                    <a:pt x="62" y="138"/>
                  </a:lnTo>
                  <a:lnTo>
                    <a:pt x="60" y="138"/>
                  </a:lnTo>
                  <a:lnTo>
                    <a:pt x="59" y="138"/>
                  </a:lnTo>
                  <a:lnTo>
                    <a:pt x="57" y="138"/>
                  </a:lnTo>
                  <a:lnTo>
                    <a:pt x="55" y="138"/>
                  </a:lnTo>
                  <a:lnTo>
                    <a:pt x="53" y="138"/>
                  </a:lnTo>
                  <a:lnTo>
                    <a:pt x="52" y="138"/>
                  </a:lnTo>
                  <a:lnTo>
                    <a:pt x="50" y="138"/>
                  </a:lnTo>
                  <a:lnTo>
                    <a:pt x="49" y="138"/>
                  </a:lnTo>
                  <a:lnTo>
                    <a:pt x="47" y="138"/>
                  </a:lnTo>
                  <a:lnTo>
                    <a:pt x="46" y="138"/>
                  </a:lnTo>
                  <a:lnTo>
                    <a:pt x="44" y="138"/>
                  </a:lnTo>
                  <a:lnTo>
                    <a:pt x="43" y="138"/>
                  </a:lnTo>
                  <a:lnTo>
                    <a:pt x="41" y="138"/>
                  </a:lnTo>
                  <a:lnTo>
                    <a:pt x="40" y="138"/>
                  </a:lnTo>
                  <a:lnTo>
                    <a:pt x="38" y="138"/>
                  </a:lnTo>
                  <a:lnTo>
                    <a:pt x="37" y="138"/>
                  </a:lnTo>
                  <a:lnTo>
                    <a:pt x="35" y="138"/>
                  </a:lnTo>
                  <a:lnTo>
                    <a:pt x="35" y="136"/>
                  </a:lnTo>
                  <a:lnTo>
                    <a:pt x="34" y="136"/>
                  </a:lnTo>
                  <a:lnTo>
                    <a:pt x="32" y="136"/>
                  </a:lnTo>
                  <a:lnTo>
                    <a:pt x="31" y="136"/>
                  </a:lnTo>
                  <a:lnTo>
                    <a:pt x="29" y="136"/>
                  </a:lnTo>
                  <a:lnTo>
                    <a:pt x="29" y="135"/>
                  </a:lnTo>
                  <a:lnTo>
                    <a:pt x="28" y="135"/>
                  </a:lnTo>
                  <a:lnTo>
                    <a:pt x="26" y="135"/>
                  </a:lnTo>
                  <a:lnTo>
                    <a:pt x="25" y="133"/>
                  </a:lnTo>
                  <a:lnTo>
                    <a:pt x="23" y="133"/>
                  </a:lnTo>
                  <a:lnTo>
                    <a:pt x="22" y="132"/>
                  </a:lnTo>
                  <a:lnTo>
                    <a:pt x="21" y="132"/>
                  </a:lnTo>
                  <a:lnTo>
                    <a:pt x="19" y="130"/>
                  </a:lnTo>
                  <a:lnTo>
                    <a:pt x="18" y="129"/>
                  </a:lnTo>
                  <a:lnTo>
                    <a:pt x="16" y="129"/>
                  </a:lnTo>
                  <a:lnTo>
                    <a:pt x="16" y="127"/>
                  </a:lnTo>
                  <a:lnTo>
                    <a:pt x="15" y="127"/>
                  </a:lnTo>
                  <a:lnTo>
                    <a:pt x="15" y="126"/>
                  </a:lnTo>
                  <a:lnTo>
                    <a:pt x="13" y="126"/>
                  </a:lnTo>
                  <a:lnTo>
                    <a:pt x="13" y="124"/>
                  </a:lnTo>
                  <a:lnTo>
                    <a:pt x="12" y="124"/>
                  </a:lnTo>
                  <a:lnTo>
                    <a:pt x="12" y="123"/>
                  </a:lnTo>
                  <a:lnTo>
                    <a:pt x="10" y="121"/>
                  </a:lnTo>
                  <a:lnTo>
                    <a:pt x="9" y="120"/>
                  </a:lnTo>
                  <a:lnTo>
                    <a:pt x="9" y="118"/>
                  </a:lnTo>
                  <a:lnTo>
                    <a:pt x="7" y="118"/>
                  </a:lnTo>
                  <a:lnTo>
                    <a:pt x="7" y="117"/>
                  </a:lnTo>
                  <a:lnTo>
                    <a:pt x="7" y="115"/>
                  </a:lnTo>
                  <a:lnTo>
                    <a:pt x="6" y="115"/>
                  </a:lnTo>
                  <a:lnTo>
                    <a:pt x="6" y="114"/>
                  </a:lnTo>
                  <a:lnTo>
                    <a:pt x="4" y="112"/>
                  </a:lnTo>
                  <a:lnTo>
                    <a:pt x="4" y="111"/>
                  </a:lnTo>
                  <a:lnTo>
                    <a:pt x="4" y="110"/>
                  </a:lnTo>
                  <a:lnTo>
                    <a:pt x="3" y="108"/>
                  </a:lnTo>
                  <a:lnTo>
                    <a:pt x="3" y="107"/>
                  </a:lnTo>
                  <a:lnTo>
                    <a:pt x="3" y="105"/>
                  </a:lnTo>
                  <a:lnTo>
                    <a:pt x="1" y="104"/>
                  </a:lnTo>
                  <a:lnTo>
                    <a:pt x="1" y="102"/>
                  </a:lnTo>
                  <a:lnTo>
                    <a:pt x="1" y="101"/>
                  </a:lnTo>
                  <a:lnTo>
                    <a:pt x="1" y="99"/>
                  </a:lnTo>
                  <a:lnTo>
                    <a:pt x="1" y="98"/>
                  </a:lnTo>
                  <a:lnTo>
                    <a:pt x="1" y="96"/>
                  </a:lnTo>
                  <a:lnTo>
                    <a:pt x="1" y="95"/>
                  </a:lnTo>
                  <a:lnTo>
                    <a:pt x="0" y="93"/>
                  </a:lnTo>
                  <a:lnTo>
                    <a:pt x="0" y="92"/>
                  </a:lnTo>
                  <a:lnTo>
                    <a:pt x="0" y="90"/>
                  </a:lnTo>
                  <a:lnTo>
                    <a:pt x="0" y="89"/>
                  </a:lnTo>
                  <a:lnTo>
                    <a:pt x="0" y="87"/>
                  </a:lnTo>
                  <a:lnTo>
                    <a:pt x="0" y="86"/>
                  </a:lnTo>
                  <a:lnTo>
                    <a:pt x="0" y="84"/>
                  </a:lnTo>
                  <a:lnTo>
                    <a:pt x="1" y="84"/>
                  </a:lnTo>
                  <a:lnTo>
                    <a:pt x="1" y="83"/>
                  </a:lnTo>
                  <a:lnTo>
                    <a:pt x="1" y="82"/>
                  </a:lnTo>
                  <a:lnTo>
                    <a:pt x="1" y="80"/>
                  </a:lnTo>
                  <a:lnTo>
                    <a:pt x="1" y="79"/>
                  </a:lnTo>
                  <a:lnTo>
                    <a:pt x="1" y="77"/>
                  </a:lnTo>
                  <a:lnTo>
                    <a:pt x="1" y="76"/>
                  </a:lnTo>
                  <a:lnTo>
                    <a:pt x="1" y="74"/>
                  </a:lnTo>
                  <a:lnTo>
                    <a:pt x="1" y="73"/>
                  </a:lnTo>
                  <a:lnTo>
                    <a:pt x="3" y="73"/>
                  </a:lnTo>
                  <a:lnTo>
                    <a:pt x="3" y="71"/>
                  </a:lnTo>
                  <a:lnTo>
                    <a:pt x="3" y="70"/>
                  </a:lnTo>
                  <a:lnTo>
                    <a:pt x="3" y="68"/>
                  </a:lnTo>
                  <a:lnTo>
                    <a:pt x="3" y="67"/>
                  </a:lnTo>
                  <a:lnTo>
                    <a:pt x="4" y="64"/>
                  </a:lnTo>
                  <a:lnTo>
                    <a:pt x="4" y="62"/>
                  </a:lnTo>
                  <a:lnTo>
                    <a:pt x="4" y="61"/>
                  </a:lnTo>
                  <a:lnTo>
                    <a:pt x="6" y="59"/>
                  </a:lnTo>
                  <a:lnTo>
                    <a:pt x="6" y="56"/>
                  </a:lnTo>
                  <a:lnTo>
                    <a:pt x="6" y="55"/>
                  </a:lnTo>
                  <a:lnTo>
                    <a:pt x="7" y="54"/>
                  </a:lnTo>
                  <a:lnTo>
                    <a:pt x="7" y="52"/>
                  </a:lnTo>
                  <a:lnTo>
                    <a:pt x="9" y="51"/>
                  </a:lnTo>
                  <a:lnTo>
                    <a:pt x="9" y="48"/>
                  </a:lnTo>
                  <a:lnTo>
                    <a:pt x="10" y="46"/>
                  </a:lnTo>
                  <a:lnTo>
                    <a:pt x="10" y="45"/>
                  </a:lnTo>
                  <a:lnTo>
                    <a:pt x="12" y="43"/>
                  </a:lnTo>
                  <a:lnTo>
                    <a:pt x="12" y="42"/>
                  </a:lnTo>
                  <a:lnTo>
                    <a:pt x="13" y="40"/>
                  </a:lnTo>
                  <a:lnTo>
                    <a:pt x="15" y="39"/>
                  </a:lnTo>
                  <a:lnTo>
                    <a:pt x="15" y="37"/>
                  </a:lnTo>
                  <a:lnTo>
                    <a:pt x="16" y="36"/>
                  </a:lnTo>
                  <a:lnTo>
                    <a:pt x="16" y="34"/>
                  </a:lnTo>
                  <a:lnTo>
                    <a:pt x="18" y="33"/>
                  </a:lnTo>
                  <a:lnTo>
                    <a:pt x="19" y="31"/>
                  </a:lnTo>
                  <a:lnTo>
                    <a:pt x="19" y="30"/>
                  </a:lnTo>
                  <a:lnTo>
                    <a:pt x="21" y="28"/>
                  </a:lnTo>
                  <a:lnTo>
                    <a:pt x="22" y="27"/>
                  </a:lnTo>
                  <a:lnTo>
                    <a:pt x="23" y="25"/>
                  </a:lnTo>
                  <a:lnTo>
                    <a:pt x="23" y="24"/>
                  </a:lnTo>
                  <a:lnTo>
                    <a:pt x="25" y="23"/>
                  </a:lnTo>
                  <a:lnTo>
                    <a:pt x="26" y="23"/>
                  </a:lnTo>
                  <a:lnTo>
                    <a:pt x="28" y="21"/>
                  </a:lnTo>
                  <a:lnTo>
                    <a:pt x="29" y="20"/>
                  </a:lnTo>
                  <a:lnTo>
                    <a:pt x="29" y="18"/>
                  </a:lnTo>
                  <a:lnTo>
                    <a:pt x="31" y="17"/>
                  </a:lnTo>
                  <a:lnTo>
                    <a:pt x="32" y="17"/>
                  </a:lnTo>
                  <a:lnTo>
                    <a:pt x="34" y="15"/>
                  </a:lnTo>
                  <a:lnTo>
                    <a:pt x="35" y="14"/>
                  </a:lnTo>
                  <a:lnTo>
                    <a:pt x="37" y="14"/>
                  </a:lnTo>
                  <a:lnTo>
                    <a:pt x="38" y="12"/>
                  </a:lnTo>
                  <a:lnTo>
                    <a:pt x="40" y="11"/>
                  </a:lnTo>
                  <a:lnTo>
                    <a:pt x="41" y="11"/>
                  </a:lnTo>
                  <a:lnTo>
                    <a:pt x="43" y="9"/>
                  </a:lnTo>
                  <a:lnTo>
                    <a:pt x="44" y="9"/>
                  </a:lnTo>
                  <a:lnTo>
                    <a:pt x="46" y="8"/>
                  </a:lnTo>
                  <a:lnTo>
                    <a:pt x="47" y="8"/>
                  </a:lnTo>
                  <a:lnTo>
                    <a:pt x="49" y="6"/>
                  </a:lnTo>
                  <a:lnTo>
                    <a:pt x="50" y="6"/>
                  </a:lnTo>
                  <a:lnTo>
                    <a:pt x="52" y="5"/>
                  </a:lnTo>
                  <a:lnTo>
                    <a:pt x="53" y="5"/>
                  </a:lnTo>
                  <a:lnTo>
                    <a:pt x="55" y="5"/>
                  </a:lnTo>
                  <a:lnTo>
                    <a:pt x="56" y="3"/>
                  </a:lnTo>
                  <a:lnTo>
                    <a:pt x="57" y="3"/>
                  </a:lnTo>
                  <a:lnTo>
                    <a:pt x="59" y="3"/>
                  </a:lnTo>
                  <a:lnTo>
                    <a:pt x="60" y="2"/>
                  </a:lnTo>
                  <a:lnTo>
                    <a:pt x="62" y="2"/>
                  </a:lnTo>
                  <a:lnTo>
                    <a:pt x="63" y="2"/>
                  </a:lnTo>
                  <a:lnTo>
                    <a:pt x="65" y="2"/>
                  </a:lnTo>
                  <a:lnTo>
                    <a:pt x="66" y="2"/>
                  </a:lnTo>
                  <a:lnTo>
                    <a:pt x="69" y="0"/>
                  </a:lnTo>
                  <a:lnTo>
                    <a:pt x="71" y="0"/>
                  </a:lnTo>
                  <a:lnTo>
                    <a:pt x="72" y="0"/>
                  </a:lnTo>
                  <a:lnTo>
                    <a:pt x="74" y="0"/>
                  </a:lnTo>
                  <a:lnTo>
                    <a:pt x="75" y="0"/>
                  </a:lnTo>
                  <a:lnTo>
                    <a:pt x="77" y="0"/>
                  </a:lnTo>
                  <a:lnTo>
                    <a:pt x="78" y="0"/>
                  </a:lnTo>
                  <a:lnTo>
                    <a:pt x="80" y="0"/>
                  </a:lnTo>
                  <a:lnTo>
                    <a:pt x="81" y="0"/>
                  </a:lnTo>
                  <a:lnTo>
                    <a:pt x="83" y="0"/>
                  </a:lnTo>
                  <a:lnTo>
                    <a:pt x="84" y="0"/>
                  </a:lnTo>
                  <a:lnTo>
                    <a:pt x="86" y="0"/>
                  </a:lnTo>
                  <a:lnTo>
                    <a:pt x="87" y="2"/>
                  </a:lnTo>
                  <a:lnTo>
                    <a:pt x="88" y="2"/>
                  </a:lnTo>
                  <a:lnTo>
                    <a:pt x="90" y="2"/>
                  </a:lnTo>
                  <a:lnTo>
                    <a:pt x="91" y="2"/>
                  </a:lnTo>
                  <a:lnTo>
                    <a:pt x="93" y="2"/>
                  </a:lnTo>
                  <a:lnTo>
                    <a:pt x="94" y="3"/>
                  </a:lnTo>
                  <a:lnTo>
                    <a:pt x="96" y="3"/>
                  </a:lnTo>
                  <a:lnTo>
                    <a:pt x="97" y="3"/>
                  </a:lnTo>
                  <a:lnTo>
                    <a:pt x="99" y="5"/>
                  </a:lnTo>
                  <a:lnTo>
                    <a:pt x="100" y="5"/>
                  </a:lnTo>
                  <a:lnTo>
                    <a:pt x="102" y="5"/>
                  </a:lnTo>
                  <a:lnTo>
                    <a:pt x="103" y="6"/>
                  </a:lnTo>
                  <a:lnTo>
                    <a:pt x="105" y="6"/>
                  </a:lnTo>
                  <a:lnTo>
                    <a:pt x="106" y="8"/>
                  </a:lnTo>
                  <a:lnTo>
                    <a:pt x="108" y="9"/>
                  </a:lnTo>
                  <a:lnTo>
                    <a:pt x="109" y="9"/>
                  </a:lnTo>
                  <a:lnTo>
                    <a:pt x="109" y="11"/>
                  </a:lnTo>
                  <a:lnTo>
                    <a:pt x="111" y="11"/>
                  </a:lnTo>
                  <a:lnTo>
                    <a:pt x="112" y="12"/>
                  </a:lnTo>
                  <a:lnTo>
                    <a:pt x="114" y="14"/>
                  </a:lnTo>
                  <a:lnTo>
                    <a:pt x="115" y="15"/>
                  </a:lnTo>
                  <a:lnTo>
                    <a:pt x="115" y="17"/>
                  </a:lnTo>
                  <a:lnTo>
                    <a:pt x="117" y="17"/>
                  </a:lnTo>
                  <a:lnTo>
                    <a:pt x="117" y="18"/>
                  </a:lnTo>
                  <a:lnTo>
                    <a:pt x="118" y="18"/>
                  </a:lnTo>
                  <a:lnTo>
                    <a:pt x="118" y="20"/>
                  </a:lnTo>
                  <a:lnTo>
                    <a:pt x="119" y="21"/>
                  </a:lnTo>
                  <a:lnTo>
                    <a:pt x="119" y="23"/>
                  </a:lnTo>
                  <a:lnTo>
                    <a:pt x="121" y="24"/>
                  </a:lnTo>
                  <a:lnTo>
                    <a:pt x="121" y="25"/>
                  </a:lnTo>
                  <a:lnTo>
                    <a:pt x="121" y="27"/>
                  </a:lnTo>
                  <a:lnTo>
                    <a:pt x="122" y="27"/>
                  </a:lnTo>
                  <a:lnTo>
                    <a:pt x="122" y="28"/>
                  </a:lnTo>
                  <a:lnTo>
                    <a:pt x="122" y="30"/>
                  </a:lnTo>
                  <a:lnTo>
                    <a:pt x="122" y="31"/>
                  </a:lnTo>
                  <a:lnTo>
                    <a:pt x="124" y="33"/>
                  </a:lnTo>
                  <a:lnTo>
                    <a:pt x="124" y="34"/>
                  </a:lnTo>
                  <a:lnTo>
                    <a:pt x="124" y="36"/>
                  </a:lnTo>
                  <a:lnTo>
                    <a:pt x="124" y="37"/>
                  </a:lnTo>
                  <a:lnTo>
                    <a:pt x="124" y="39"/>
                  </a:lnTo>
                  <a:lnTo>
                    <a:pt x="124" y="40"/>
                  </a:lnTo>
                  <a:lnTo>
                    <a:pt x="124" y="42"/>
                  </a:lnTo>
                  <a:lnTo>
                    <a:pt x="124" y="45"/>
                  </a:lnTo>
                  <a:lnTo>
                    <a:pt x="124" y="46"/>
                  </a:lnTo>
                  <a:lnTo>
                    <a:pt x="12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0" name="Freeform 75">
              <a:extLst>
                <a:ext uri="{FF2B5EF4-FFF2-40B4-BE49-F238E27FC236}">
                  <a16:creationId xmlns:a16="http://schemas.microsoft.com/office/drawing/2014/main" id="{E5043E9D-9998-4D87-A389-18770FFB2167}"/>
                </a:ext>
              </a:extLst>
            </p:cNvPr>
            <p:cNvSpPr>
              <a:spLocks noEditPoints="1"/>
            </p:cNvSpPr>
            <p:nvPr/>
          </p:nvSpPr>
          <p:spPr bwMode="auto">
            <a:xfrm>
              <a:off x="2474913" y="3327400"/>
              <a:ext cx="85725" cy="109537"/>
            </a:xfrm>
            <a:custGeom>
              <a:avLst/>
              <a:gdLst>
                <a:gd name="T0" fmla="*/ 2147483646 w 102"/>
                <a:gd name="T1" fmla="*/ 2147483646 h 102"/>
                <a:gd name="T2" fmla="*/ 2147483646 w 102"/>
                <a:gd name="T3" fmla="*/ 2147483646 h 102"/>
                <a:gd name="T4" fmla="*/ 2147483646 w 102"/>
                <a:gd name="T5" fmla="*/ 2147483646 h 102"/>
                <a:gd name="T6" fmla="*/ 2147483646 w 102"/>
                <a:gd name="T7" fmla="*/ 2147483646 h 102"/>
                <a:gd name="T8" fmla="*/ 2147483646 w 102"/>
                <a:gd name="T9" fmla="*/ 2147483646 h 102"/>
                <a:gd name="T10" fmla="*/ 2147483646 w 102"/>
                <a:gd name="T11" fmla="*/ 2147483646 h 102"/>
                <a:gd name="T12" fmla="*/ 2147483646 w 102"/>
                <a:gd name="T13" fmla="*/ 2147483646 h 102"/>
                <a:gd name="T14" fmla="*/ 2147483646 w 102"/>
                <a:gd name="T15" fmla="*/ 2147483646 h 102"/>
                <a:gd name="T16" fmla="*/ 2147483646 w 102"/>
                <a:gd name="T17" fmla="*/ 2147483646 h 102"/>
                <a:gd name="T18" fmla="*/ 2147483646 w 102"/>
                <a:gd name="T19" fmla="*/ 0 h 102"/>
                <a:gd name="T20" fmla="*/ 2147483646 w 102"/>
                <a:gd name="T21" fmla="*/ 2147483646 h 102"/>
                <a:gd name="T22" fmla="*/ 2147483646 w 102"/>
                <a:gd name="T23" fmla="*/ 2147483646 h 102"/>
                <a:gd name="T24" fmla="*/ 2147483646 w 102"/>
                <a:gd name="T25" fmla="*/ 2147483646 h 102"/>
                <a:gd name="T26" fmla="*/ 2147483646 w 102"/>
                <a:gd name="T27" fmla="*/ 2147483646 h 102"/>
                <a:gd name="T28" fmla="*/ 2147483646 w 102"/>
                <a:gd name="T29" fmla="*/ 2147483646 h 102"/>
                <a:gd name="T30" fmla="*/ 2147483646 w 102"/>
                <a:gd name="T31" fmla="*/ 2147483646 h 102"/>
                <a:gd name="T32" fmla="*/ 2147483646 w 102"/>
                <a:gd name="T33" fmla="*/ 2147483646 h 102"/>
                <a:gd name="T34" fmla="*/ 2147483646 w 102"/>
                <a:gd name="T35" fmla="*/ 2147483646 h 102"/>
                <a:gd name="T36" fmla="*/ 2147483646 w 102"/>
                <a:gd name="T37" fmla="*/ 2147483646 h 102"/>
                <a:gd name="T38" fmla="*/ 2147483646 w 102"/>
                <a:gd name="T39" fmla="*/ 2147483646 h 102"/>
                <a:gd name="T40" fmla="*/ 2147483646 w 102"/>
                <a:gd name="T41" fmla="*/ 2147483646 h 102"/>
                <a:gd name="T42" fmla="*/ 2147483646 w 102"/>
                <a:gd name="T43" fmla="*/ 2147483646 h 102"/>
                <a:gd name="T44" fmla="*/ 2147483646 w 102"/>
                <a:gd name="T45" fmla="*/ 2147483646 h 102"/>
                <a:gd name="T46" fmla="*/ 2147483646 w 102"/>
                <a:gd name="T47" fmla="*/ 2147483646 h 102"/>
                <a:gd name="T48" fmla="*/ 2147483646 w 102"/>
                <a:gd name="T49" fmla="*/ 2147483646 h 102"/>
                <a:gd name="T50" fmla="*/ 2147483646 w 102"/>
                <a:gd name="T51" fmla="*/ 2147483646 h 102"/>
                <a:gd name="T52" fmla="*/ 2147483646 w 102"/>
                <a:gd name="T53" fmla="*/ 2147483646 h 102"/>
                <a:gd name="T54" fmla="*/ 2147483646 w 102"/>
                <a:gd name="T55" fmla="*/ 2147483646 h 102"/>
                <a:gd name="T56" fmla="*/ 2147483646 w 102"/>
                <a:gd name="T57" fmla="*/ 2147483646 h 102"/>
                <a:gd name="T58" fmla="*/ 2147483646 w 102"/>
                <a:gd name="T59" fmla="*/ 2147483646 h 102"/>
                <a:gd name="T60" fmla="*/ 2147483646 w 102"/>
                <a:gd name="T61" fmla="*/ 2147483646 h 102"/>
                <a:gd name="T62" fmla="*/ 2147483646 w 102"/>
                <a:gd name="T63" fmla="*/ 2147483646 h 102"/>
                <a:gd name="T64" fmla="*/ 2147483646 w 102"/>
                <a:gd name="T65" fmla="*/ 2147483646 h 102"/>
                <a:gd name="T66" fmla="*/ 2147483646 w 102"/>
                <a:gd name="T67" fmla="*/ 2147483646 h 102"/>
                <a:gd name="T68" fmla="*/ 0 w 102"/>
                <a:gd name="T69" fmla="*/ 2147483646 h 102"/>
                <a:gd name="T70" fmla="*/ 0 w 102"/>
                <a:gd name="T71" fmla="*/ 2147483646 h 102"/>
                <a:gd name="T72" fmla="*/ 0 w 102"/>
                <a:gd name="T73" fmla="*/ 2147483646 h 102"/>
                <a:gd name="T74" fmla="*/ 2147483646 w 102"/>
                <a:gd name="T75" fmla="*/ 2147483646 h 102"/>
                <a:gd name="T76" fmla="*/ 2147483646 w 102"/>
                <a:gd name="T77" fmla="*/ 2147483646 h 102"/>
                <a:gd name="T78" fmla="*/ 2147483646 w 102"/>
                <a:gd name="T79" fmla="*/ 2147483646 h 102"/>
                <a:gd name="T80" fmla="*/ 2147483646 w 102"/>
                <a:gd name="T81" fmla="*/ 2147483646 h 102"/>
                <a:gd name="T82" fmla="*/ 2147483646 w 102"/>
                <a:gd name="T83" fmla="*/ 2147483646 h 102"/>
                <a:gd name="T84" fmla="*/ 2147483646 w 102"/>
                <a:gd name="T85" fmla="*/ 2147483646 h 102"/>
                <a:gd name="T86" fmla="*/ 2147483646 w 102"/>
                <a:gd name="T87" fmla="*/ 2147483646 h 102"/>
                <a:gd name="T88" fmla="*/ 2147483646 w 102"/>
                <a:gd name="T89" fmla="*/ 2147483646 h 102"/>
                <a:gd name="T90" fmla="*/ 2147483646 w 102"/>
                <a:gd name="T91" fmla="*/ 2147483646 h 102"/>
                <a:gd name="T92" fmla="*/ 2147483646 w 102"/>
                <a:gd name="T93" fmla="*/ 2147483646 h 102"/>
                <a:gd name="T94" fmla="*/ 2147483646 w 102"/>
                <a:gd name="T95" fmla="*/ 2147483646 h 102"/>
                <a:gd name="T96" fmla="*/ 2147483646 w 102"/>
                <a:gd name="T97" fmla="*/ 2147483646 h 102"/>
                <a:gd name="T98" fmla="*/ 2147483646 w 102"/>
                <a:gd name="T99" fmla="*/ 2147483646 h 102"/>
                <a:gd name="T100" fmla="*/ 2147483646 w 102"/>
                <a:gd name="T101" fmla="*/ 2147483646 h 102"/>
                <a:gd name="T102" fmla="*/ 2147483646 w 102"/>
                <a:gd name="T103" fmla="*/ 2147483646 h 102"/>
                <a:gd name="T104" fmla="*/ 2147483646 w 102"/>
                <a:gd name="T105" fmla="*/ 2147483646 h 102"/>
                <a:gd name="T106" fmla="*/ 2147483646 w 102"/>
                <a:gd name="T107" fmla="*/ 2147483646 h 102"/>
                <a:gd name="T108" fmla="*/ 2147483646 w 102"/>
                <a:gd name="T109" fmla="*/ 2147483646 h 102"/>
                <a:gd name="T110" fmla="*/ 2147483646 w 102"/>
                <a:gd name="T111" fmla="*/ 2147483646 h 102"/>
                <a:gd name="T112" fmla="*/ 2147483646 w 102"/>
                <a:gd name="T113" fmla="*/ 2147483646 h 102"/>
                <a:gd name="T114" fmla="*/ 2147483646 w 102"/>
                <a:gd name="T115" fmla="*/ 2147483646 h 102"/>
                <a:gd name="T116" fmla="*/ 2147483646 w 102"/>
                <a:gd name="T117" fmla="*/ 2147483646 h 102"/>
                <a:gd name="T118" fmla="*/ 2147483646 w 102"/>
                <a:gd name="T119" fmla="*/ 2147483646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0" y="51"/>
                  </a:moveTo>
                  <a:lnTo>
                    <a:pt x="2" y="50"/>
                  </a:lnTo>
                  <a:lnTo>
                    <a:pt x="2" y="48"/>
                  </a:lnTo>
                  <a:lnTo>
                    <a:pt x="2" y="47"/>
                  </a:lnTo>
                  <a:lnTo>
                    <a:pt x="2" y="46"/>
                  </a:lnTo>
                  <a:lnTo>
                    <a:pt x="3" y="44"/>
                  </a:lnTo>
                  <a:lnTo>
                    <a:pt x="3" y="43"/>
                  </a:lnTo>
                  <a:lnTo>
                    <a:pt x="3" y="41"/>
                  </a:lnTo>
                  <a:lnTo>
                    <a:pt x="5" y="40"/>
                  </a:lnTo>
                  <a:lnTo>
                    <a:pt x="5" y="38"/>
                  </a:lnTo>
                  <a:lnTo>
                    <a:pt x="6" y="37"/>
                  </a:lnTo>
                  <a:lnTo>
                    <a:pt x="6" y="35"/>
                  </a:lnTo>
                  <a:lnTo>
                    <a:pt x="6" y="34"/>
                  </a:lnTo>
                  <a:lnTo>
                    <a:pt x="8" y="32"/>
                  </a:lnTo>
                  <a:lnTo>
                    <a:pt x="8" y="31"/>
                  </a:lnTo>
                  <a:lnTo>
                    <a:pt x="9" y="31"/>
                  </a:lnTo>
                  <a:lnTo>
                    <a:pt x="9" y="29"/>
                  </a:lnTo>
                  <a:lnTo>
                    <a:pt x="9" y="28"/>
                  </a:lnTo>
                  <a:lnTo>
                    <a:pt x="11" y="26"/>
                  </a:lnTo>
                  <a:lnTo>
                    <a:pt x="12" y="25"/>
                  </a:lnTo>
                  <a:lnTo>
                    <a:pt x="12" y="23"/>
                  </a:lnTo>
                  <a:lnTo>
                    <a:pt x="14" y="22"/>
                  </a:lnTo>
                  <a:lnTo>
                    <a:pt x="15" y="22"/>
                  </a:lnTo>
                  <a:lnTo>
                    <a:pt x="15" y="20"/>
                  </a:lnTo>
                  <a:lnTo>
                    <a:pt x="17" y="19"/>
                  </a:lnTo>
                  <a:lnTo>
                    <a:pt x="18" y="18"/>
                  </a:lnTo>
                  <a:lnTo>
                    <a:pt x="20" y="18"/>
                  </a:lnTo>
                  <a:lnTo>
                    <a:pt x="20" y="16"/>
                  </a:lnTo>
                  <a:lnTo>
                    <a:pt x="21" y="15"/>
                  </a:lnTo>
                  <a:lnTo>
                    <a:pt x="22" y="15"/>
                  </a:lnTo>
                  <a:lnTo>
                    <a:pt x="22" y="13"/>
                  </a:lnTo>
                  <a:lnTo>
                    <a:pt x="24" y="13"/>
                  </a:lnTo>
                  <a:lnTo>
                    <a:pt x="25" y="12"/>
                  </a:lnTo>
                  <a:lnTo>
                    <a:pt x="25" y="10"/>
                  </a:lnTo>
                  <a:lnTo>
                    <a:pt x="27" y="10"/>
                  </a:lnTo>
                  <a:lnTo>
                    <a:pt x="28" y="10"/>
                  </a:lnTo>
                  <a:lnTo>
                    <a:pt x="30" y="9"/>
                  </a:lnTo>
                  <a:lnTo>
                    <a:pt x="31" y="7"/>
                  </a:lnTo>
                  <a:lnTo>
                    <a:pt x="33" y="7"/>
                  </a:lnTo>
                  <a:lnTo>
                    <a:pt x="34" y="6"/>
                  </a:lnTo>
                  <a:lnTo>
                    <a:pt x="36" y="6"/>
                  </a:lnTo>
                  <a:lnTo>
                    <a:pt x="37" y="4"/>
                  </a:lnTo>
                  <a:lnTo>
                    <a:pt x="39" y="4"/>
                  </a:lnTo>
                  <a:lnTo>
                    <a:pt x="40" y="4"/>
                  </a:lnTo>
                  <a:lnTo>
                    <a:pt x="40" y="3"/>
                  </a:lnTo>
                  <a:lnTo>
                    <a:pt x="42" y="3"/>
                  </a:lnTo>
                  <a:lnTo>
                    <a:pt x="43" y="3"/>
                  </a:lnTo>
                  <a:lnTo>
                    <a:pt x="45" y="3"/>
                  </a:lnTo>
                  <a:lnTo>
                    <a:pt x="46" y="1"/>
                  </a:lnTo>
                  <a:lnTo>
                    <a:pt x="48" y="1"/>
                  </a:lnTo>
                  <a:lnTo>
                    <a:pt x="49" y="1"/>
                  </a:lnTo>
                  <a:lnTo>
                    <a:pt x="51" y="1"/>
                  </a:lnTo>
                  <a:lnTo>
                    <a:pt x="52" y="1"/>
                  </a:lnTo>
                  <a:lnTo>
                    <a:pt x="53" y="1"/>
                  </a:lnTo>
                  <a:lnTo>
                    <a:pt x="55" y="0"/>
                  </a:lnTo>
                  <a:lnTo>
                    <a:pt x="56" y="0"/>
                  </a:lnTo>
                  <a:lnTo>
                    <a:pt x="58" y="0"/>
                  </a:lnTo>
                  <a:lnTo>
                    <a:pt x="59" y="0"/>
                  </a:lnTo>
                  <a:lnTo>
                    <a:pt x="61" y="0"/>
                  </a:lnTo>
                  <a:lnTo>
                    <a:pt x="62" y="0"/>
                  </a:lnTo>
                  <a:lnTo>
                    <a:pt x="64" y="0"/>
                  </a:lnTo>
                  <a:lnTo>
                    <a:pt x="65" y="0"/>
                  </a:lnTo>
                  <a:lnTo>
                    <a:pt x="67" y="0"/>
                  </a:lnTo>
                  <a:lnTo>
                    <a:pt x="68" y="1"/>
                  </a:lnTo>
                  <a:lnTo>
                    <a:pt x="70" y="1"/>
                  </a:lnTo>
                  <a:lnTo>
                    <a:pt x="71" y="1"/>
                  </a:lnTo>
                  <a:lnTo>
                    <a:pt x="73" y="1"/>
                  </a:lnTo>
                  <a:lnTo>
                    <a:pt x="74" y="1"/>
                  </a:lnTo>
                  <a:lnTo>
                    <a:pt x="76" y="1"/>
                  </a:lnTo>
                  <a:lnTo>
                    <a:pt x="76" y="3"/>
                  </a:lnTo>
                  <a:lnTo>
                    <a:pt x="77" y="3"/>
                  </a:lnTo>
                  <a:lnTo>
                    <a:pt x="79" y="3"/>
                  </a:lnTo>
                  <a:lnTo>
                    <a:pt x="80" y="3"/>
                  </a:lnTo>
                  <a:lnTo>
                    <a:pt x="82" y="4"/>
                  </a:lnTo>
                  <a:lnTo>
                    <a:pt x="83" y="4"/>
                  </a:lnTo>
                  <a:lnTo>
                    <a:pt x="83" y="6"/>
                  </a:lnTo>
                  <a:lnTo>
                    <a:pt x="85" y="6"/>
                  </a:lnTo>
                  <a:lnTo>
                    <a:pt x="86" y="6"/>
                  </a:lnTo>
                  <a:lnTo>
                    <a:pt x="87" y="7"/>
                  </a:lnTo>
                  <a:lnTo>
                    <a:pt x="89" y="9"/>
                  </a:lnTo>
                  <a:lnTo>
                    <a:pt x="90" y="9"/>
                  </a:lnTo>
                  <a:lnTo>
                    <a:pt x="90" y="10"/>
                  </a:lnTo>
                  <a:lnTo>
                    <a:pt x="92" y="10"/>
                  </a:lnTo>
                  <a:lnTo>
                    <a:pt x="92" y="12"/>
                  </a:lnTo>
                  <a:lnTo>
                    <a:pt x="93" y="12"/>
                  </a:lnTo>
                  <a:lnTo>
                    <a:pt x="93" y="13"/>
                  </a:lnTo>
                  <a:lnTo>
                    <a:pt x="95" y="13"/>
                  </a:lnTo>
                  <a:lnTo>
                    <a:pt x="95" y="15"/>
                  </a:lnTo>
                  <a:lnTo>
                    <a:pt x="96" y="16"/>
                  </a:lnTo>
                  <a:lnTo>
                    <a:pt x="96" y="18"/>
                  </a:lnTo>
                  <a:lnTo>
                    <a:pt x="98" y="18"/>
                  </a:lnTo>
                  <a:lnTo>
                    <a:pt x="98" y="19"/>
                  </a:lnTo>
                  <a:lnTo>
                    <a:pt x="98" y="20"/>
                  </a:lnTo>
                  <a:lnTo>
                    <a:pt x="99" y="20"/>
                  </a:lnTo>
                  <a:lnTo>
                    <a:pt x="99" y="22"/>
                  </a:lnTo>
                  <a:lnTo>
                    <a:pt x="99" y="23"/>
                  </a:lnTo>
                  <a:lnTo>
                    <a:pt x="99" y="25"/>
                  </a:lnTo>
                  <a:lnTo>
                    <a:pt x="101" y="25"/>
                  </a:lnTo>
                  <a:lnTo>
                    <a:pt x="101" y="26"/>
                  </a:lnTo>
                  <a:lnTo>
                    <a:pt x="101" y="28"/>
                  </a:lnTo>
                  <a:lnTo>
                    <a:pt x="101"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1" y="47"/>
                  </a:lnTo>
                  <a:lnTo>
                    <a:pt x="101" y="48"/>
                  </a:lnTo>
                  <a:lnTo>
                    <a:pt x="101" y="50"/>
                  </a:lnTo>
                  <a:lnTo>
                    <a:pt x="101" y="51"/>
                  </a:lnTo>
                  <a:lnTo>
                    <a:pt x="101" y="53"/>
                  </a:lnTo>
                  <a:lnTo>
                    <a:pt x="101" y="54"/>
                  </a:lnTo>
                  <a:lnTo>
                    <a:pt x="99" y="56"/>
                  </a:lnTo>
                  <a:lnTo>
                    <a:pt x="99" y="57"/>
                  </a:lnTo>
                  <a:lnTo>
                    <a:pt x="99" y="59"/>
                  </a:lnTo>
                  <a:lnTo>
                    <a:pt x="99" y="60"/>
                  </a:lnTo>
                  <a:lnTo>
                    <a:pt x="98" y="60"/>
                  </a:lnTo>
                  <a:lnTo>
                    <a:pt x="98" y="62"/>
                  </a:lnTo>
                  <a:lnTo>
                    <a:pt x="98" y="63"/>
                  </a:lnTo>
                  <a:lnTo>
                    <a:pt x="96" y="65"/>
                  </a:lnTo>
                  <a:lnTo>
                    <a:pt x="96" y="66"/>
                  </a:lnTo>
                  <a:lnTo>
                    <a:pt x="96" y="68"/>
                  </a:lnTo>
                  <a:lnTo>
                    <a:pt x="95" y="69"/>
                  </a:lnTo>
                  <a:lnTo>
                    <a:pt x="93" y="71"/>
                  </a:lnTo>
                  <a:lnTo>
                    <a:pt x="93" y="72"/>
                  </a:lnTo>
                  <a:lnTo>
                    <a:pt x="92" y="74"/>
                  </a:lnTo>
                  <a:lnTo>
                    <a:pt x="92" y="75"/>
                  </a:lnTo>
                  <a:lnTo>
                    <a:pt x="90" y="76"/>
                  </a:lnTo>
                  <a:lnTo>
                    <a:pt x="90" y="78"/>
                  </a:lnTo>
                  <a:lnTo>
                    <a:pt x="89" y="79"/>
                  </a:lnTo>
                  <a:lnTo>
                    <a:pt x="87" y="81"/>
                  </a:lnTo>
                  <a:lnTo>
                    <a:pt x="86" y="82"/>
                  </a:lnTo>
                  <a:lnTo>
                    <a:pt x="85" y="84"/>
                  </a:lnTo>
                  <a:lnTo>
                    <a:pt x="85" y="85"/>
                  </a:lnTo>
                  <a:lnTo>
                    <a:pt x="83" y="85"/>
                  </a:lnTo>
                  <a:lnTo>
                    <a:pt x="82" y="87"/>
                  </a:lnTo>
                  <a:lnTo>
                    <a:pt x="80" y="88"/>
                  </a:lnTo>
                  <a:lnTo>
                    <a:pt x="79" y="90"/>
                  </a:lnTo>
                  <a:lnTo>
                    <a:pt x="77" y="91"/>
                  </a:lnTo>
                  <a:lnTo>
                    <a:pt x="76" y="91"/>
                  </a:lnTo>
                  <a:lnTo>
                    <a:pt x="74" y="93"/>
                  </a:lnTo>
                  <a:lnTo>
                    <a:pt x="73" y="94"/>
                  </a:lnTo>
                  <a:lnTo>
                    <a:pt x="71" y="94"/>
                  </a:lnTo>
                  <a:lnTo>
                    <a:pt x="70" y="96"/>
                  </a:lnTo>
                  <a:lnTo>
                    <a:pt x="68" y="96"/>
                  </a:lnTo>
                  <a:lnTo>
                    <a:pt x="67" y="97"/>
                  </a:lnTo>
                  <a:lnTo>
                    <a:pt x="65" y="97"/>
                  </a:lnTo>
                  <a:lnTo>
                    <a:pt x="65" y="99"/>
                  </a:lnTo>
                  <a:lnTo>
                    <a:pt x="64" y="99"/>
                  </a:lnTo>
                  <a:lnTo>
                    <a:pt x="62" y="99"/>
                  </a:lnTo>
                  <a:lnTo>
                    <a:pt x="61" y="99"/>
                  </a:lnTo>
                  <a:lnTo>
                    <a:pt x="59" y="100"/>
                  </a:lnTo>
                  <a:lnTo>
                    <a:pt x="58" y="100"/>
                  </a:lnTo>
                  <a:lnTo>
                    <a:pt x="56" y="100"/>
                  </a:lnTo>
                  <a:lnTo>
                    <a:pt x="55" y="102"/>
                  </a:lnTo>
                  <a:lnTo>
                    <a:pt x="53" y="102"/>
                  </a:lnTo>
                  <a:lnTo>
                    <a:pt x="52" y="102"/>
                  </a:lnTo>
                  <a:lnTo>
                    <a:pt x="51" y="102"/>
                  </a:lnTo>
                  <a:lnTo>
                    <a:pt x="49" y="102"/>
                  </a:lnTo>
                  <a:lnTo>
                    <a:pt x="48" y="102"/>
                  </a:lnTo>
                  <a:lnTo>
                    <a:pt x="46" y="102"/>
                  </a:lnTo>
                  <a:lnTo>
                    <a:pt x="45" y="102"/>
                  </a:lnTo>
                  <a:lnTo>
                    <a:pt x="43" y="102"/>
                  </a:lnTo>
                  <a:lnTo>
                    <a:pt x="42" y="102"/>
                  </a:lnTo>
                  <a:lnTo>
                    <a:pt x="40" y="102"/>
                  </a:lnTo>
                  <a:lnTo>
                    <a:pt x="39" y="102"/>
                  </a:lnTo>
                  <a:lnTo>
                    <a:pt x="37" y="102"/>
                  </a:lnTo>
                  <a:lnTo>
                    <a:pt x="36" y="102"/>
                  </a:lnTo>
                  <a:lnTo>
                    <a:pt x="34" y="102"/>
                  </a:lnTo>
                  <a:lnTo>
                    <a:pt x="33" y="102"/>
                  </a:lnTo>
                  <a:lnTo>
                    <a:pt x="31" y="102"/>
                  </a:lnTo>
                  <a:lnTo>
                    <a:pt x="30" y="102"/>
                  </a:lnTo>
                  <a:lnTo>
                    <a:pt x="28" y="102"/>
                  </a:lnTo>
                  <a:lnTo>
                    <a:pt x="27" y="102"/>
                  </a:lnTo>
                  <a:lnTo>
                    <a:pt x="27" y="100"/>
                  </a:lnTo>
                  <a:lnTo>
                    <a:pt x="25" y="100"/>
                  </a:lnTo>
                  <a:lnTo>
                    <a:pt x="24" y="100"/>
                  </a:lnTo>
                  <a:lnTo>
                    <a:pt x="22" y="100"/>
                  </a:lnTo>
                  <a:lnTo>
                    <a:pt x="21" y="99"/>
                  </a:lnTo>
                  <a:lnTo>
                    <a:pt x="20" y="99"/>
                  </a:lnTo>
                  <a:lnTo>
                    <a:pt x="18" y="97"/>
                  </a:lnTo>
                  <a:lnTo>
                    <a:pt x="17" y="97"/>
                  </a:lnTo>
                  <a:lnTo>
                    <a:pt x="15" y="96"/>
                  </a:lnTo>
                  <a:lnTo>
                    <a:pt x="14" y="96"/>
                  </a:lnTo>
                  <a:lnTo>
                    <a:pt x="14" y="94"/>
                  </a:lnTo>
                  <a:lnTo>
                    <a:pt x="12" y="94"/>
                  </a:lnTo>
                  <a:lnTo>
                    <a:pt x="12" y="93"/>
                  </a:lnTo>
                  <a:lnTo>
                    <a:pt x="11" y="93"/>
                  </a:lnTo>
                  <a:lnTo>
                    <a:pt x="9" y="91"/>
                  </a:lnTo>
                  <a:lnTo>
                    <a:pt x="9" y="90"/>
                  </a:lnTo>
                  <a:lnTo>
                    <a:pt x="8" y="90"/>
                  </a:lnTo>
                  <a:lnTo>
                    <a:pt x="8" y="88"/>
                  </a:lnTo>
                  <a:lnTo>
                    <a:pt x="6" y="88"/>
                  </a:lnTo>
                  <a:lnTo>
                    <a:pt x="6" y="87"/>
                  </a:lnTo>
                  <a:lnTo>
                    <a:pt x="5" y="85"/>
                  </a:lnTo>
                  <a:lnTo>
                    <a:pt x="5" y="84"/>
                  </a:lnTo>
                  <a:lnTo>
                    <a:pt x="3" y="84"/>
                  </a:lnTo>
                  <a:lnTo>
                    <a:pt x="3" y="82"/>
                  </a:lnTo>
                  <a:lnTo>
                    <a:pt x="3" y="81"/>
                  </a:lnTo>
                  <a:lnTo>
                    <a:pt x="2" y="79"/>
                  </a:lnTo>
                  <a:lnTo>
                    <a:pt x="2" y="78"/>
                  </a:lnTo>
                  <a:lnTo>
                    <a:pt x="2" y="76"/>
                  </a:lnTo>
                  <a:lnTo>
                    <a:pt x="0"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0" y="51"/>
                  </a:lnTo>
                  <a:close/>
                  <a:moveTo>
                    <a:pt x="45" y="81"/>
                  </a:moveTo>
                  <a:lnTo>
                    <a:pt x="46" y="81"/>
                  </a:lnTo>
                  <a:lnTo>
                    <a:pt x="48" y="81"/>
                  </a:lnTo>
                  <a:lnTo>
                    <a:pt x="49" y="81"/>
                  </a:lnTo>
                  <a:lnTo>
                    <a:pt x="51" y="81"/>
                  </a:lnTo>
                  <a:lnTo>
                    <a:pt x="52" y="81"/>
                  </a:lnTo>
                  <a:lnTo>
                    <a:pt x="53" y="81"/>
                  </a:lnTo>
                  <a:lnTo>
                    <a:pt x="53" y="79"/>
                  </a:lnTo>
                  <a:lnTo>
                    <a:pt x="55" y="79"/>
                  </a:lnTo>
                  <a:lnTo>
                    <a:pt x="56" y="79"/>
                  </a:lnTo>
                  <a:lnTo>
                    <a:pt x="56" y="78"/>
                  </a:lnTo>
                  <a:lnTo>
                    <a:pt x="58" y="78"/>
                  </a:lnTo>
                  <a:lnTo>
                    <a:pt x="59" y="78"/>
                  </a:lnTo>
                  <a:lnTo>
                    <a:pt x="59" y="76"/>
                  </a:lnTo>
                  <a:lnTo>
                    <a:pt x="61" y="76"/>
                  </a:lnTo>
                  <a:lnTo>
                    <a:pt x="62" y="75"/>
                  </a:lnTo>
                  <a:lnTo>
                    <a:pt x="64" y="74"/>
                  </a:lnTo>
                  <a:lnTo>
                    <a:pt x="65" y="72"/>
                  </a:lnTo>
                  <a:lnTo>
                    <a:pt x="65" y="71"/>
                  </a:lnTo>
                  <a:lnTo>
                    <a:pt x="67" y="71"/>
                  </a:lnTo>
                  <a:lnTo>
                    <a:pt x="67" y="69"/>
                  </a:lnTo>
                  <a:lnTo>
                    <a:pt x="68" y="68"/>
                  </a:lnTo>
                  <a:lnTo>
                    <a:pt x="68" y="66"/>
                  </a:lnTo>
                  <a:lnTo>
                    <a:pt x="70" y="66"/>
                  </a:lnTo>
                  <a:lnTo>
                    <a:pt x="70" y="65"/>
                  </a:lnTo>
                  <a:lnTo>
                    <a:pt x="70" y="63"/>
                  </a:lnTo>
                  <a:lnTo>
                    <a:pt x="71" y="63"/>
                  </a:lnTo>
                  <a:lnTo>
                    <a:pt x="71" y="62"/>
                  </a:lnTo>
                  <a:lnTo>
                    <a:pt x="71" y="60"/>
                  </a:lnTo>
                  <a:lnTo>
                    <a:pt x="73" y="60"/>
                  </a:lnTo>
                  <a:lnTo>
                    <a:pt x="73" y="59"/>
                  </a:lnTo>
                  <a:lnTo>
                    <a:pt x="73" y="57"/>
                  </a:lnTo>
                  <a:lnTo>
                    <a:pt x="73" y="56"/>
                  </a:lnTo>
                  <a:lnTo>
                    <a:pt x="74" y="56"/>
                  </a:lnTo>
                  <a:lnTo>
                    <a:pt x="74" y="54"/>
                  </a:lnTo>
                  <a:lnTo>
                    <a:pt x="74" y="53"/>
                  </a:lnTo>
                  <a:lnTo>
                    <a:pt x="74" y="51"/>
                  </a:lnTo>
                  <a:lnTo>
                    <a:pt x="74" y="50"/>
                  </a:lnTo>
                  <a:lnTo>
                    <a:pt x="74" y="48"/>
                  </a:lnTo>
                  <a:lnTo>
                    <a:pt x="76" y="48"/>
                  </a:lnTo>
                  <a:lnTo>
                    <a:pt x="76" y="47"/>
                  </a:lnTo>
                  <a:lnTo>
                    <a:pt x="76" y="46"/>
                  </a:lnTo>
                  <a:lnTo>
                    <a:pt x="76" y="44"/>
                  </a:lnTo>
                  <a:lnTo>
                    <a:pt x="76" y="43"/>
                  </a:lnTo>
                  <a:lnTo>
                    <a:pt x="76" y="41"/>
                  </a:lnTo>
                  <a:lnTo>
                    <a:pt x="76" y="40"/>
                  </a:lnTo>
                  <a:lnTo>
                    <a:pt x="76" y="38"/>
                  </a:lnTo>
                  <a:lnTo>
                    <a:pt x="76" y="37"/>
                  </a:lnTo>
                  <a:lnTo>
                    <a:pt x="74" y="35"/>
                  </a:lnTo>
                  <a:lnTo>
                    <a:pt x="74" y="34"/>
                  </a:lnTo>
                  <a:lnTo>
                    <a:pt x="74" y="32"/>
                  </a:lnTo>
                  <a:lnTo>
                    <a:pt x="74" y="31"/>
                  </a:lnTo>
                  <a:lnTo>
                    <a:pt x="73" y="31"/>
                  </a:lnTo>
                  <a:lnTo>
                    <a:pt x="73" y="29"/>
                  </a:lnTo>
                  <a:lnTo>
                    <a:pt x="73" y="28"/>
                  </a:lnTo>
                  <a:lnTo>
                    <a:pt x="71" y="28"/>
                  </a:lnTo>
                  <a:lnTo>
                    <a:pt x="71" y="26"/>
                  </a:lnTo>
                  <a:lnTo>
                    <a:pt x="70" y="26"/>
                  </a:lnTo>
                  <a:lnTo>
                    <a:pt x="70" y="25"/>
                  </a:lnTo>
                  <a:lnTo>
                    <a:pt x="68" y="25"/>
                  </a:lnTo>
                  <a:lnTo>
                    <a:pt x="68" y="23"/>
                  </a:lnTo>
                  <a:lnTo>
                    <a:pt x="67" y="23"/>
                  </a:lnTo>
                  <a:lnTo>
                    <a:pt x="65" y="22"/>
                  </a:lnTo>
                  <a:lnTo>
                    <a:pt x="64" y="22"/>
                  </a:lnTo>
                  <a:lnTo>
                    <a:pt x="62" y="22"/>
                  </a:lnTo>
                  <a:lnTo>
                    <a:pt x="62" y="20"/>
                  </a:lnTo>
                  <a:lnTo>
                    <a:pt x="61" y="20"/>
                  </a:lnTo>
                  <a:lnTo>
                    <a:pt x="59" y="20"/>
                  </a:lnTo>
                  <a:lnTo>
                    <a:pt x="58" y="20"/>
                  </a:lnTo>
                  <a:lnTo>
                    <a:pt x="56" y="20"/>
                  </a:lnTo>
                  <a:lnTo>
                    <a:pt x="55" y="20"/>
                  </a:lnTo>
                  <a:lnTo>
                    <a:pt x="53" y="20"/>
                  </a:lnTo>
                  <a:lnTo>
                    <a:pt x="52" y="20"/>
                  </a:lnTo>
                  <a:lnTo>
                    <a:pt x="51" y="22"/>
                  </a:lnTo>
                  <a:lnTo>
                    <a:pt x="49" y="22"/>
                  </a:lnTo>
                  <a:lnTo>
                    <a:pt x="48" y="22"/>
                  </a:lnTo>
                  <a:lnTo>
                    <a:pt x="46" y="22"/>
                  </a:lnTo>
                  <a:lnTo>
                    <a:pt x="46" y="23"/>
                  </a:lnTo>
                  <a:lnTo>
                    <a:pt x="45" y="23"/>
                  </a:lnTo>
                  <a:lnTo>
                    <a:pt x="43" y="25"/>
                  </a:lnTo>
                  <a:lnTo>
                    <a:pt x="42" y="25"/>
                  </a:lnTo>
                  <a:lnTo>
                    <a:pt x="42" y="26"/>
                  </a:lnTo>
                  <a:lnTo>
                    <a:pt x="40" y="26"/>
                  </a:lnTo>
                  <a:lnTo>
                    <a:pt x="40" y="28"/>
                  </a:lnTo>
                  <a:lnTo>
                    <a:pt x="39" y="28"/>
                  </a:lnTo>
                  <a:lnTo>
                    <a:pt x="37" y="29"/>
                  </a:lnTo>
                  <a:lnTo>
                    <a:pt x="36" y="31"/>
                  </a:lnTo>
                  <a:lnTo>
                    <a:pt x="36" y="32"/>
                  </a:lnTo>
                  <a:lnTo>
                    <a:pt x="34" y="32"/>
                  </a:lnTo>
                  <a:lnTo>
                    <a:pt x="34" y="34"/>
                  </a:lnTo>
                  <a:lnTo>
                    <a:pt x="33" y="35"/>
                  </a:lnTo>
                  <a:lnTo>
                    <a:pt x="33" y="37"/>
                  </a:lnTo>
                  <a:lnTo>
                    <a:pt x="31" y="37"/>
                  </a:lnTo>
                  <a:lnTo>
                    <a:pt x="31" y="38"/>
                  </a:lnTo>
                  <a:lnTo>
                    <a:pt x="31" y="40"/>
                  </a:lnTo>
                  <a:lnTo>
                    <a:pt x="30" y="40"/>
                  </a:lnTo>
                  <a:lnTo>
                    <a:pt x="30" y="41"/>
                  </a:lnTo>
                  <a:lnTo>
                    <a:pt x="30" y="43"/>
                  </a:lnTo>
                  <a:lnTo>
                    <a:pt x="30" y="44"/>
                  </a:lnTo>
                  <a:lnTo>
                    <a:pt x="28" y="44"/>
                  </a:lnTo>
                  <a:lnTo>
                    <a:pt x="28" y="46"/>
                  </a:lnTo>
                  <a:lnTo>
                    <a:pt x="28" y="47"/>
                  </a:lnTo>
                  <a:lnTo>
                    <a:pt x="28" y="48"/>
                  </a:lnTo>
                  <a:lnTo>
                    <a:pt x="27" y="50"/>
                  </a:lnTo>
                  <a:lnTo>
                    <a:pt x="27" y="51"/>
                  </a:lnTo>
                  <a:lnTo>
                    <a:pt x="27" y="53"/>
                  </a:lnTo>
                  <a:lnTo>
                    <a:pt x="27" y="54"/>
                  </a:lnTo>
                  <a:lnTo>
                    <a:pt x="27" y="56"/>
                  </a:lnTo>
                  <a:lnTo>
                    <a:pt x="27" y="57"/>
                  </a:lnTo>
                  <a:lnTo>
                    <a:pt x="27" y="59"/>
                  </a:lnTo>
                  <a:lnTo>
                    <a:pt x="27" y="60"/>
                  </a:lnTo>
                  <a:lnTo>
                    <a:pt x="27" y="62"/>
                  </a:lnTo>
                  <a:lnTo>
                    <a:pt x="27" y="63"/>
                  </a:lnTo>
                  <a:lnTo>
                    <a:pt x="27" y="65"/>
                  </a:lnTo>
                  <a:lnTo>
                    <a:pt x="27" y="66"/>
                  </a:lnTo>
                  <a:lnTo>
                    <a:pt x="27" y="68"/>
                  </a:lnTo>
                  <a:lnTo>
                    <a:pt x="27" y="69"/>
                  </a:lnTo>
                  <a:lnTo>
                    <a:pt x="28" y="71"/>
                  </a:lnTo>
                  <a:lnTo>
                    <a:pt x="28" y="72"/>
                  </a:lnTo>
                  <a:lnTo>
                    <a:pt x="28" y="74"/>
                  </a:lnTo>
                  <a:lnTo>
                    <a:pt x="30" y="74"/>
                  </a:lnTo>
                  <a:lnTo>
                    <a:pt x="30" y="75"/>
                  </a:lnTo>
                  <a:lnTo>
                    <a:pt x="31" y="75"/>
                  </a:lnTo>
                  <a:lnTo>
                    <a:pt x="31" y="76"/>
                  </a:lnTo>
                  <a:lnTo>
                    <a:pt x="33" y="78"/>
                  </a:lnTo>
                  <a:lnTo>
                    <a:pt x="34" y="78"/>
                  </a:lnTo>
                  <a:lnTo>
                    <a:pt x="34" y="79"/>
                  </a:lnTo>
                  <a:lnTo>
                    <a:pt x="36" y="79"/>
                  </a:lnTo>
                  <a:lnTo>
                    <a:pt x="37" y="81"/>
                  </a:lnTo>
                  <a:lnTo>
                    <a:pt x="39" y="81"/>
                  </a:lnTo>
                  <a:lnTo>
                    <a:pt x="40" y="81"/>
                  </a:lnTo>
                  <a:lnTo>
                    <a:pt x="42" y="81"/>
                  </a:lnTo>
                  <a:lnTo>
                    <a:pt x="43" y="81"/>
                  </a:lnTo>
                  <a:lnTo>
                    <a:pt x="45"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1" name="Freeform 76">
              <a:extLst>
                <a:ext uri="{FF2B5EF4-FFF2-40B4-BE49-F238E27FC236}">
                  <a16:creationId xmlns:a16="http://schemas.microsoft.com/office/drawing/2014/main" id="{45A77C46-C989-44FA-BD09-1E0EC330816B}"/>
                </a:ext>
              </a:extLst>
            </p:cNvPr>
            <p:cNvSpPr>
              <a:spLocks/>
            </p:cNvSpPr>
            <p:nvPr/>
          </p:nvSpPr>
          <p:spPr bwMode="auto">
            <a:xfrm>
              <a:off x="2566988" y="3327400"/>
              <a:ext cx="61912" cy="106362"/>
            </a:xfrm>
            <a:custGeom>
              <a:avLst/>
              <a:gdLst>
                <a:gd name="T0" fmla="*/ 2147483646 w 75"/>
                <a:gd name="T1" fmla="*/ 2147483646 h 100"/>
                <a:gd name="T2" fmla="*/ 2147483646 w 75"/>
                <a:gd name="T3" fmla="*/ 2147483646 h 100"/>
                <a:gd name="T4" fmla="*/ 2147483646 w 75"/>
                <a:gd name="T5" fmla="*/ 2147483646 h 100"/>
                <a:gd name="T6" fmla="*/ 2147483646 w 75"/>
                <a:gd name="T7" fmla="*/ 2147483646 h 100"/>
                <a:gd name="T8" fmla="*/ 2147483646 w 75"/>
                <a:gd name="T9" fmla="*/ 2147483646 h 100"/>
                <a:gd name="T10" fmla="*/ 2147483646 w 75"/>
                <a:gd name="T11" fmla="*/ 2147483646 h 100"/>
                <a:gd name="T12" fmla="*/ 2147483646 w 75"/>
                <a:gd name="T13" fmla="*/ 2147483646 h 100"/>
                <a:gd name="T14" fmla="*/ 2147483646 w 75"/>
                <a:gd name="T15" fmla="*/ 2147483646 h 100"/>
                <a:gd name="T16" fmla="*/ 2147483646 w 75"/>
                <a:gd name="T17" fmla="*/ 2147483646 h 100"/>
                <a:gd name="T18" fmla="*/ 2147483646 w 75"/>
                <a:gd name="T19" fmla="*/ 2147483646 h 100"/>
                <a:gd name="T20" fmla="*/ 2147483646 w 75"/>
                <a:gd name="T21" fmla="*/ 2147483646 h 100"/>
                <a:gd name="T22" fmla="*/ 2147483646 w 75"/>
                <a:gd name="T23" fmla="*/ 2147483646 h 100"/>
                <a:gd name="T24" fmla="*/ 2147483646 w 75"/>
                <a:gd name="T25" fmla="*/ 2147483646 h 100"/>
                <a:gd name="T26" fmla="*/ 2147483646 w 75"/>
                <a:gd name="T27" fmla="*/ 0 h 100"/>
                <a:gd name="T28" fmla="*/ 2147483646 w 75"/>
                <a:gd name="T29" fmla="*/ 0 h 100"/>
                <a:gd name="T30" fmla="*/ 2147483646 w 75"/>
                <a:gd name="T31" fmla="*/ 0 h 100"/>
                <a:gd name="T32" fmla="*/ 2147483646 w 75"/>
                <a:gd name="T33" fmla="*/ 2147483646 h 100"/>
                <a:gd name="T34" fmla="*/ 2147483646 w 75"/>
                <a:gd name="T35" fmla="*/ 2147483646 h 100"/>
                <a:gd name="T36" fmla="*/ 2147483646 w 75"/>
                <a:gd name="T37" fmla="*/ 2147483646 h 100"/>
                <a:gd name="T38" fmla="*/ 2147483646 w 75"/>
                <a:gd name="T39" fmla="*/ 2147483646 h 100"/>
                <a:gd name="T40" fmla="*/ 2147483646 w 75"/>
                <a:gd name="T41" fmla="*/ 2147483646 h 100"/>
                <a:gd name="T42" fmla="*/ 2147483646 w 75"/>
                <a:gd name="T43" fmla="*/ 2147483646 h 100"/>
                <a:gd name="T44" fmla="*/ 2147483646 w 75"/>
                <a:gd name="T45" fmla="*/ 2147483646 h 100"/>
                <a:gd name="T46" fmla="*/ 2147483646 w 75"/>
                <a:gd name="T47" fmla="*/ 2147483646 h 100"/>
                <a:gd name="T48" fmla="*/ 2147483646 w 75"/>
                <a:gd name="T49" fmla="*/ 2147483646 h 100"/>
                <a:gd name="T50" fmla="*/ 2147483646 w 75"/>
                <a:gd name="T51" fmla="*/ 2147483646 h 100"/>
                <a:gd name="T52" fmla="*/ 2147483646 w 75"/>
                <a:gd name="T53" fmla="*/ 2147483646 h 100"/>
                <a:gd name="T54" fmla="*/ 2147483646 w 75"/>
                <a:gd name="T55" fmla="*/ 2147483646 h 100"/>
                <a:gd name="T56" fmla="*/ 2147483646 w 75"/>
                <a:gd name="T57" fmla="*/ 2147483646 h 100"/>
                <a:gd name="T58" fmla="*/ 2147483646 w 75"/>
                <a:gd name="T59" fmla="*/ 2147483646 h 100"/>
                <a:gd name="T60" fmla="*/ 2147483646 w 75"/>
                <a:gd name="T61" fmla="*/ 2147483646 h 100"/>
                <a:gd name="T62" fmla="*/ 0 w 75"/>
                <a:gd name="T63" fmla="*/ 2147483646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100"/>
                <a:gd name="T98" fmla="*/ 75 w 75"/>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100">
                  <a:moveTo>
                    <a:pt x="19" y="3"/>
                  </a:moveTo>
                  <a:lnTo>
                    <a:pt x="44" y="3"/>
                  </a:lnTo>
                  <a:lnTo>
                    <a:pt x="41" y="18"/>
                  </a:lnTo>
                  <a:lnTo>
                    <a:pt x="42" y="18"/>
                  </a:lnTo>
                  <a:lnTo>
                    <a:pt x="42" y="16"/>
                  </a:lnTo>
                  <a:lnTo>
                    <a:pt x="44" y="15"/>
                  </a:lnTo>
                  <a:lnTo>
                    <a:pt x="44" y="13"/>
                  </a:lnTo>
                  <a:lnTo>
                    <a:pt x="45" y="13"/>
                  </a:lnTo>
                  <a:lnTo>
                    <a:pt x="47" y="12"/>
                  </a:lnTo>
                  <a:lnTo>
                    <a:pt x="47" y="10"/>
                  </a:lnTo>
                  <a:lnTo>
                    <a:pt x="48" y="10"/>
                  </a:lnTo>
                  <a:lnTo>
                    <a:pt x="50" y="9"/>
                  </a:lnTo>
                  <a:lnTo>
                    <a:pt x="51" y="7"/>
                  </a:lnTo>
                  <a:lnTo>
                    <a:pt x="53" y="7"/>
                  </a:lnTo>
                  <a:lnTo>
                    <a:pt x="53" y="6"/>
                  </a:lnTo>
                  <a:lnTo>
                    <a:pt x="54" y="6"/>
                  </a:lnTo>
                  <a:lnTo>
                    <a:pt x="54" y="4"/>
                  </a:lnTo>
                  <a:lnTo>
                    <a:pt x="56" y="4"/>
                  </a:lnTo>
                  <a:lnTo>
                    <a:pt x="57" y="4"/>
                  </a:lnTo>
                  <a:lnTo>
                    <a:pt x="57" y="3"/>
                  </a:lnTo>
                  <a:lnTo>
                    <a:pt x="59" y="3"/>
                  </a:lnTo>
                  <a:lnTo>
                    <a:pt x="60" y="3"/>
                  </a:lnTo>
                  <a:lnTo>
                    <a:pt x="60" y="1"/>
                  </a:lnTo>
                  <a:lnTo>
                    <a:pt x="62" y="1"/>
                  </a:lnTo>
                  <a:lnTo>
                    <a:pt x="63" y="1"/>
                  </a:lnTo>
                  <a:lnTo>
                    <a:pt x="65" y="1"/>
                  </a:lnTo>
                  <a:lnTo>
                    <a:pt x="66" y="1"/>
                  </a:lnTo>
                  <a:lnTo>
                    <a:pt x="66" y="0"/>
                  </a:lnTo>
                  <a:lnTo>
                    <a:pt x="68" y="0"/>
                  </a:lnTo>
                  <a:lnTo>
                    <a:pt x="69" y="0"/>
                  </a:lnTo>
                  <a:lnTo>
                    <a:pt x="70" y="0"/>
                  </a:lnTo>
                  <a:lnTo>
                    <a:pt x="75" y="0"/>
                  </a:lnTo>
                  <a:lnTo>
                    <a:pt x="69" y="26"/>
                  </a:lnTo>
                  <a:lnTo>
                    <a:pt x="65" y="26"/>
                  </a:lnTo>
                  <a:lnTo>
                    <a:pt x="62" y="26"/>
                  </a:lnTo>
                  <a:lnTo>
                    <a:pt x="60" y="26"/>
                  </a:lnTo>
                  <a:lnTo>
                    <a:pt x="59" y="26"/>
                  </a:lnTo>
                  <a:lnTo>
                    <a:pt x="57" y="26"/>
                  </a:lnTo>
                  <a:lnTo>
                    <a:pt x="56" y="26"/>
                  </a:lnTo>
                  <a:lnTo>
                    <a:pt x="54" y="28"/>
                  </a:lnTo>
                  <a:lnTo>
                    <a:pt x="53" y="28"/>
                  </a:lnTo>
                  <a:lnTo>
                    <a:pt x="51" y="28"/>
                  </a:lnTo>
                  <a:lnTo>
                    <a:pt x="50" y="28"/>
                  </a:lnTo>
                  <a:lnTo>
                    <a:pt x="50" y="29"/>
                  </a:lnTo>
                  <a:lnTo>
                    <a:pt x="48" y="29"/>
                  </a:lnTo>
                  <a:lnTo>
                    <a:pt x="47" y="29"/>
                  </a:lnTo>
                  <a:lnTo>
                    <a:pt x="47" y="31"/>
                  </a:lnTo>
                  <a:lnTo>
                    <a:pt x="45" y="31"/>
                  </a:lnTo>
                  <a:lnTo>
                    <a:pt x="45" y="32"/>
                  </a:lnTo>
                  <a:lnTo>
                    <a:pt x="44" y="32"/>
                  </a:lnTo>
                  <a:lnTo>
                    <a:pt x="42" y="34"/>
                  </a:lnTo>
                  <a:lnTo>
                    <a:pt x="41" y="35"/>
                  </a:lnTo>
                  <a:lnTo>
                    <a:pt x="39" y="37"/>
                  </a:lnTo>
                  <a:lnTo>
                    <a:pt x="39" y="38"/>
                  </a:lnTo>
                  <a:lnTo>
                    <a:pt x="38" y="40"/>
                  </a:lnTo>
                  <a:lnTo>
                    <a:pt x="38" y="41"/>
                  </a:lnTo>
                  <a:lnTo>
                    <a:pt x="37" y="43"/>
                  </a:lnTo>
                  <a:lnTo>
                    <a:pt x="37" y="44"/>
                  </a:lnTo>
                  <a:lnTo>
                    <a:pt x="37" y="46"/>
                  </a:lnTo>
                  <a:lnTo>
                    <a:pt x="35" y="47"/>
                  </a:lnTo>
                  <a:lnTo>
                    <a:pt x="35" y="48"/>
                  </a:lnTo>
                  <a:lnTo>
                    <a:pt x="35" y="50"/>
                  </a:lnTo>
                  <a:lnTo>
                    <a:pt x="25" y="100"/>
                  </a:lnTo>
                  <a:lnTo>
                    <a:pt x="0" y="100"/>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2" name="Freeform 77">
              <a:extLst>
                <a:ext uri="{FF2B5EF4-FFF2-40B4-BE49-F238E27FC236}">
                  <a16:creationId xmlns:a16="http://schemas.microsoft.com/office/drawing/2014/main" id="{F443CDAE-BE2D-4169-B2EF-D569F603C8BB}"/>
                </a:ext>
              </a:extLst>
            </p:cNvPr>
            <p:cNvSpPr>
              <a:spLocks/>
            </p:cNvSpPr>
            <p:nvPr/>
          </p:nvSpPr>
          <p:spPr bwMode="auto">
            <a:xfrm>
              <a:off x="2625725" y="3327400"/>
              <a:ext cx="63500" cy="106362"/>
            </a:xfrm>
            <a:custGeom>
              <a:avLst/>
              <a:gdLst>
                <a:gd name="T0" fmla="*/ 2147483646 w 76"/>
                <a:gd name="T1" fmla="*/ 2147483646 h 100"/>
                <a:gd name="T2" fmla="*/ 2147483646 w 76"/>
                <a:gd name="T3" fmla="*/ 2147483646 h 100"/>
                <a:gd name="T4" fmla="*/ 2147483646 w 76"/>
                <a:gd name="T5" fmla="*/ 2147483646 h 100"/>
                <a:gd name="T6" fmla="*/ 2147483646 w 76"/>
                <a:gd name="T7" fmla="*/ 2147483646 h 100"/>
                <a:gd name="T8" fmla="*/ 2147483646 w 76"/>
                <a:gd name="T9" fmla="*/ 2147483646 h 100"/>
                <a:gd name="T10" fmla="*/ 2147483646 w 76"/>
                <a:gd name="T11" fmla="*/ 2147483646 h 100"/>
                <a:gd name="T12" fmla="*/ 2147483646 w 76"/>
                <a:gd name="T13" fmla="*/ 2147483646 h 100"/>
                <a:gd name="T14" fmla="*/ 2147483646 w 76"/>
                <a:gd name="T15" fmla="*/ 2147483646 h 100"/>
                <a:gd name="T16" fmla="*/ 2147483646 w 76"/>
                <a:gd name="T17" fmla="*/ 2147483646 h 100"/>
                <a:gd name="T18" fmla="*/ 2147483646 w 76"/>
                <a:gd name="T19" fmla="*/ 2147483646 h 100"/>
                <a:gd name="T20" fmla="*/ 2147483646 w 76"/>
                <a:gd name="T21" fmla="*/ 2147483646 h 100"/>
                <a:gd name="T22" fmla="*/ 2147483646 w 76"/>
                <a:gd name="T23" fmla="*/ 2147483646 h 100"/>
                <a:gd name="T24" fmla="*/ 2147483646 w 76"/>
                <a:gd name="T25" fmla="*/ 2147483646 h 100"/>
                <a:gd name="T26" fmla="*/ 2147483646 w 76"/>
                <a:gd name="T27" fmla="*/ 2147483646 h 100"/>
                <a:gd name="T28" fmla="*/ 2147483646 w 76"/>
                <a:gd name="T29" fmla="*/ 0 h 100"/>
                <a:gd name="T30" fmla="*/ 2147483646 w 76"/>
                <a:gd name="T31" fmla="*/ 0 h 100"/>
                <a:gd name="T32" fmla="*/ 2147483646 w 76"/>
                <a:gd name="T33" fmla="*/ 0 h 100"/>
                <a:gd name="T34" fmla="*/ 2147483646 w 76"/>
                <a:gd name="T35" fmla="*/ 2147483646 h 100"/>
                <a:gd name="T36" fmla="*/ 2147483646 w 76"/>
                <a:gd name="T37" fmla="*/ 2147483646 h 100"/>
                <a:gd name="T38" fmla="*/ 2147483646 w 76"/>
                <a:gd name="T39" fmla="*/ 2147483646 h 100"/>
                <a:gd name="T40" fmla="*/ 2147483646 w 76"/>
                <a:gd name="T41" fmla="*/ 2147483646 h 100"/>
                <a:gd name="T42" fmla="*/ 2147483646 w 76"/>
                <a:gd name="T43" fmla="*/ 2147483646 h 100"/>
                <a:gd name="T44" fmla="*/ 2147483646 w 76"/>
                <a:gd name="T45" fmla="*/ 2147483646 h 100"/>
                <a:gd name="T46" fmla="*/ 2147483646 w 76"/>
                <a:gd name="T47" fmla="*/ 2147483646 h 100"/>
                <a:gd name="T48" fmla="*/ 2147483646 w 76"/>
                <a:gd name="T49" fmla="*/ 2147483646 h 100"/>
                <a:gd name="T50" fmla="*/ 2147483646 w 76"/>
                <a:gd name="T51" fmla="*/ 2147483646 h 100"/>
                <a:gd name="T52" fmla="*/ 2147483646 w 76"/>
                <a:gd name="T53" fmla="*/ 2147483646 h 100"/>
                <a:gd name="T54" fmla="*/ 2147483646 w 76"/>
                <a:gd name="T55" fmla="*/ 2147483646 h 100"/>
                <a:gd name="T56" fmla="*/ 2147483646 w 76"/>
                <a:gd name="T57" fmla="*/ 2147483646 h 100"/>
                <a:gd name="T58" fmla="*/ 2147483646 w 76"/>
                <a:gd name="T59" fmla="*/ 2147483646 h 100"/>
                <a:gd name="T60" fmla="*/ 2147483646 w 76"/>
                <a:gd name="T61" fmla="*/ 2147483646 h 100"/>
                <a:gd name="T62" fmla="*/ 2147483646 w 76"/>
                <a:gd name="T63" fmla="*/ 2147483646 h 100"/>
                <a:gd name="T64" fmla="*/ 2147483646 w 76"/>
                <a:gd name="T65" fmla="*/ 2147483646 h 100"/>
                <a:gd name="T66" fmla="*/ 2147483646 w 76"/>
                <a:gd name="T67" fmla="*/ 2147483646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100"/>
                <a:gd name="T104" fmla="*/ 76 w 76"/>
                <a:gd name="T105" fmla="*/ 100 h 1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100">
                  <a:moveTo>
                    <a:pt x="20" y="3"/>
                  </a:moveTo>
                  <a:lnTo>
                    <a:pt x="45" y="3"/>
                  </a:lnTo>
                  <a:lnTo>
                    <a:pt x="42" y="18"/>
                  </a:lnTo>
                  <a:lnTo>
                    <a:pt x="43" y="18"/>
                  </a:lnTo>
                  <a:lnTo>
                    <a:pt x="43" y="16"/>
                  </a:lnTo>
                  <a:lnTo>
                    <a:pt x="45" y="15"/>
                  </a:lnTo>
                  <a:lnTo>
                    <a:pt x="45" y="13"/>
                  </a:lnTo>
                  <a:lnTo>
                    <a:pt x="46" y="13"/>
                  </a:lnTo>
                  <a:lnTo>
                    <a:pt x="46" y="12"/>
                  </a:lnTo>
                  <a:lnTo>
                    <a:pt x="48" y="12"/>
                  </a:lnTo>
                  <a:lnTo>
                    <a:pt x="48" y="10"/>
                  </a:lnTo>
                  <a:lnTo>
                    <a:pt x="49" y="10"/>
                  </a:lnTo>
                  <a:lnTo>
                    <a:pt x="49" y="9"/>
                  </a:lnTo>
                  <a:lnTo>
                    <a:pt x="51" y="9"/>
                  </a:lnTo>
                  <a:lnTo>
                    <a:pt x="52" y="7"/>
                  </a:lnTo>
                  <a:lnTo>
                    <a:pt x="54" y="7"/>
                  </a:lnTo>
                  <a:lnTo>
                    <a:pt x="54" y="6"/>
                  </a:lnTo>
                  <a:lnTo>
                    <a:pt x="55" y="6"/>
                  </a:lnTo>
                  <a:lnTo>
                    <a:pt x="55" y="4"/>
                  </a:lnTo>
                  <a:lnTo>
                    <a:pt x="57" y="4"/>
                  </a:lnTo>
                  <a:lnTo>
                    <a:pt x="58" y="4"/>
                  </a:lnTo>
                  <a:lnTo>
                    <a:pt x="58" y="3"/>
                  </a:lnTo>
                  <a:lnTo>
                    <a:pt x="60" y="3"/>
                  </a:lnTo>
                  <a:lnTo>
                    <a:pt x="61" y="3"/>
                  </a:lnTo>
                  <a:lnTo>
                    <a:pt x="61" y="1"/>
                  </a:lnTo>
                  <a:lnTo>
                    <a:pt x="63" y="1"/>
                  </a:lnTo>
                  <a:lnTo>
                    <a:pt x="64" y="1"/>
                  </a:lnTo>
                  <a:lnTo>
                    <a:pt x="65" y="1"/>
                  </a:lnTo>
                  <a:lnTo>
                    <a:pt x="67" y="1"/>
                  </a:lnTo>
                  <a:lnTo>
                    <a:pt x="67" y="0"/>
                  </a:lnTo>
                  <a:lnTo>
                    <a:pt x="68" y="0"/>
                  </a:lnTo>
                  <a:lnTo>
                    <a:pt x="70" y="0"/>
                  </a:lnTo>
                  <a:lnTo>
                    <a:pt x="71" y="0"/>
                  </a:lnTo>
                  <a:lnTo>
                    <a:pt x="76" y="0"/>
                  </a:lnTo>
                  <a:lnTo>
                    <a:pt x="70" y="26"/>
                  </a:lnTo>
                  <a:lnTo>
                    <a:pt x="65" y="26"/>
                  </a:lnTo>
                  <a:lnTo>
                    <a:pt x="63" y="26"/>
                  </a:lnTo>
                  <a:lnTo>
                    <a:pt x="61" y="26"/>
                  </a:lnTo>
                  <a:lnTo>
                    <a:pt x="60" y="26"/>
                  </a:lnTo>
                  <a:lnTo>
                    <a:pt x="58" y="26"/>
                  </a:lnTo>
                  <a:lnTo>
                    <a:pt x="57" y="26"/>
                  </a:lnTo>
                  <a:lnTo>
                    <a:pt x="55" y="26"/>
                  </a:lnTo>
                  <a:lnTo>
                    <a:pt x="55" y="28"/>
                  </a:lnTo>
                  <a:lnTo>
                    <a:pt x="54" y="28"/>
                  </a:lnTo>
                  <a:lnTo>
                    <a:pt x="52" y="28"/>
                  </a:lnTo>
                  <a:lnTo>
                    <a:pt x="51" y="28"/>
                  </a:lnTo>
                  <a:lnTo>
                    <a:pt x="51" y="29"/>
                  </a:lnTo>
                  <a:lnTo>
                    <a:pt x="49" y="29"/>
                  </a:lnTo>
                  <a:lnTo>
                    <a:pt x="48" y="29"/>
                  </a:lnTo>
                  <a:lnTo>
                    <a:pt x="48" y="31"/>
                  </a:lnTo>
                  <a:lnTo>
                    <a:pt x="46" y="31"/>
                  </a:lnTo>
                  <a:lnTo>
                    <a:pt x="45" y="32"/>
                  </a:lnTo>
                  <a:lnTo>
                    <a:pt x="43" y="34"/>
                  </a:lnTo>
                  <a:lnTo>
                    <a:pt x="42" y="35"/>
                  </a:lnTo>
                  <a:lnTo>
                    <a:pt x="40" y="37"/>
                  </a:lnTo>
                  <a:lnTo>
                    <a:pt x="40" y="38"/>
                  </a:lnTo>
                  <a:lnTo>
                    <a:pt x="39" y="38"/>
                  </a:lnTo>
                  <a:lnTo>
                    <a:pt x="39" y="40"/>
                  </a:lnTo>
                  <a:lnTo>
                    <a:pt x="39" y="41"/>
                  </a:lnTo>
                  <a:lnTo>
                    <a:pt x="37" y="43"/>
                  </a:lnTo>
                  <a:lnTo>
                    <a:pt x="37" y="44"/>
                  </a:lnTo>
                  <a:lnTo>
                    <a:pt x="37" y="46"/>
                  </a:lnTo>
                  <a:lnTo>
                    <a:pt x="36" y="47"/>
                  </a:lnTo>
                  <a:lnTo>
                    <a:pt x="36" y="48"/>
                  </a:lnTo>
                  <a:lnTo>
                    <a:pt x="36" y="50"/>
                  </a:lnTo>
                  <a:lnTo>
                    <a:pt x="26" y="100"/>
                  </a:lnTo>
                  <a:lnTo>
                    <a:pt x="0" y="100"/>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3" name="Freeform 78">
              <a:extLst>
                <a:ext uri="{FF2B5EF4-FFF2-40B4-BE49-F238E27FC236}">
                  <a16:creationId xmlns:a16="http://schemas.microsoft.com/office/drawing/2014/main" id="{55361D6D-7266-40DA-9DA1-0D18BFF4800D}"/>
                </a:ext>
              </a:extLst>
            </p:cNvPr>
            <p:cNvSpPr>
              <a:spLocks noEditPoints="1"/>
            </p:cNvSpPr>
            <p:nvPr/>
          </p:nvSpPr>
          <p:spPr bwMode="auto">
            <a:xfrm>
              <a:off x="2686050" y="3327400"/>
              <a:ext cx="85725" cy="109537"/>
            </a:xfrm>
            <a:custGeom>
              <a:avLst/>
              <a:gdLst>
                <a:gd name="T0" fmla="*/ 2147483646 w 102"/>
                <a:gd name="T1" fmla="*/ 2147483646 h 102"/>
                <a:gd name="T2" fmla="*/ 2147483646 w 102"/>
                <a:gd name="T3" fmla="*/ 2147483646 h 102"/>
                <a:gd name="T4" fmla="*/ 2147483646 w 102"/>
                <a:gd name="T5" fmla="*/ 2147483646 h 102"/>
                <a:gd name="T6" fmla="*/ 2147483646 w 102"/>
                <a:gd name="T7" fmla="*/ 2147483646 h 102"/>
                <a:gd name="T8" fmla="*/ 2147483646 w 102"/>
                <a:gd name="T9" fmla="*/ 2147483646 h 102"/>
                <a:gd name="T10" fmla="*/ 2147483646 w 102"/>
                <a:gd name="T11" fmla="*/ 2147483646 h 102"/>
                <a:gd name="T12" fmla="*/ 2147483646 w 102"/>
                <a:gd name="T13" fmla="*/ 2147483646 h 102"/>
                <a:gd name="T14" fmla="*/ 2147483646 w 102"/>
                <a:gd name="T15" fmla="*/ 2147483646 h 102"/>
                <a:gd name="T16" fmla="*/ 2147483646 w 102"/>
                <a:gd name="T17" fmla="*/ 2147483646 h 102"/>
                <a:gd name="T18" fmla="*/ 2147483646 w 102"/>
                <a:gd name="T19" fmla="*/ 0 h 102"/>
                <a:gd name="T20" fmla="*/ 2147483646 w 102"/>
                <a:gd name="T21" fmla="*/ 2147483646 h 102"/>
                <a:gd name="T22" fmla="*/ 2147483646 w 102"/>
                <a:gd name="T23" fmla="*/ 2147483646 h 102"/>
                <a:gd name="T24" fmla="*/ 2147483646 w 102"/>
                <a:gd name="T25" fmla="*/ 2147483646 h 102"/>
                <a:gd name="T26" fmla="*/ 2147483646 w 102"/>
                <a:gd name="T27" fmla="*/ 2147483646 h 102"/>
                <a:gd name="T28" fmla="*/ 2147483646 w 102"/>
                <a:gd name="T29" fmla="*/ 2147483646 h 102"/>
                <a:gd name="T30" fmla="*/ 2147483646 w 102"/>
                <a:gd name="T31" fmla="*/ 2147483646 h 102"/>
                <a:gd name="T32" fmla="*/ 2147483646 w 102"/>
                <a:gd name="T33" fmla="*/ 2147483646 h 102"/>
                <a:gd name="T34" fmla="*/ 2147483646 w 102"/>
                <a:gd name="T35" fmla="*/ 2147483646 h 102"/>
                <a:gd name="T36" fmla="*/ 2147483646 w 102"/>
                <a:gd name="T37" fmla="*/ 2147483646 h 102"/>
                <a:gd name="T38" fmla="*/ 2147483646 w 102"/>
                <a:gd name="T39" fmla="*/ 2147483646 h 102"/>
                <a:gd name="T40" fmla="*/ 2147483646 w 102"/>
                <a:gd name="T41" fmla="*/ 2147483646 h 102"/>
                <a:gd name="T42" fmla="*/ 2147483646 w 102"/>
                <a:gd name="T43" fmla="*/ 2147483646 h 102"/>
                <a:gd name="T44" fmla="*/ 2147483646 w 102"/>
                <a:gd name="T45" fmla="*/ 2147483646 h 102"/>
                <a:gd name="T46" fmla="*/ 2147483646 w 102"/>
                <a:gd name="T47" fmla="*/ 2147483646 h 102"/>
                <a:gd name="T48" fmla="*/ 2147483646 w 102"/>
                <a:gd name="T49" fmla="*/ 2147483646 h 102"/>
                <a:gd name="T50" fmla="*/ 2147483646 w 102"/>
                <a:gd name="T51" fmla="*/ 2147483646 h 102"/>
                <a:gd name="T52" fmla="*/ 2147483646 w 102"/>
                <a:gd name="T53" fmla="*/ 2147483646 h 102"/>
                <a:gd name="T54" fmla="*/ 2147483646 w 102"/>
                <a:gd name="T55" fmla="*/ 2147483646 h 102"/>
                <a:gd name="T56" fmla="*/ 2147483646 w 102"/>
                <a:gd name="T57" fmla="*/ 2147483646 h 102"/>
                <a:gd name="T58" fmla="*/ 2147483646 w 102"/>
                <a:gd name="T59" fmla="*/ 2147483646 h 102"/>
                <a:gd name="T60" fmla="*/ 2147483646 w 102"/>
                <a:gd name="T61" fmla="*/ 2147483646 h 102"/>
                <a:gd name="T62" fmla="*/ 2147483646 w 102"/>
                <a:gd name="T63" fmla="*/ 2147483646 h 102"/>
                <a:gd name="T64" fmla="*/ 2147483646 w 102"/>
                <a:gd name="T65" fmla="*/ 2147483646 h 102"/>
                <a:gd name="T66" fmla="*/ 2147483646 w 102"/>
                <a:gd name="T67" fmla="*/ 2147483646 h 102"/>
                <a:gd name="T68" fmla="*/ 2147483646 w 102"/>
                <a:gd name="T69" fmla="*/ 2147483646 h 102"/>
                <a:gd name="T70" fmla="*/ 0 w 102"/>
                <a:gd name="T71" fmla="*/ 2147483646 h 102"/>
                <a:gd name="T72" fmla="*/ 0 w 102"/>
                <a:gd name="T73" fmla="*/ 2147483646 h 102"/>
                <a:gd name="T74" fmla="*/ 0 w 102"/>
                <a:gd name="T75" fmla="*/ 2147483646 h 102"/>
                <a:gd name="T76" fmla="*/ 2147483646 w 102"/>
                <a:gd name="T77" fmla="*/ 2147483646 h 102"/>
                <a:gd name="T78" fmla="*/ 2147483646 w 102"/>
                <a:gd name="T79" fmla="*/ 2147483646 h 102"/>
                <a:gd name="T80" fmla="*/ 2147483646 w 102"/>
                <a:gd name="T81" fmla="*/ 2147483646 h 102"/>
                <a:gd name="T82" fmla="*/ 2147483646 w 102"/>
                <a:gd name="T83" fmla="*/ 2147483646 h 102"/>
                <a:gd name="T84" fmla="*/ 2147483646 w 102"/>
                <a:gd name="T85" fmla="*/ 2147483646 h 102"/>
                <a:gd name="T86" fmla="*/ 2147483646 w 102"/>
                <a:gd name="T87" fmla="*/ 2147483646 h 102"/>
                <a:gd name="T88" fmla="*/ 2147483646 w 102"/>
                <a:gd name="T89" fmla="*/ 2147483646 h 102"/>
                <a:gd name="T90" fmla="*/ 2147483646 w 102"/>
                <a:gd name="T91" fmla="*/ 2147483646 h 102"/>
                <a:gd name="T92" fmla="*/ 2147483646 w 102"/>
                <a:gd name="T93" fmla="*/ 2147483646 h 102"/>
                <a:gd name="T94" fmla="*/ 2147483646 w 102"/>
                <a:gd name="T95" fmla="*/ 2147483646 h 102"/>
                <a:gd name="T96" fmla="*/ 2147483646 w 102"/>
                <a:gd name="T97" fmla="*/ 2147483646 h 102"/>
                <a:gd name="T98" fmla="*/ 2147483646 w 102"/>
                <a:gd name="T99" fmla="*/ 2147483646 h 102"/>
                <a:gd name="T100" fmla="*/ 2147483646 w 102"/>
                <a:gd name="T101" fmla="*/ 2147483646 h 102"/>
                <a:gd name="T102" fmla="*/ 2147483646 w 102"/>
                <a:gd name="T103" fmla="*/ 2147483646 h 102"/>
                <a:gd name="T104" fmla="*/ 2147483646 w 102"/>
                <a:gd name="T105" fmla="*/ 2147483646 h 102"/>
                <a:gd name="T106" fmla="*/ 2147483646 w 102"/>
                <a:gd name="T107" fmla="*/ 2147483646 h 102"/>
                <a:gd name="T108" fmla="*/ 2147483646 w 102"/>
                <a:gd name="T109" fmla="*/ 2147483646 h 102"/>
                <a:gd name="T110" fmla="*/ 2147483646 w 102"/>
                <a:gd name="T111" fmla="*/ 2147483646 h 102"/>
                <a:gd name="T112" fmla="*/ 2147483646 w 102"/>
                <a:gd name="T113" fmla="*/ 2147483646 h 102"/>
                <a:gd name="T114" fmla="*/ 2147483646 w 102"/>
                <a:gd name="T115" fmla="*/ 2147483646 h 102"/>
                <a:gd name="T116" fmla="*/ 2147483646 w 102"/>
                <a:gd name="T117" fmla="*/ 2147483646 h 102"/>
                <a:gd name="T118" fmla="*/ 2147483646 w 102"/>
                <a:gd name="T119" fmla="*/ 2147483646 h 102"/>
                <a:gd name="T120" fmla="*/ 2147483646 w 102"/>
                <a:gd name="T121" fmla="*/ 2147483646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02"/>
                <a:gd name="T185" fmla="*/ 102 w 102"/>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02">
                  <a:moveTo>
                    <a:pt x="1" y="51"/>
                  </a:moveTo>
                  <a:lnTo>
                    <a:pt x="1" y="50"/>
                  </a:lnTo>
                  <a:lnTo>
                    <a:pt x="1" y="48"/>
                  </a:lnTo>
                  <a:lnTo>
                    <a:pt x="1" y="47"/>
                  </a:lnTo>
                  <a:lnTo>
                    <a:pt x="1" y="46"/>
                  </a:lnTo>
                  <a:lnTo>
                    <a:pt x="3" y="44"/>
                  </a:lnTo>
                  <a:lnTo>
                    <a:pt x="3" y="43"/>
                  </a:lnTo>
                  <a:lnTo>
                    <a:pt x="3" y="41"/>
                  </a:lnTo>
                  <a:lnTo>
                    <a:pt x="4" y="40"/>
                  </a:lnTo>
                  <a:lnTo>
                    <a:pt x="4" y="38"/>
                  </a:lnTo>
                  <a:lnTo>
                    <a:pt x="6" y="37"/>
                  </a:lnTo>
                  <a:lnTo>
                    <a:pt x="6" y="35"/>
                  </a:lnTo>
                  <a:lnTo>
                    <a:pt x="6" y="34"/>
                  </a:lnTo>
                  <a:lnTo>
                    <a:pt x="7" y="32"/>
                  </a:lnTo>
                  <a:lnTo>
                    <a:pt x="7" y="31"/>
                  </a:lnTo>
                  <a:lnTo>
                    <a:pt x="9" y="31"/>
                  </a:lnTo>
                  <a:lnTo>
                    <a:pt x="9" y="29"/>
                  </a:lnTo>
                  <a:lnTo>
                    <a:pt x="10" y="28"/>
                  </a:lnTo>
                  <a:lnTo>
                    <a:pt x="10" y="26"/>
                  </a:lnTo>
                  <a:lnTo>
                    <a:pt x="12" y="26"/>
                  </a:lnTo>
                  <a:lnTo>
                    <a:pt x="12" y="25"/>
                  </a:lnTo>
                  <a:lnTo>
                    <a:pt x="13" y="23"/>
                  </a:lnTo>
                  <a:lnTo>
                    <a:pt x="13" y="22"/>
                  </a:lnTo>
                  <a:lnTo>
                    <a:pt x="15" y="22"/>
                  </a:lnTo>
                  <a:lnTo>
                    <a:pt x="15" y="20"/>
                  </a:lnTo>
                  <a:lnTo>
                    <a:pt x="16" y="19"/>
                  </a:lnTo>
                  <a:lnTo>
                    <a:pt x="18" y="18"/>
                  </a:lnTo>
                  <a:lnTo>
                    <a:pt x="19" y="18"/>
                  </a:lnTo>
                  <a:lnTo>
                    <a:pt x="19" y="16"/>
                  </a:lnTo>
                  <a:lnTo>
                    <a:pt x="21" y="15"/>
                  </a:lnTo>
                  <a:lnTo>
                    <a:pt x="22" y="15"/>
                  </a:lnTo>
                  <a:lnTo>
                    <a:pt x="22" y="13"/>
                  </a:lnTo>
                  <a:lnTo>
                    <a:pt x="23" y="13"/>
                  </a:lnTo>
                  <a:lnTo>
                    <a:pt x="25" y="12"/>
                  </a:lnTo>
                  <a:lnTo>
                    <a:pt x="25" y="10"/>
                  </a:lnTo>
                  <a:lnTo>
                    <a:pt x="26" y="10"/>
                  </a:lnTo>
                  <a:lnTo>
                    <a:pt x="28" y="10"/>
                  </a:lnTo>
                  <a:lnTo>
                    <a:pt x="29" y="9"/>
                  </a:lnTo>
                  <a:lnTo>
                    <a:pt x="31" y="7"/>
                  </a:lnTo>
                  <a:lnTo>
                    <a:pt x="32" y="7"/>
                  </a:lnTo>
                  <a:lnTo>
                    <a:pt x="34" y="6"/>
                  </a:lnTo>
                  <a:lnTo>
                    <a:pt x="35" y="6"/>
                  </a:lnTo>
                  <a:lnTo>
                    <a:pt x="37" y="4"/>
                  </a:lnTo>
                  <a:lnTo>
                    <a:pt x="38" y="4"/>
                  </a:lnTo>
                  <a:lnTo>
                    <a:pt x="40" y="4"/>
                  </a:lnTo>
                  <a:lnTo>
                    <a:pt x="41" y="3"/>
                  </a:lnTo>
                  <a:lnTo>
                    <a:pt x="43" y="3"/>
                  </a:lnTo>
                  <a:lnTo>
                    <a:pt x="44" y="3"/>
                  </a:lnTo>
                  <a:lnTo>
                    <a:pt x="46" y="1"/>
                  </a:lnTo>
                  <a:lnTo>
                    <a:pt x="47" y="1"/>
                  </a:lnTo>
                  <a:lnTo>
                    <a:pt x="49" y="1"/>
                  </a:lnTo>
                  <a:lnTo>
                    <a:pt x="50" y="1"/>
                  </a:lnTo>
                  <a:lnTo>
                    <a:pt x="52" y="1"/>
                  </a:lnTo>
                  <a:lnTo>
                    <a:pt x="53" y="1"/>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4" y="1"/>
                  </a:lnTo>
                  <a:lnTo>
                    <a:pt x="75" y="1"/>
                  </a:lnTo>
                  <a:lnTo>
                    <a:pt x="77" y="3"/>
                  </a:lnTo>
                  <a:lnTo>
                    <a:pt x="78" y="3"/>
                  </a:lnTo>
                  <a:lnTo>
                    <a:pt x="80" y="3"/>
                  </a:lnTo>
                  <a:lnTo>
                    <a:pt x="81" y="4"/>
                  </a:lnTo>
                  <a:lnTo>
                    <a:pt x="83" y="4"/>
                  </a:lnTo>
                  <a:lnTo>
                    <a:pt x="84" y="6"/>
                  </a:lnTo>
                  <a:lnTo>
                    <a:pt x="85" y="6"/>
                  </a:lnTo>
                  <a:lnTo>
                    <a:pt x="87" y="7"/>
                  </a:lnTo>
                  <a:lnTo>
                    <a:pt x="88" y="9"/>
                  </a:lnTo>
                  <a:lnTo>
                    <a:pt x="90" y="9"/>
                  </a:lnTo>
                  <a:lnTo>
                    <a:pt x="90" y="10"/>
                  </a:lnTo>
                  <a:lnTo>
                    <a:pt x="91" y="10"/>
                  </a:lnTo>
                  <a:lnTo>
                    <a:pt x="91" y="12"/>
                  </a:lnTo>
                  <a:lnTo>
                    <a:pt x="93" y="12"/>
                  </a:lnTo>
                  <a:lnTo>
                    <a:pt x="93" y="13"/>
                  </a:lnTo>
                  <a:lnTo>
                    <a:pt x="94" y="13"/>
                  </a:lnTo>
                  <a:lnTo>
                    <a:pt x="94" y="15"/>
                  </a:lnTo>
                  <a:lnTo>
                    <a:pt x="96" y="15"/>
                  </a:lnTo>
                  <a:lnTo>
                    <a:pt x="96" y="16"/>
                  </a:lnTo>
                  <a:lnTo>
                    <a:pt x="97" y="18"/>
                  </a:lnTo>
                  <a:lnTo>
                    <a:pt x="97" y="19"/>
                  </a:lnTo>
                  <a:lnTo>
                    <a:pt x="97" y="20"/>
                  </a:lnTo>
                  <a:lnTo>
                    <a:pt x="99" y="20"/>
                  </a:lnTo>
                  <a:lnTo>
                    <a:pt x="99" y="22"/>
                  </a:lnTo>
                  <a:lnTo>
                    <a:pt x="99" y="23"/>
                  </a:lnTo>
                  <a:lnTo>
                    <a:pt x="100" y="25"/>
                  </a:lnTo>
                  <a:lnTo>
                    <a:pt x="100" y="26"/>
                  </a:lnTo>
                  <a:lnTo>
                    <a:pt x="100" y="28"/>
                  </a:lnTo>
                  <a:lnTo>
                    <a:pt x="100" y="29"/>
                  </a:lnTo>
                  <a:lnTo>
                    <a:pt x="102"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2" y="48"/>
                  </a:lnTo>
                  <a:lnTo>
                    <a:pt x="100" y="48"/>
                  </a:lnTo>
                  <a:lnTo>
                    <a:pt x="100" y="50"/>
                  </a:lnTo>
                  <a:lnTo>
                    <a:pt x="100" y="51"/>
                  </a:lnTo>
                  <a:lnTo>
                    <a:pt x="100" y="53"/>
                  </a:lnTo>
                  <a:lnTo>
                    <a:pt x="100" y="54"/>
                  </a:lnTo>
                  <a:lnTo>
                    <a:pt x="99" y="56"/>
                  </a:lnTo>
                  <a:lnTo>
                    <a:pt x="99" y="57"/>
                  </a:lnTo>
                  <a:lnTo>
                    <a:pt x="99" y="59"/>
                  </a:lnTo>
                  <a:lnTo>
                    <a:pt x="99" y="60"/>
                  </a:lnTo>
                  <a:lnTo>
                    <a:pt x="97" y="60"/>
                  </a:lnTo>
                  <a:lnTo>
                    <a:pt x="97" y="62"/>
                  </a:lnTo>
                  <a:lnTo>
                    <a:pt x="97" y="63"/>
                  </a:lnTo>
                  <a:lnTo>
                    <a:pt x="96" y="65"/>
                  </a:lnTo>
                  <a:lnTo>
                    <a:pt x="96" y="66"/>
                  </a:lnTo>
                  <a:lnTo>
                    <a:pt x="96" y="68"/>
                  </a:lnTo>
                  <a:lnTo>
                    <a:pt x="94" y="69"/>
                  </a:lnTo>
                  <a:lnTo>
                    <a:pt x="93" y="71"/>
                  </a:lnTo>
                  <a:lnTo>
                    <a:pt x="93" y="72"/>
                  </a:lnTo>
                  <a:lnTo>
                    <a:pt x="93" y="74"/>
                  </a:lnTo>
                  <a:lnTo>
                    <a:pt x="91" y="75"/>
                  </a:lnTo>
                  <a:lnTo>
                    <a:pt x="90" y="76"/>
                  </a:lnTo>
                  <a:lnTo>
                    <a:pt x="90" y="78"/>
                  </a:lnTo>
                  <a:lnTo>
                    <a:pt x="88" y="79"/>
                  </a:lnTo>
                  <a:lnTo>
                    <a:pt x="87" y="81"/>
                  </a:lnTo>
                  <a:lnTo>
                    <a:pt x="85" y="82"/>
                  </a:lnTo>
                  <a:lnTo>
                    <a:pt x="84" y="84"/>
                  </a:lnTo>
                  <a:lnTo>
                    <a:pt x="84" y="85"/>
                  </a:lnTo>
                  <a:lnTo>
                    <a:pt x="83" y="85"/>
                  </a:lnTo>
                  <a:lnTo>
                    <a:pt x="81" y="87"/>
                  </a:lnTo>
                  <a:lnTo>
                    <a:pt x="80" y="88"/>
                  </a:lnTo>
                  <a:lnTo>
                    <a:pt x="78" y="90"/>
                  </a:lnTo>
                  <a:lnTo>
                    <a:pt x="77" y="91"/>
                  </a:lnTo>
                  <a:lnTo>
                    <a:pt x="75" y="91"/>
                  </a:lnTo>
                  <a:lnTo>
                    <a:pt x="75" y="93"/>
                  </a:lnTo>
                  <a:lnTo>
                    <a:pt x="74" y="93"/>
                  </a:lnTo>
                  <a:lnTo>
                    <a:pt x="72" y="94"/>
                  </a:lnTo>
                  <a:lnTo>
                    <a:pt x="71" y="94"/>
                  </a:lnTo>
                  <a:lnTo>
                    <a:pt x="71" y="96"/>
                  </a:lnTo>
                  <a:lnTo>
                    <a:pt x="69" y="96"/>
                  </a:lnTo>
                  <a:lnTo>
                    <a:pt x="68" y="96"/>
                  </a:lnTo>
                  <a:lnTo>
                    <a:pt x="66" y="97"/>
                  </a:lnTo>
                  <a:lnTo>
                    <a:pt x="65" y="97"/>
                  </a:lnTo>
                  <a:lnTo>
                    <a:pt x="65" y="99"/>
                  </a:lnTo>
                  <a:lnTo>
                    <a:pt x="63" y="99"/>
                  </a:lnTo>
                  <a:lnTo>
                    <a:pt x="62" y="99"/>
                  </a:lnTo>
                  <a:lnTo>
                    <a:pt x="60" y="99"/>
                  </a:lnTo>
                  <a:lnTo>
                    <a:pt x="59" y="100"/>
                  </a:lnTo>
                  <a:lnTo>
                    <a:pt x="57" y="100"/>
                  </a:lnTo>
                  <a:lnTo>
                    <a:pt x="56" y="100"/>
                  </a:lnTo>
                  <a:lnTo>
                    <a:pt x="54" y="102"/>
                  </a:lnTo>
                  <a:lnTo>
                    <a:pt x="53" y="102"/>
                  </a:lnTo>
                  <a:lnTo>
                    <a:pt x="52" y="102"/>
                  </a:lnTo>
                  <a:lnTo>
                    <a:pt x="50" y="102"/>
                  </a:lnTo>
                  <a:lnTo>
                    <a:pt x="49" y="102"/>
                  </a:lnTo>
                  <a:lnTo>
                    <a:pt x="47" y="102"/>
                  </a:lnTo>
                  <a:lnTo>
                    <a:pt x="46"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2"/>
                  </a:lnTo>
                  <a:lnTo>
                    <a:pt x="26" y="100"/>
                  </a:lnTo>
                  <a:lnTo>
                    <a:pt x="25" y="100"/>
                  </a:lnTo>
                  <a:lnTo>
                    <a:pt x="23" y="100"/>
                  </a:lnTo>
                  <a:lnTo>
                    <a:pt x="22" y="100"/>
                  </a:lnTo>
                  <a:lnTo>
                    <a:pt x="21" y="99"/>
                  </a:lnTo>
                  <a:lnTo>
                    <a:pt x="19" y="99"/>
                  </a:lnTo>
                  <a:lnTo>
                    <a:pt x="18" y="97"/>
                  </a:lnTo>
                  <a:lnTo>
                    <a:pt x="16" y="97"/>
                  </a:lnTo>
                  <a:lnTo>
                    <a:pt x="15" y="96"/>
                  </a:lnTo>
                  <a:lnTo>
                    <a:pt x="13" y="96"/>
                  </a:lnTo>
                  <a:lnTo>
                    <a:pt x="13" y="94"/>
                  </a:lnTo>
                  <a:lnTo>
                    <a:pt x="12" y="94"/>
                  </a:lnTo>
                  <a:lnTo>
                    <a:pt x="12" y="93"/>
                  </a:lnTo>
                  <a:lnTo>
                    <a:pt x="10" y="93"/>
                  </a:lnTo>
                  <a:lnTo>
                    <a:pt x="10" y="91"/>
                  </a:lnTo>
                  <a:lnTo>
                    <a:pt x="9" y="91"/>
                  </a:lnTo>
                  <a:lnTo>
                    <a:pt x="9" y="90"/>
                  </a:lnTo>
                  <a:lnTo>
                    <a:pt x="7" y="90"/>
                  </a:lnTo>
                  <a:lnTo>
                    <a:pt x="7" y="88"/>
                  </a:lnTo>
                  <a:lnTo>
                    <a:pt x="6" y="88"/>
                  </a:lnTo>
                  <a:lnTo>
                    <a:pt x="6" y="87"/>
                  </a:lnTo>
                  <a:lnTo>
                    <a:pt x="4" y="85"/>
                  </a:lnTo>
                  <a:lnTo>
                    <a:pt x="4" y="84"/>
                  </a:lnTo>
                  <a:lnTo>
                    <a:pt x="3" y="82"/>
                  </a:lnTo>
                  <a:lnTo>
                    <a:pt x="3" y="81"/>
                  </a:lnTo>
                  <a:lnTo>
                    <a:pt x="3" y="79"/>
                  </a:lnTo>
                  <a:lnTo>
                    <a:pt x="1" y="79"/>
                  </a:lnTo>
                  <a:lnTo>
                    <a:pt x="1" y="78"/>
                  </a:lnTo>
                  <a:lnTo>
                    <a:pt x="1" y="76"/>
                  </a:lnTo>
                  <a:lnTo>
                    <a:pt x="1" y="75"/>
                  </a:lnTo>
                  <a:lnTo>
                    <a:pt x="0"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0" y="51"/>
                  </a:lnTo>
                  <a:lnTo>
                    <a:pt x="1" y="51"/>
                  </a:lnTo>
                  <a:close/>
                  <a:moveTo>
                    <a:pt x="44" y="81"/>
                  </a:moveTo>
                  <a:lnTo>
                    <a:pt x="46" y="81"/>
                  </a:lnTo>
                  <a:lnTo>
                    <a:pt x="47" y="81"/>
                  </a:lnTo>
                  <a:lnTo>
                    <a:pt x="49" y="81"/>
                  </a:lnTo>
                  <a:lnTo>
                    <a:pt x="50" y="81"/>
                  </a:lnTo>
                  <a:lnTo>
                    <a:pt x="52" y="81"/>
                  </a:lnTo>
                  <a:lnTo>
                    <a:pt x="53" y="81"/>
                  </a:lnTo>
                  <a:lnTo>
                    <a:pt x="53" y="79"/>
                  </a:lnTo>
                  <a:lnTo>
                    <a:pt x="54" y="79"/>
                  </a:lnTo>
                  <a:lnTo>
                    <a:pt x="56" y="79"/>
                  </a:lnTo>
                  <a:lnTo>
                    <a:pt x="56" y="78"/>
                  </a:lnTo>
                  <a:lnTo>
                    <a:pt x="57" y="78"/>
                  </a:lnTo>
                  <a:lnTo>
                    <a:pt x="59" y="78"/>
                  </a:lnTo>
                  <a:lnTo>
                    <a:pt x="59" y="76"/>
                  </a:lnTo>
                  <a:lnTo>
                    <a:pt x="60" y="76"/>
                  </a:lnTo>
                  <a:lnTo>
                    <a:pt x="62" y="75"/>
                  </a:lnTo>
                  <a:lnTo>
                    <a:pt x="63" y="74"/>
                  </a:lnTo>
                  <a:lnTo>
                    <a:pt x="65" y="72"/>
                  </a:lnTo>
                  <a:lnTo>
                    <a:pt x="65" y="71"/>
                  </a:lnTo>
                  <a:lnTo>
                    <a:pt x="66" y="71"/>
                  </a:lnTo>
                  <a:lnTo>
                    <a:pt x="66" y="69"/>
                  </a:lnTo>
                  <a:lnTo>
                    <a:pt x="68" y="69"/>
                  </a:lnTo>
                  <a:lnTo>
                    <a:pt x="68" y="68"/>
                  </a:lnTo>
                  <a:lnTo>
                    <a:pt x="69" y="66"/>
                  </a:lnTo>
                  <a:lnTo>
                    <a:pt x="69" y="65"/>
                  </a:lnTo>
                  <a:lnTo>
                    <a:pt x="71" y="63"/>
                  </a:lnTo>
                  <a:lnTo>
                    <a:pt x="71" y="62"/>
                  </a:lnTo>
                  <a:lnTo>
                    <a:pt x="71" y="60"/>
                  </a:lnTo>
                  <a:lnTo>
                    <a:pt x="72" y="60"/>
                  </a:lnTo>
                  <a:lnTo>
                    <a:pt x="72" y="59"/>
                  </a:lnTo>
                  <a:lnTo>
                    <a:pt x="72" y="57"/>
                  </a:lnTo>
                  <a:lnTo>
                    <a:pt x="74" y="56"/>
                  </a:lnTo>
                  <a:lnTo>
                    <a:pt x="74" y="54"/>
                  </a:lnTo>
                  <a:lnTo>
                    <a:pt x="74" y="53"/>
                  </a:lnTo>
                  <a:lnTo>
                    <a:pt x="74" y="51"/>
                  </a:lnTo>
                  <a:lnTo>
                    <a:pt x="74" y="50"/>
                  </a:lnTo>
                  <a:lnTo>
                    <a:pt x="75" y="50"/>
                  </a:lnTo>
                  <a:lnTo>
                    <a:pt x="75" y="48"/>
                  </a:lnTo>
                  <a:lnTo>
                    <a:pt x="75" y="47"/>
                  </a:lnTo>
                  <a:lnTo>
                    <a:pt x="75" y="46"/>
                  </a:lnTo>
                  <a:lnTo>
                    <a:pt x="75" y="44"/>
                  </a:lnTo>
                  <a:lnTo>
                    <a:pt x="75" y="43"/>
                  </a:lnTo>
                  <a:lnTo>
                    <a:pt x="75" y="41"/>
                  </a:lnTo>
                  <a:lnTo>
                    <a:pt x="75" y="40"/>
                  </a:lnTo>
                  <a:lnTo>
                    <a:pt x="75" y="38"/>
                  </a:lnTo>
                  <a:lnTo>
                    <a:pt x="75" y="37"/>
                  </a:lnTo>
                  <a:lnTo>
                    <a:pt x="75" y="35"/>
                  </a:lnTo>
                  <a:lnTo>
                    <a:pt x="74" y="35"/>
                  </a:lnTo>
                  <a:lnTo>
                    <a:pt x="74" y="34"/>
                  </a:lnTo>
                  <a:lnTo>
                    <a:pt x="74" y="32"/>
                  </a:lnTo>
                  <a:lnTo>
                    <a:pt x="74" y="31"/>
                  </a:lnTo>
                  <a:lnTo>
                    <a:pt x="72" y="31"/>
                  </a:lnTo>
                  <a:lnTo>
                    <a:pt x="72" y="29"/>
                  </a:lnTo>
                  <a:lnTo>
                    <a:pt x="72" y="28"/>
                  </a:lnTo>
                  <a:lnTo>
                    <a:pt x="71" y="28"/>
                  </a:lnTo>
                  <a:lnTo>
                    <a:pt x="71" y="26"/>
                  </a:lnTo>
                  <a:lnTo>
                    <a:pt x="69" y="26"/>
                  </a:lnTo>
                  <a:lnTo>
                    <a:pt x="69" y="25"/>
                  </a:lnTo>
                  <a:lnTo>
                    <a:pt x="68" y="25"/>
                  </a:lnTo>
                  <a:lnTo>
                    <a:pt x="68" y="23"/>
                  </a:lnTo>
                  <a:lnTo>
                    <a:pt x="66" y="23"/>
                  </a:lnTo>
                  <a:lnTo>
                    <a:pt x="66" y="22"/>
                  </a:lnTo>
                  <a:lnTo>
                    <a:pt x="65" y="22"/>
                  </a:lnTo>
                  <a:lnTo>
                    <a:pt x="63" y="22"/>
                  </a:lnTo>
                  <a:lnTo>
                    <a:pt x="62" y="22"/>
                  </a:lnTo>
                  <a:lnTo>
                    <a:pt x="62" y="20"/>
                  </a:lnTo>
                  <a:lnTo>
                    <a:pt x="60" y="20"/>
                  </a:lnTo>
                  <a:lnTo>
                    <a:pt x="59" y="20"/>
                  </a:lnTo>
                  <a:lnTo>
                    <a:pt x="57" y="20"/>
                  </a:lnTo>
                  <a:lnTo>
                    <a:pt x="56" y="20"/>
                  </a:lnTo>
                  <a:lnTo>
                    <a:pt x="54" y="20"/>
                  </a:lnTo>
                  <a:lnTo>
                    <a:pt x="53" y="20"/>
                  </a:lnTo>
                  <a:lnTo>
                    <a:pt x="52" y="20"/>
                  </a:lnTo>
                  <a:lnTo>
                    <a:pt x="50" y="22"/>
                  </a:lnTo>
                  <a:lnTo>
                    <a:pt x="49" y="22"/>
                  </a:lnTo>
                  <a:lnTo>
                    <a:pt x="47" y="22"/>
                  </a:lnTo>
                  <a:lnTo>
                    <a:pt x="46" y="23"/>
                  </a:lnTo>
                  <a:lnTo>
                    <a:pt x="44" y="23"/>
                  </a:lnTo>
                  <a:lnTo>
                    <a:pt x="44" y="25"/>
                  </a:lnTo>
                  <a:lnTo>
                    <a:pt x="43" y="25"/>
                  </a:lnTo>
                  <a:lnTo>
                    <a:pt x="41" y="25"/>
                  </a:lnTo>
                  <a:lnTo>
                    <a:pt x="41" y="26"/>
                  </a:lnTo>
                  <a:lnTo>
                    <a:pt x="40" y="26"/>
                  </a:lnTo>
                  <a:lnTo>
                    <a:pt x="40" y="28"/>
                  </a:lnTo>
                  <a:lnTo>
                    <a:pt x="38" y="28"/>
                  </a:lnTo>
                  <a:lnTo>
                    <a:pt x="38" y="29"/>
                  </a:lnTo>
                  <a:lnTo>
                    <a:pt x="37" y="29"/>
                  </a:lnTo>
                  <a:lnTo>
                    <a:pt x="37" y="31"/>
                  </a:lnTo>
                  <a:lnTo>
                    <a:pt x="35" y="31"/>
                  </a:lnTo>
                  <a:lnTo>
                    <a:pt x="35" y="32"/>
                  </a:lnTo>
                  <a:lnTo>
                    <a:pt x="34" y="32"/>
                  </a:lnTo>
                  <a:lnTo>
                    <a:pt x="34" y="34"/>
                  </a:lnTo>
                  <a:lnTo>
                    <a:pt x="34" y="35"/>
                  </a:lnTo>
                  <a:lnTo>
                    <a:pt x="32" y="35"/>
                  </a:lnTo>
                  <a:lnTo>
                    <a:pt x="32" y="37"/>
                  </a:lnTo>
                  <a:lnTo>
                    <a:pt x="31" y="37"/>
                  </a:lnTo>
                  <a:lnTo>
                    <a:pt x="31" y="38"/>
                  </a:lnTo>
                  <a:lnTo>
                    <a:pt x="31" y="40"/>
                  </a:lnTo>
                  <a:lnTo>
                    <a:pt x="29" y="41"/>
                  </a:lnTo>
                  <a:lnTo>
                    <a:pt x="29" y="43"/>
                  </a:lnTo>
                  <a:lnTo>
                    <a:pt x="29" y="44"/>
                  </a:lnTo>
                  <a:lnTo>
                    <a:pt x="28" y="44"/>
                  </a:lnTo>
                  <a:lnTo>
                    <a:pt x="28" y="46"/>
                  </a:lnTo>
                  <a:lnTo>
                    <a:pt x="28" y="47"/>
                  </a:lnTo>
                  <a:lnTo>
                    <a:pt x="28" y="48"/>
                  </a:lnTo>
                  <a:lnTo>
                    <a:pt x="28" y="50"/>
                  </a:lnTo>
                  <a:lnTo>
                    <a:pt x="26" y="50"/>
                  </a:lnTo>
                  <a:lnTo>
                    <a:pt x="26" y="51"/>
                  </a:lnTo>
                  <a:lnTo>
                    <a:pt x="26" y="53"/>
                  </a:lnTo>
                  <a:lnTo>
                    <a:pt x="26" y="54"/>
                  </a:lnTo>
                  <a:lnTo>
                    <a:pt x="26" y="56"/>
                  </a:lnTo>
                  <a:lnTo>
                    <a:pt x="26" y="57"/>
                  </a:lnTo>
                  <a:lnTo>
                    <a:pt x="26" y="59"/>
                  </a:lnTo>
                  <a:lnTo>
                    <a:pt x="26" y="60"/>
                  </a:lnTo>
                  <a:lnTo>
                    <a:pt x="26" y="62"/>
                  </a:lnTo>
                  <a:lnTo>
                    <a:pt x="26" y="63"/>
                  </a:lnTo>
                  <a:lnTo>
                    <a:pt x="26" y="65"/>
                  </a:lnTo>
                  <a:lnTo>
                    <a:pt x="26" y="66"/>
                  </a:lnTo>
                  <a:lnTo>
                    <a:pt x="26" y="68"/>
                  </a:lnTo>
                  <a:lnTo>
                    <a:pt x="26" y="69"/>
                  </a:lnTo>
                  <a:lnTo>
                    <a:pt x="28" y="69"/>
                  </a:lnTo>
                  <a:lnTo>
                    <a:pt x="28" y="71"/>
                  </a:lnTo>
                  <a:lnTo>
                    <a:pt x="28" y="72"/>
                  </a:lnTo>
                  <a:lnTo>
                    <a:pt x="29" y="74"/>
                  </a:lnTo>
                  <a:lnTo>
                    <a:pt x="29" y="75"/>
                  </a:lnTo>
                  <a:lnTo>
                    <a:pt x="31" y="75"/>
                  </a:lnTo>
                  <a:lnTo>
                    <a:pt x="31" y="76"/>
                  </a:lnTo>
                  <a:lnTo>
                    <a:pt x="32" y="76"/>
                  </a:lnTo>
                  <a:lnTo>
                    <a:pt x="32" y="78"/>
                  </a:lnTo>
                  <a:lnTo>
                    <a:pt x="34" y="78"/>
                  </a:lnTo>
                  <a:lnTo>
                    <a:pt x="34" y="79"/>
                  </a:lnTo>
                  <a:lnTo>
                    <a:pt x="35" y="79"/>
                  </a:lnTo>
                  <a:lnTo>
                    <a:pt x="37" y="79"/>
                  </a:lnTo>
                  <a:lnTo>
                    <a:pt x="37" y="81"/>
                  </a:lnTo>
                  <a:lnTo>
                    <a:pt x="38" y="81"/>
                  </a:lnTo>
                  <a:lnTo>
                    <a:pt x="40" y="81"/>
                  </a:lnTo>
                  <a:lnTo>
                    <a:pt x="41" y="81"/>
                  </a:lnTo>
                  <a:lnTo>
                    <a:pt x="43" y="81"/>
                  </a:lnTo>
                  <a:lnTo>
                    <a:pt x="44"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4" name="Freeform 79">
              <a:extLst>
                <a:ext uri="{FF2B5EF4-FFF2-40B4-BE49-F238E27FC236}">
                  <a16:creationId xmlns:a16="http://schemas.microsoft.com/office/drawing/2014/main" id="{5CF5B864-948D-4274-AD5F-04F2CB1A4510}"/>
                </a:ext>
              </a:extLst>
            </p:cNvPr>
            <p:cNvSpPr>
              <a:spLocks/>
            </p:cNvSpPr>
            <p:nvPr/>
          </p:nvSpPr>
          <p:spPr bwMode="auto">
            <a:xfrm>
              <a:off x="2776538" y="3327400"/>
              <a:ext cx="79375" cy="109537"/>
            </a:xfrm>
            <a:custGeom>
              <a:avLst/>
              <a:gdLst>
                <a:gd name="T0" fmla="*/ 2147483646 w 94"/>
                <a:gd name="T1" fmla="*/ 2147483646 h 102"/>
                <a:gd name="T2" fmla="*/ 2147483646 w 94"/>
                <a:gd name="T3" fmla="*/ 2147483646 h 102"/>
                <a:gd name="T4" fmla="*/ 2147483646 w 94"/>
                <a:gd name="T5" fmla="*/ 2147483646 h 102"/>
                <a:gd name="T6" fmla="*/ 2147483646 w 94"/>
                <a:gd name="T7" fmla="*/ 2147483646 h 102"/>
                <a:gd name="T8" fmla="*/ 2147483646 w 94"/>
                <a:gd name="T9" fmla="*/ 2147483646 h 102"/>
                <a:gd name="T10" fmla="*/ 2147483646 w 94"/>
                <a:gd name="T11" fmla="*/ 2147483646 h 102"/>
                <a:gd name="T12" fmla="*/ 2147483646 w 94"/>
                <a:gd name="T13" fmla="*/ 2147483646 h 102"/>
                <a:gd name="T14" fmla="*/ 2147483646 w 94"/>
                <a:gd name="T15" fmla="*/ 2147483646 h 102"/>
                <a:gd name="T16" fmla="*/ 2147483646 w 94"/>
                <a:gd name="T17" fmla="*/ 2147483646 h 102"/>
                <a:gd name="T18" fmla="*/ 2147483646 w 94"/>
                <a:gd name="T19" fmla="*/ 2147483646 h 102"/>
                <a:gd name="T20" fmla="*/ 2147483646 w 94"/>
                <a:gd name="T21" fmla="*/ 2147483646 h 102"/>
                <a:gd name="T22" fmla="*/ 2147483646 w 94"/>
                <a:gd name="T23" fmla="*/ 2147483646 h 102"/>
                <a:gd name="T24" fmla="*/ 2147483646 w 94"/>
                <a:gd name="T25" fmla="*/ 2147483646 h 102"/>
                <a:gd name="T26" fmla="*/ 2147483646 w 94"/>
                <a:gd name="T27" fmla="*/ 2147483646 h 102"/>
                <a:gd name="T28" fmla="*/ 2147483646 w 94"/>
                <a:gd name="T29" fmla="*/ 2147483646 h 102"/>
                <a:gd name="T30" fmla="*/ 2147483646 w 94"/>
                <a:gd name="T31" fmla="*/ 2147483646 h 102"/>
                <a:gd name="T32" fmla="*/ 2147483646 w 94"/>
                <a:gd name="T33" fmla="*/ 2147483646 h 102"/>
                <a:gd name="T34" fmla="*/ 2147483646 w 94"/>
                <a:gd name="T35" fmla="*/ 2147483646 h 102"/>
                <a:gd name="T36" fmla="*/ 2147483646 w 94"/>
                <a:gd name="T37" fmla="*/ 2147483646 h 102"/>
                <a:gd name="T38" fmla="*/ 2147483646 w 94"/>
                <a:gd name="T39" fmla="*/ 2147483646 h 102"/>
                <a:gd name="T40" fmla="*/ 2147483646 w 94"/>
                <a:gd name="T41" fmla="*/ 2147483646 h 102"/>
                <a:gd name="T42" fmla="*/ 2147483646 w 94"/>
                <a:gd name="T43" fmla="*/ 2147483646 h 102"/>
                <a:gd name="T44" fmla="*/ 2147483646 w 94"/>
                <a:gd name="T45" fmla="*/ 0 h 102"/>
                <a:gd name="T46" fmla="*/ 2147483646 w 94"/>
                <a:gd name="T47" fmla="*/ 0 h 102"/>
                <a:gd name="T48" fmla="*/ 2147483646 w 94"/>
                <a:gd name="T49" fmla="*/ 2147483646 h 102"/>
                <a:gd name="T50" fmla="*/ 2147483646 w 94"/>
                <a:gd name="T51" fmla="*/ 2147483646 h 102"/>
                <a:gd name="T52" fmla="*/ 2147483646 w 94"/>
                <a:gd name="T53" fmla="*/ 2147483646 h 102"/>
                <a:gd name="T54" fmla="*/ 2147483646 w 94"/>
                <a:gd name="T55" fmla="*/ 2147483646 h 102"/>
                <a:gd name="T56" fmla="*/ 2147483646 w 94"/>
                <a:gd name="T57" fmla="*/ 2147483646 h 102"/>
                <a:gd name="T58" fmla="*/ 2147483646 w 94"/>
                <a:gd name="T59" fmla="*/ 2147483646 h 102"/>
                <a:gd name="T60" fmla="*/ 2147483646 w 94"/>
                <a:gd name="T61" fmla="*/ 2147483646 h 102"/>
                <a:gd name="T62" fmla="*/ 2147483646 w 94"/>
                <a:gd name="T63" fmla="*/ 2147483646 h 102"/>
                <a:gd name="T64" fmla="*/ 2147483646 w 94"/>
                <a:gd name="T65" fmla="*/ 2147483646 h 102"/>
                <a:gd name="T66" fmla="*/ 2147483646 w 94"/>
                <a:gd name="T67" fmla="*/ 2147483646 h 102"/>
                <a:gd name="T68" fmla="*/ 2147483646 w 94"/>
                <a:gd name="T69" fmla="*/ 2147483646 h 102"/>
                <a:gd name="T70" fmla="*/ 2147483646 w 94"/>
                <a:gd name="T71" fmla="*/ 2147483646 h 102"/>
                <a:gd name="T72" fmla="*/ 2147483646 w 94"/>
                <a:gd name="T73" fmla="*/ 2147483646 h 102"/>
                <a:gd name="T74" fmla="*/ 2147483646 w 94"/>
                <a:gd name="T75" fmla="*/ 2147483646 h 102"/>
                <a:gd name="T76" fmla="*/ 2147483646 w 94"/>
                <a:gd name="T77" fmla="*/ 2147483646 h 102"/>
                <a:gd name="T78" fmla="*/ 2147483646 w 94"/>
                <a:gd name="T79" fmla="*/ 2147483646 h 102"/>
                <a:gd name="T80" fmla="*/ 2147483646 w 94"/>
                <a:gd name="T81" fmla="*/ 2147483646 h 102"/>
                <a:gd name="T82" fmla="*/ 2147483646 w 94"/>
                <a:gd name="T83" fmla="*/ 2147483646 h 102"/>
                <a:gd name="T84" fmla="*/ 2147483646 w 94"/>
                <a:gd name="T85" fmla="*/ 2147483646 h 102"/>
                <a:gd name="T86" fmla="*/ 2147483646 w 94"/>
                <a:gd name="T87" fmla="*/ 2147483646 h 102"/>
                <a:gd name="T88" fmla="*/ 2147483646 w 94"/>
                <a:gd name="T89" fmla="*/ 2147483646 h 102"/>
                <a:gd name="T90" fmla="*/ 2147483646 w 94"/>
                <a:gd name="T91" fmla="*/ 2147483646 h 102"/>
                <a:gd name="T92" fmla="*/ 2147483646 w 94"/>
                <a:gd name="T93" fmla="*/ 2147483646 h 102"/>
                <a:gd name="T94" fmla="*/ 2147483646 w 94"/>
                <a:gd name="T95" fmla="*/ 2147483646 h 102"/>
                <a:gd name="T96" fmla="*/ 2147483646 w 94"/>
                <a:gd name="T97" fmla="*/ 2147483646 h 102"/>
                <a:gd name="T98" fmla="*/ 2147483646 w 94"/>
                <a:gd name="T99" fmla="*/ 2147483646 h 102"/>
                <a:gd name="T100" fmla="*/ 2147483646 w 94"/>
                <a:gd name="T101" fmla="*/ 2147483646 h 102"/>
                <a:gd name="T102" fmla="*/ 2147483646 w 94"/>
                <a:gd name="T103" fmla="*/ 2147483646 h 102"/>
                <a:gd name="T104" fmla="*/ 2147483646 w 94"/>
                <a:gd name="T105" fmla="*/ 2147483646 h 102"/>
                <a:gd name="T106" fmla="*/ 2147483646 w 94"/>
                <a:gd name="T107" fmla="*/ 2147483646 h 102"/>
                <a:gd name="T108" fmla="*/ 2147483646 w 94"/>
                <a:gd name="T109" fmla="*/ 2147483646 h 102"/>
                <a:gd name="T110" fmla="*/ 2147483646 w 94"/>
                <a:gd name="T111" fmla="*/ 2147483646 h 102"/>
                <a:gd name="T112" fmla="*/ 2147483646 w 94"/>
                <a:gd name="T113" fmla="*/ 2147483646 h 102"/>
                <a:gd name="T114" fmla="*/ 2147483646 w 94"/>
                <a:gd name="T115" fmla="*/ 2147483646 h 102"/>
                <a:gd name="T116" fmla="*/ 2147483646 w 94"/>
                <a:gd name="T117" fmla="*/ 2147483646 h 102"/>
                <a:gd name="T118" fmla="*/ 2147483646 w 94"/>
                <a:gd name="T119" fmla="*/ 2147483646 h 102"/>
                <a:gd name="T120" fmla="*/ 0 w 94"/>
                <a:gd name="T121" fmla="*/ 2147483646 h 102"/>
                <a:gd name="T122" fmla="*/ 0 w 94"/>
                <a:gd name="T123" fmla="*/ 2147483646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4"/>
                <a:gd name="T187" fmla="*/ 0 h 102"/>
                <a:gd name="T188" fmla="*/ 94 w 94"/>
                <a:gd name="T189" fmla="*/ 102 h 1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4" h="102">
                  <a:moveTo>
                    <a:pt x="1" y="68"/>
                  </a:moveTo>
                  <a:lnTo>
                    <a:pt x="26" y="68"/>
                  </a:lnTo>
                  <a:lnTo>
                    <a:pt x="26" y="69"/>
                  </a:lnTo>
                  <a:lnTo>
                    <a:pt x="26" y="71"/>
                  </a:lnTo>
                  <a:lnTo>
                    <a:pt x="26" y="72"/>
                  </a:lnTo>
                  <a:lnTo>
                    <a:pt x="28" y="74"/>
                  </a:lnTo>
                  <a:lnTo>
                    <a:pt x="28" y="75"/>
                  </a:lnTo>
                  <a:lnTo>
                    <a:pt x="28" y="76"/>
                  </a:lnTo>
                  <a:lnTo>
                    <a:pt x="29" y="76"/>
                  </a:lnTo>
                  <a:lnTo>
                    <a:pt x="29" y="78"/>
                  </a:lnTo>
                  <a:lnTo>
                    <a:pt x="31" y="78"/>
                  </a:lnTo>
                  <a:lnTo>
                    <a:pt x="31" y="79"/>
                  </a:lnTo>
                  <a:lnTo>
                    <a:pt x="32" y="79"/>
                  </a:lnTo>
                  <a:lnTo>
                    <a:pt x="34" y="79"/>
                  </a:lnTo>
                  <a:lnTo>
                    <a:pt x="34" y="81"/>
                  </a:lnTo>
                  <a:lnTo>
                    <a:pt x="35" y="81"/>
                  </a:lnTo>
                  <a:lnTo>
                    <a:pt x="37" y="81"/>
                  </a:lnTo>
                  <a:lnTo>
                    <a:pt x="38" y="81"/>
                  </a:lnTo>
                  <a:lnTo>
                    <a:pt x="40" y="81"/>
                  </a:lnTo>
                  <a:lnTo>
                    <a:pt x="41" y="81"/>
                  </a:lnTo>
                  <a:lnTo>
                    <a:pt x="42" y="81"/>
                  </a:lnTo>
                  <a:lnTo>
                    <a:pt x="44" y="81"/>
                  </a:lnTo>
                  <a:lnTo>
                    <a:pt x="45" y="81"/>
                  </a:lnTo>
                  <a:lnTo>
                    <a:pt x="47" y="81"/>
                  </a:lnTo>
                  <a:lnTo>
                    <a:pt x="48" y="81"/>
                  </a:lnTo>
                  <a:lnTo>
                    <a:pt x="50" y="81"/>
                  </a:lnTo>
                  <a:lnTo>
                    <a:pt x="51" y="81"/>
                  </a:lnTo>
                  <a:lnTo>
                    <a:pt x="53" y="81"/>
                  </a:lnTo>
                  <a:lnTo>
                    <a:pt x="54" y="81"/>
                  </a:lnTo>
                  <a:lnTo>
                    <a:pt x="56" y="79"/>
                  </a:lnTo>
                  <a:lnTo>
                    <a:pt x="57" y="79"/>
                  </a:lnTo>
                  <a:lnTo>
                    <a:pt x="59" y="79"/>
                  </a:lnTo>
                  <a:lnTo>
                    <a:pt x="59" y="78"/>
                  </a:lnTo>
                  <a:lnTo>
                    <a:pt x="60" y="78"/>
                  </a:lnTo>
                  <a:lnTo>
                    <a:pt x="60" y="76"/>
                  </a:lnTo>
                  <a:lnTo>
                    <a:pt x="62" y="76"/>
                  </a:lnTo>
                  <a:lnTo>
                    <a:pt x="62" y="75"/>
                  </a:lnTo>
                  <a:lnTo>
                    <a:pt x="63" y="75"/>
                  </a:lnTo>
                  <a:lnTo>
                    <a:pt x="63" y="74"/>
                  </a:lnTo>
                  <a:lnTo>
                    <a:pt x="63" y="72"/>
                  </a:lnTo>
                  <a:lnTo>
                    <a:pt x="63" y="71"/>
                  </a:lnTo>
                  <a:lnTo>
                    <a:pt x="63" y="69"/>
                  </a:lnTo>
                  <a:lnTo>
                    <a:pt x="62" y="69"/>
                  </a:lnTo>
                  <a:lnTo>
                    <a:pt x="62" y="68"/>
                  </a:lnTo>
                  <a:lnTo>
                    <a:pt x="60" y="68"/>
                  </a:lnTo>
                  <a:lnTo>
                    <a:pt x="60" y="66"/>
                  </a:lnTo>
                  <a:lnTo>
                    <a:pt x="59" y="66"/>
                  </a:lnTo>
                  <a:lnTo>
                    <a:pt x="57" y="66"/>
                  </a:lnTo>
                  <a:lnTo>
                    <a:pt x="57" y="65"/>
                  </a:lnTo>
                  <a:lnTo>
                    <a:pt x="56" y="65"/>
                  </a:lnTo>
                  <a:lnTo>
                    <a:pt x="54" y="65"/>
                  </a:lnTo>
                  <a:lnTo>
                    <a:pt x="53" y="65"/>
                  </a:lnTo>
                  <a:lnTo>
                    <a:pt x="26" y="54"/>
                  </a:lnTo>
                  <a:lnTo>
                    <a:pt x="25" y="54"/>
                  </a:lnTo>
                  <a:lnTo>
                    <a:pt x="23" y="53"/>
                  </a:lnTo>
                  <a:lnTo>
                    <a:pt x="22" y="53"/>
                  </a:lnTo>
                  <a:lnTo>
                    <a:pt x="22" y="51"/>
                  </a:lnTo>
                  <a:lnTo>
                    <a:pt x="20" y="51"/>
                  </a:lnTo>
                  <a:lnTo>
                    <a:pt x="19" y="50"/>
                  </a:lnTo>
                  <a:lnTo>
                    <a:pt x="17" y="50"/>
                  </a:lnTo>
                  <a:lnTo>
                    <a:pt x="17" y="48"/>
                  </a:lnTo>
                  <a:lnTo>
                    <a:pt x="16" y="48"/>
                  </a:lnTo>
                  <a:lnTo>
                    <a:pt x="14" y="47"/>
                  </a:lnTo>
                  <a:lnTo>
                    <a:pt x="14" y="46"/>
                  </a:lnTo>
                  <a:lnTo>
                    <a:pt x="13" y="46"/>
                  </a:lnTo>
                  <a:lnTo>
                    <a:pt x="13" y="44"/>
                  </a:lnTo>
                  <a:lnTo>
                    <a:pt x="11" y="43"/>
                  </a:lnTo>
                  <a:lnTo>
                    <a:pt x="11" y="41"/>
                  </a:lnTo>
                  <a:lnTo>
                    <a:pt x="11" y="40"/>
                  </a:lnTo>
                  <a:lnTo>
                    <a:pt x="10" y="38"/>
                  </a:lnTo>
                  <a:lnTo>
                    <a:pt x="10" y="37"/>
                  </a:lnTo>
                  <a:lnTo>
                    <a:pt x="10" y="35"/>
                  </a:lnTo>
                  <a:lnTo>
                    <a:pt x="10" y="34"/>
                  </a:lnTo>
                  <a:lnTo>
                    <a:pt x="10" y="32"/>
                  </a:lnTo>
                  <a:lnTo>
                    <a:pt x="11" y="32"/>
                  </a:lnTo>
                  <a:lnTo>
                    <a:pt x="11" y="31"/>
                  </a:lnTo>
                  <a:lnTo>
                    <a:pt x="11" y="29"/>
                  </a:lnTo>
                  <a:lnTo>
                    <a:pt x="11" y="28"/>
                  </a:lnTo>
                  <a:lnTo>
                    <a:pt x="11" y="26"/>
                  </a:lnTo>
                  <a:lnTo>
                    <a:pt x="13" y="26"/>
                  </a:lnTo>
                  <a:lnTo>
                    <a:pt x="13" y="25"/>
                  </a:lnTo>
                  <a:lnTo>
                    <a:pt x="13" y="23"/>
                  </a:lnTo>
                  <a:lnTo>
                    <a:pt x="14" y="23"/>
                  </a:lnTo>
                  <a:lnTo>
                    <a:pt x="14" y="22"/>
                  </a:lnTo>
                  <a:lnTo>
                    <a:pt x="16" y="20"/>
                  </a:lnTo>
                  <a:lnTo>
                    <a:pt x="16" y="19"/>
                  </a:lnTo>
                  <a:lnTo>
                    <a:pt x="17" y="19"/>
                  </a:lnTo>
                  <a:lnTo>
                    <a:pt x="17" y="18"/>
                  </a:lnTo>
                  <a:lnTo>
                    <a:pt x="19" y="16"/>
                  </a:lnTo>
                  <a:lnTo>
                    <a:pt x="20" y="15"/>
                  </a:lnTo>
                  <a:lnTo>
                    <a:pt x="20" y="13"/>
                  </a:lnTo>
                  <a:lnTo>
                    <a:pt x="22" y="13"/>
                  </a:lnTo>
                  <a:lnTo>
                    <a:pt x="23" y="12"/>
                  </a:lnTo>
                  <a:lnTo>
                    <a:pt x="25" y="10"/>
                  </a:lnTo>
                  <a:lnTo>
                    <a:pt x="26" y="10"/>
                  </a:lnTo>
                  <a:lnTo>
                    <a:pt x="28" y="9"/>
                  </a:lnTo>
                  <a:lnTo>
                    <a:pt x="29" y="7"/>
                  </a:lnTo>
                  <a:lnTo>
                    <a:pt x="31" y="7"/>
                  </a:lnTo>
                  <a:lnTo>
                    <a:pt x="31" y="6"/>
                  </a:lnTo>
                  <a:lnTo>
                    <a:pt x="32" y="6"/>
                  </a:lnTo>
                  <a:lnTo>
                    <a:pt x="34" y="6"/>
                  </a:lnTo>
                  <a:lnTo>
                    <a:pt x="35" y="4"/>
                  </a:lnTo>
                  <a:lnTo>
                    <a:pt x="37" y="4"/>
                  </a:lnTo>
                  <a:lnTo>
                    <a:pt x="38" y="4"/>
                  </a:lnTo>
                  <a:lnTo>
                    <a:pt x="38" y="3"/>
                  </a:lnTo>
                  <a:lnTo>
                    <a:pt x="40" y="3"/>
                  </a:lnTo>
                  <a:lnTo>
                    <a:pt x="41" y="3"/>
                  </a:lnTo>
                  <a:lnTo>
                    <a:pt x="42" y="1"/>
                  </a:lnTo>
                  <a:lnTo>
                    <a:pt x="44" y="1"/>
                  </a:lnTo>
                  <a:lnTo>
                    <a:pt x="45" y="1"/>
                  </a:lnTo>
                  <a:lnTo>
                    <a:pt x="47" y="1"/>
                  </a:lnTo>
                  <a:lnTo>
                    <a:pt x="48" y="1"/>
                  </a:lnTo>
                  <a:lnTo>
                    <a:pt x="50" y="1"/>
                  </a:lnTo>
                  <a:lnTo>
                    <a:pt x="51" y="0"/>
                  </a:lnTo>
                  <a:lnTo>
                    <a:pt x="53" y="0"/>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3" y="1"/>
                  </a:lnTo>
                  <a:lnTo>
                    <a:pt x="75" y="3"/>
                  </a:lnTo>
                  <a:lnTo>
                    <a:pt x="76" y="3"/>
                  </a:lnTo>
                  <a:lnTo>
                    <a:pt x="78" y="3"/>
                  </a:lnTo>
                  <a:lnTo>
                    <a:pt x="79" y="4"/>
                  </a:lnTo>
                  <a:lnTo>
                    <a:pt x="81" y="4"/>
                  </a:lnTo>
                  <a:lnTo>
                    <a:pt x="82" y="6"/>
                  </a:lnTo>
                  <a:lnTo>
                    <a:pt x="84" y="7"/>
                  </a:lnTo>
                  <a:lnTo>
                    <a:pt x="85" y="7"/>
                  </a:lnTo>
                  <a:lnTo>
                    <a:pt x="85" y="9"/>
                  </a:lnTo>
                  <a:lnTo>
                    <a:pt x="87" y="9"/>
                  </a:lnTo>
                  <a:lnTo>
                    <a:pt x="87" y="10"/>
                  </a:lnTo>
                  <a:lnTo>
                    <a:pt x="88" y="10"/>
                  </a:lnTo>
                  <a:lnTo>
                    <a:pt x="88" y="12"/>
                  </a:lnTo>
                  <a:lnTo>
                    <a:pt x="90" y="12"/>
                  </a:lnTo>
                  <a:lnTo>
                    <a:pt x="90" y="13"/>
                  </a:lnTo>
                  <a:lnTo>
                    <a:pt x="90" y="15"/>
                  </a:lnTo>
                  <a:lnTo>
                    <a:pt x="91" y="15"/>
                  </a:lnTo>
                  <a:lnTo>
                    <a:pt x="91" y="16"/>
                  </a:lnTo>
                  <a:lnTo>
                    <a:pt x="91" y="18"/>
                  </a:lnTo>
                  <a:lnTo>
                    <a:pt x="93" y="18"/>
                  </a:lnTo>
                  <a:lnTo>
                    <a:pt x="93" y="19"/>
                  </a:lnTo>
                  <a:lnTo>
                    <a:pt x="93" y="20"/>
                  </a:lnTo>
                  <a:lnTo>
                    <a:pt x="93" y="22"/>
                  </a:lnTo>
                  <a:lnTo>
                    <a:pt x="93" y="23"/>
                  </a:lnTo>
                  <a:lnTo>
                    <a:pt x="94" y="23"/>
                  </a:lnTo>
                  <a:lnTo>
                    <a:pt x="94" y="25"/>
                  </a:lnTo>
                  <a:lnTo>
                    <a:pt x="94" y="26"/>
                  </a:lnTo>
                  <a:lnTo>
                    <a:pt x="94" y="28"/>
                  </a:lnTo>
                  <a:lnTo>
                    <a:pt x="94" y="29"/>
                  </a:lnTo>
                  <a:lnTo>
                    <a:pt x="94" y="31"/>
                  </a:lnTo>
                  <a:lnTo>
                    <a:pt x="94" y="32"/>
                  </a:lnTo>
                  <a:lnTo>
                    <a:pt x="69" y="32"/>
                  </a:lnTo>
                  <a:lnTo>
                    <a:pt x="69" y="31"/>
                  </a:lnTo>
                  <a:lnTo>
                    <a:pt x="68" y="31"/>
                  </a:lnTo>
                  <a:lnTo>
                    <a:pt x="68" y="29"/>
                  </a:lnTo>
                  <a:lnTo>
                    <a:pt x="68" y="28"/>
                  </a:lnTo>
                  <a:lnTo>
                    <a:pt x="68" y="26"/>
                  </a:lnTo>
                  <a:lnTo>
                    <a:pt x="68" y="25"/>
                  </a:lnTo>
                  <a:lnTo>
                    <a:pt x="66" y="25"/>
                  </a:lnTo>
                  <a:lnTo>
                    <a:pt x="66" y="23"/>
                  </a:lnTo>
                  <a:lnTo>
                    <a:pt x="65" y="23"/>
                  </a:lnTo>
                  <a:lnTo>
                    <a:pt x="65" y="22"/>
                  </a:lnTo>
                  <a:lnTo>
                    <a:pt x="63" y="22"/>
                  </a:lnTo>
                  <a:lnTo>
                    <a:pt x="62" y="22"/>
                  </a:lnTo>
                  <a:lnTo>
                    <a:pt x="60" y="20"/>
                  </a:lnTo>
                  <a:lnTo>
                    <a:pt x="59" y="20"/>
                  </a:lnTo>
                  <a:lnTo>
                    <a:pt x="57" y="20"/>
                  </a:lnTo>
                  <a:lnTo>
                    <a:pt x="56" y="20"/>
                  </a:lnTo>
                  <a:lnTo>
                    <a:pt x="54" y="20"/>
                  </a:lnTo>
                  <a:lnTo>
                    <a:pt x="53" y="20"/>
                  </a:lnTo>
                  <a:lnTo>
                    <a:pt x="51" y="20"/>
                  </a:lnTo>
                  <a:lnTo>
                    <a:pt x="50" y="20"/>
                  </a:lnTo>
                  <a:lnTo>
                    <a:pt x="48" y="20"/>
                  </a:lnTo>
                  <a:lnTo>
                    <a:pt x="47" y="20"/>
                  </a:lnTo>
                  <a:lnTo>
                    <a:pt x="47" y="22"/>
                  </a:lnTo>
                  <a:lnTo>
                    <a:pt x="45" y="22"/>
                  </a:lnTo>
                  <a:lnTo>
                    <a:pt x="44" y="22"/>
                  </a:lnTo>
                  <a:lnTo>
                    <a:pt x="42" y="22"/>
                  </a:lnTo>
                  <a:lnTo>
                    <a:pt x="42" y="23"/>
                  </a:lnTo>
                  <a:lnTo>
                    <a:pt x="41" y="23"/>
                  </a:lnTo>
                  <a:lnTo>
                    <a:pt x="40" y="23"/>
                  </a:lnTo>
                  <a:lnTo>
                    <a:pt x="40" y="25"/>
                  </a:lnTo>
                  <a:lnTo>
                    <a:pt x="38" y="25"/>
                  </a:lnTo>
                  <a:lnTo>
                    <a:pt x="38" y="26"/>
                  </a:lnTo>
                  <a:lnTo>
                    <a:pt x="37" y="26"/>
                  </a:lnTo>
                  <a:lnTo>
                    <a:pt x="37" y="28"/>
                  </a:lnTo>
                  <a:lnTo>
                    <a:pt x="37" y="29"/>
                  </a:lnTo>
                  <a:lnTo>
                    <a:pt x="37" y="31"/>
                  </a:lnTo>
                  <a:lnTo>
                    <a:pt x="37" y="32"/>
                  </a:lnTo>
                  <a:lnTo>
                    <a:pt x="38" y="32"/>
                  </a:lnTo>
                  <a:lnTo>
                    <a:pt x="38" y="34"/>
                  </a:lnTo>
                  <a:lnTo>
                    <a:pt x="40" y="34"/>
                  </a:lnTo>
                  <a:lnTo>
                    <a:pt x="78" y="47"/>
                  </a:lnTo>
                  <a:lnTo>
                    <a:pt x="79" y="47"/>
                  </a:lnTo>
                  <a:lnTo>
                    <a:pt x="79" y="48"/>
                  </a:lnTo>
                  <a:lnTo>
                    <a:pt x="81" y="48"/>
                  </a:lnTo>
                  <a:lnTo>
                    <a:pt x="82" y="48"/>
                  </a:lnTo>
                  <a:lnTo>
                    <a:pt x="82" y="50"/>
                  </a:lnTo>
                  <a:lnTo>
                    <a:pt x="84" y="50"/>
                  </a:lnTo>
                  <a:lnTo>
                    <a:pt x="84" y="51"/>
                  </a:lnTo>
                  <a:lnTo>
                    <a:pt x="85" y="51"/>
                  </a:lnTo>
                  <a:lnTo>
                    <a:pt x="85" y="53"/>
                  </a:lnTo>
                  <a:lnTo>
                    <a:pt x="87" y="53"/>
                  </a:lnTo>
                  <a:lnTo>
                    <a:pt x="87" y="54"/>
                  </a:lnTo>
                  <a:lnTo>
                    <a:pt x="88" y="54"/>
                  </a:lnTo>
                  <a:lnTo>
                    <a:pt x="88" y="56"/>
                  </a:lnTo>
                  <a:lnTo>
                    <a:pt x="88" y="57"/>
                  </a:lnTo>
                  <a:lnTo>
                    <a:pt x="90" y="57"/>
                  </a:lnTo>
                  <a:lnTo>
                    <a:pt x="90" y="59"/>
                  </a:lnTo>
                  <a:lnTo>
                    <a:pt x="90" y="60"/>
                  </a:lnTo>
                  <a:lnTo>
                    <a:pt x="90" y="62"/>
                  </a:lnTo>
                  <a:lnTo>
                    <a:pt x="90" y="63"/>
                  </a:lnTo>
                  <a:lnTo>
                    <a:pt x="91" y="63"/>
                  </a:lnTo>
                  <a:lnTo>
                    <a:pt x="91" y="65"/>
                  </a:lnTo>
                  <a:lnTo>
                    <a:pt x="91" y="66"/>
                  </a:lnTo>
                  <a:lnTo>
                    <a:pt x="91" y="68"/>
                  </a:lnTo>
                  <a:lnTo>
                    <a:pt x="90" y="68"/>
                  </a:lnTo>
                  <a:lnTo>
                    <a:pt x="90" y="69"/>
                  </a:lnTo>
                  <a:lnTo>
                    <a:pt x="90" y="71"/>
                  </a:lnTo>
                  <a:lnTo>
                    <a:pt x="90" y="72"/>
                  </a:lnTo>
                  <a:lnTo>
                    <a:pt x="90" y="74"/>
                  </a:lnTo>
                  <a:lnTo>
                    <a:pt x="88" y="75"/>
                  </a:lnTo>
                  <a:lnTo>
                    <a:pt x="88" y="76"/>
                  </a:lnTo>
                  <a:lnTo>
                    <a:pt x="87" y="78"/>
                  </a:lnTo>
                  <a:lnTo>
                    <a:pt x="87" y="79"/>
                  </a:lnTo>
                  <a:lnTo>
                    <a:pt x="85" y="79"/>
                  </a:lnTo>
                  <a:lnTo>
                    <a:pt x="85" y="81"/>
                  </a:lnTo>
                  <a:lnTo>
                    <a:pt x="84" y="82"/>
                  </a:lnTo>
                  <a:lnTo>
                    <a:pt x="84" y="84"/>
                  </a:lnTo>
                  <a:lnTo>
                    <a:pt x="82" y="84"/>
                  </a:lnTo>
                  <a:lnTo>
                    <a:pt x="82" y="85"/>
                  </a:lnTo>
                  <a:lnTo>
                    <a:pt x="81" y="85"/>
                  </a:lnTo>
                  <a:lnTo>
                    <a:pt x="81" y="87"/>
                  </a:lnTo>
                  <a:lnTo>
                    <a:pt x="79" y="87"/>
                  </a:lnTo>
                  <a:lnTo>
                    <a:pt x="79" y="88"/>
                  </a:lnTo>
                  <a:lnTo>
                    <a:pt x="78" y="90"/>
                  </a:lnTo>
                  <a:lnTo>
                    <a:pt x="76" y="90"/>
                  </a:lnTo>
                  <a:lnTo>
                    <a:pt x="76" y="91"/>
                  </a:lnTo>
                  <a:lnTo>
                    <a:pt x="75" y="91"/>
                  </a:lnTo>
                  <a:lnTo>
                    <a:pt x="75" y="93"/>
                  </a:lnTo>
                  <a:lnTo>
                    <a:pt x="73" y="93"/>
                  </a:lnTo>
                  <a:lnTo>
                    <a:pt x="72" y="94"/>
                  </a:lnTo>
                  <a:lnTo>
                    <a:pt x="71" y="94"/>
                  </a:lnTo>
                  <a:lnTo>
                    <a:pt x="71" y="96"/>
                  </a:lnTo>
                  <a:lnTo>
                    <a:pt x="69" y="96"/>
                  </a:lnTo>
                  <a:lnTo>
                    <a:pt x="68" y="97"/>
                  </a:lnTo>
                  <a:lnTo>
                    <a:pt x="66" y="97"/>
                  </a:lnTo>
                  <a:lnTo>
                    <a:pt x="65" y="97"/>
                  </a:lnTo>
                  <a:lnTo>
                    <a:pt x="65" y="99"/>
                  </a:lnTo>
                  <a:lnTo>
                    <a:pt x="63" y="99"/>
                  </a:lnTo>
                  <a:lnTo>
                    <a:pt x="62" y="99"/>
                  </a:lnTo>
                  <a:lnTo>
                    <a:pt x="60" y="99"/>
                  </a:lnTo>
                  <a:lnTo>
                    <a:pt x="60" y="100"/>
                  </a:lnTo>
                  <a:lnTo>
                    <a:pt x="59" y="100"/>
                  </a:lnTo>
                  <a:lnTo>
                    <a:pt x="57" y="100"/>
                  </a:lnTo>
                  <a:lnTo>
                    <a:pt x="56" y="100"/>
                  </a:lnTo>
                  <a:lnTo>
                    <a:pt x="54" y="100"/>
                  </a:lnTo>
                  <a:lnTo>
                    <a:pt x="54" y="102"/>
                  </a:lnTo>
                  <a:lnTo>
                    <a:pt x="53" y="102"/>
                  </a:lnTo>
                  <a:lnTo>
                    <a:pt x="51" y="102"/>
                  </a:lnTo>
                  <a:lnTo>
                    <a:pt x="50" y="102"/>
                  </a:lnTo>
                  <a:lnTo>
                    <a:pt x="48" y="102"/>
                  </a:lnTo>
                  <a:lnTo>
                    <a:pt x="47" y="102"/>
                  </a:lnTo>
                  <a:lnTo>
                    <a:pt x="45" y="102"/>
                  </a:lnTo>
                  <a:lnTo>
                    <a:pt x="44" y="102"/>
                  </a:lnTo>
                  <a:lnTo>
                    <a:pt x="42" y="102"/>
                  </a:lnTo>
                  <a:lnTo>
                    <a:pt x="41" y="102"/>
                  </a:lnTo>
                  <a:lnTo>
                    <a:pt x="40" y="102"/>
                  </a:lnTo>
                  <a:lnTo>
                    <a:pt x="37" y="102"/>
                  </a:lnTo>
                  <a:lnTo>
                    <a:pt x="34" y="102"/>
                  </a:lnTo>
                  <a:lnTo>
                    <a:pt x="32" y="102"/>
                  </a:lnTo>
                  <a:lnTo>
                    <a:pt x="29" y="102"/>
                  </a:lnTo>
                  <a:lnTo>
                    <a:pt x="28" y="102"/>
                  </a:lnTo>
                  <a:lnTo>
                    <a:pt x="26" y="102"/>
                  </a:lnTo>
                  <a:lnTo>
                    <a:pt x="23" y="102"/>
                  </a:lnTo>
                  <a:lnTo>
                    <a:pt x="22" y="100"/>
                  </a:lnTo>
                  <a:lnTo>
                    <a:pt x="20" y="100"/>
                  </a:lnTo>
                  <a:lnTo>
                    <a:pt x="19" y="100"/>
                  </a:lnTo>
                  <a:lnTo>
                    <a:pt x="17" y="99"/>
                  </a:lnTo>
                  <a:lnTo>
                    <a:pt x="16" y="99"/>
                  </a:lnTo>
                  <a:lnTo>
                    <a:pt x="14" y="97"/>
                  </a:lnTo>
                  <a:lnTo>
                    <a:pt x="13" y="97"/>
                  </a:lnTo>
                  <a:lnTo>
                    <a:pt x="11" y="96"/>
                  </a:lnTo>
                  <a:lnTo>
                    <a:pt x="10" y="96"/>
                  </a:lnTo>
                  <a:lnTo>
                    <a:pt x="8" y="94"/>
                  </a:lnTo>
                  <a:lnTo>
                    <a:pt x="7" y="94"/>
                  </a:lnTo>
                  <a:lnTo>
                    <a:pt x="7" y="93"/>
                  </a:lnTo>
                  <a:lnTo>
                    <a:pt x="6" y="91"/>
                  </a:lnTo>
                  <a:lnTo>
                    <a:pt x="4" y="90"/>
                  </a:lnTo>
                  <a:lnTo>
                    <a:pt x="3" y="88"/>
                  </a:lnTo>
                  <a:lnTo>
                    <a:pt x="3" y="87"/>
                  </a:lnTo>
                  <a:lnTo>
                    <a:pt x="3" y="85"/>
                  </a:lnTo>
                  <a:lnTo>
                    <a:pt x="1" y="84"/>
                  </a:lnTo>
                  <a:lnTo>
                    <a:pt x="1" y="82"/>
                  </a:lnTo>
                  <a:lnTo>
                    <a:pt x="1" y="81"/>
                  </a:lnTo>
                  <a:lnTo>
                    <a:pt x="0" y="79"/>
                  </a:lnTo>
                  <a:lnTo>
                    <a:pt x="0" y="78"/>
                  </a:lnTo>
                  <a:lnTo>
                    <a:pt x="0" y="76"/>
                  </a:lnTo>
                  <a:lnTo>
                    <a:pt x="0" y="75"/>
                  </a:lnTo>
                  <a:lnTo>
                    <a:pt x="0" y="74"/>
                  </a:lnTo>
                  <a:lnTo>
                    <a:pt x="0" y="72"/>
                  </a:lnTo>
                  <a:lnTo>
                    <a:pt x="0" y="71"/>
                  </a:lnTo>
                  <a:lnTo>
                    <a:pt x="0" y="69"/>
                  </a:lnTo>
                  <a:lnTo>
                    <a:pt x="1" y="69"/>
                  </a:lnTo>
                  <a:lnTo>
                    <a:pt x="1"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5" name="Freeform 80">
              <a:extLst>
                <a:ext uri="{FF2B5EF4-FFF2-40B4-BE49-F238E27FC236}">
                  <a16:creationId xmlns:a16="http://schemas.microsoft.com/office/drawing/2014/main" id="{A81A48D3-FBFE-43D8-A2F6-3E7A09E1C25B}"/>
                </a:ext>
              </a:extLst>
            </p:cNvPr>
            <p:cNvSpPr>
              <a:spLocks noEditPoints="1"/>
            </p:cNvSpPr>
            <p:nvPr/>
          </p:nvSpPr>
          <p:spPr bwMode="auto">
            <a:xfrm>
              <a:off x="2862263" y="3292475"/>
              <a:ext cx="42862" cy="141287"/>
            </a:xfrm>
            <a:custGeom>
              <a:avLst/>
              <a:gdLst>
                <a:gd name="T0" fmla="*/ 2147483646 w 51"/>
                <a:gd name="T1" fmla="*/ 2147483646 h 133"/>
                <a:gd name="T2" fmla="*/ 2147483646 w 51"/>
                <a:gd name="T3" fmla="*/ 2147483646 h 133"/>
                <a:gd name="T4" fmla="*/ 2147483646 w 51"/>
                <a:gd name="T5" fmla="*/ 2147483646 h 133"/>
                <a:gd name="T6" fmla="*/ 0 w 51"/>
                <a:gd name="T7" fmla="*/ 2147483646 h 133"/>
                <a:gd name="T8" fmla="*/ 2147483646 w 51"/>
                <a:gd name="T9" fmla="*/ 2147483646 h 133"/>
                <a:gd name="T10" fmla="*/ 2147483646 w 51"/>
                <a:gd name="T11" fmla="*/ 0 h 133"/>
                <a:gd name="T12" fmla="*/ 2147483646 w 51"/>
                <a:gd name="T13" fmla="*/ 0 h 133"/>
                <a:gd name="T14" fmla="*/ 2147483646 w 51"/>
                <a:gd name="T15" fmla="*/ 2147483646 h 133"/>
                <a:gd name="T16" fmla="*/ 2147483646 w 51"/>
                <a:gd name="T17" fmla="*/ 2147483646 h 133"/>
                <a:gd name="T18" fmla="*/ 2147483646 w 51"/>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33"/>
                <a:gd name="T32" fmla="*/ 51 w 51"/>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33">
                  <a:moveTo>
                    <a:pt x="19" y="36"/>
                  </a:moveTo>
                  <a:lnTo>
                    <a:pt x="45" y="36"/>
                  </a:lnTo>
                  <a:lnTo>
                    <a:pt x="26" y="133"/>
                  </a:lnTo>
                  <a:lnTo>
                    <a:pt x="0" y="133"/>
                  </a:lnTo>
                  <a:lnTo>
                    <a:pt x="19" y="36"/>
                  </a:lnTo>
                  <a:close/>
                  <a:moveTo>
                    <a:pt x="26" y="0"/>
                  </a:moveTo>
                  <a:lnTo>
                    <a:pt x="51" y="0"/>
                  </a:lnTo>
                  <a:lnTo>
                    <a:pt x="47" y="24"/>
                  </a:lnTo>
                  <a:lnTo>
                    <a:pt x="22" y="24"/>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6" name="Freeform 81">
              <a:extLst>
                <a:ext uri="{FF2B5EF4-FFF2-40B4-BE49-F238E27FC236}">
                  <a16:creationId xmlns:a16="http://schemas.microsoft.com/office/drawing/2014/main" id="{6B44D73E-0DA6-4785-96F2-4408F503824E}"/>
                </a:ext>
              </a:extLst>
            </p:cNvPr>
            <p:cNvSpPr>
              <a:spLocks noEditPoints="1"/>
            </p:cNvSpPr>
            <p:nvPr/>
          </p:nvSpPr>
          <p:spPr bwMode="auto">
            <a:xfrm>
              <a:off x="2906713" y="3327400"/>
              <a:ext cx="85725" cy="109537"/>
            </a:xfrm>
            <a:custGeom>
              <a:avLst/>
              <a:gdLst>
                <a:gd name="T0" fmla="*/ 2147483646 w 102"/>
                <a:gd name="T1" fmla="*/ 2147483646 h 102"/>
                <a:gd name="T2" fmla="*/ 2147483646 w 102"/>
                <a:gd name="T3" fmla="*/ 2147483646 h 102"/>
                <a:gd name="T4" fmla="*/ 2147483646 w 102"/>
                <a:gd name="T5" fmla="*/ 2147483646 h 102"/>
                <a:gd name="T6" fmla="*/ 2147483646 w 102"/>
                <a:gd name="T7" fmla="*/ 2147483646 h 102"/>
                <a:gd name="T8" fmla="*/ 2147483646 w 102"/>
                <a:gd name="T9" fmla="*/ 2147483646 h 102"/>
                <a:gd name="T10" fmla="*/ 2147483646 w 102"/>
                <a:gd name="T11" fmla="*/ 2147483646 h 102"/>
                <a:gd name="T12" fmla="*/ 2147483646 w 102"/>
                <a:gd name="T13" fmla="*/ 2147483646 h 102"/>
                <a:gd name="T14" fmla="*/ 2147483646 w 102"/>
                <a:gd name="T15" fmla="*/ 2147483646 h 102"/>
                <a:gd name="T16" fmla="*/ 2147483646 w 102"/>
                <a:gd name="T17" fmla="*/ 2147483646 h 102"/>
                <a:gd name="T18" fmla="*/ 2147483646 w 102"/>
                <a:gd name="T19" fmla="*/ 0 h 102"/>
                <a:gd name="T20" fmla="*/ 2147483646 w 102"/>
                <a:gd name="T21" fmla="*/ 2147483646 h 102"/>
                <a:gd name="T22" fmla="*/ 2147483646 w 102"/>
                <a:gd name="T23" fmla="*/ 2147483646 h 102"/>
                <a:gd name="T24" fmla="*/ 2147483646 w 102"/>
                <a:gd name="T25" fmla="*/ 2147483646 h 102"/>
                <a:gd name="T26" fmla="*/ 2147483646 w 102"/>
                <a:gd name="T27" fmla="*/ 2147483646 h 102"/>
                <a:gd name="T28" fmla="*/ 2147483646 w 102"/>
                <a:gd name="T29" fmla="*/ 2147483646 h 102"/>
                <a:gd name="T30" fmla="*/ 2147483646 w 102"/>
                <a:gd name="T31" fmla="*/ 2147483646 h 102"/>
                <a:gd name="T32" fmla="*/ 2147483646 w 102"/>
                <a:gd name="T33" fmla="*/ 2147483646 h 102"/>
                <a:gd name="T34" fmla="*/ 2147483646 w 102"/>
                <a:gd name="T35" fmla="*/ 2147483646 h 102"/>
                <a:gd name="T36" fmla="*/ 2147483646 w 102"/>
                <a:gd name="T37" fmla="*/ 2147483646 h 102"/>
                <a:gd name="T38" fmla="*/ 2147483646 w 102"/>
                <a:gd name="T39" fmla="*/ 2147483646 h 102"/>
                <a:gd name="T40" fmla="*/ 2147483646 w 102"/>
                <a:gd name="T41" fmla="*/ 2147483646 h 102"/>
                <a:gd name="T42" fmla="*/ 2147483646 w 102"/>
                <a:gd name="T43" fmla="*/ 2147483646 h 102"/>
                <a:gd name="T44" fmla="*/ 2147483646 w 102"/>
                <a:gd name="T45" fmla="*/ 2147483646 h 102"/>
                <a:gd name="T46" fmla="*/ 2147483646 w 102"/>
                <a:gd name="T47" fmla="*/ 2147483646 h 102"/>
                <a:gd name="T48" fmla="*/ 2147483646 w 102"/>
                <a:gd name="T49" fmla="*/ 2147483646 h 102"/>
                <a:gd name="T50" fmla="*/ 2147483646 w 102"/>
                <a:gd name="T51" fmla="*/ 2147483646 h 102"/>
                <a:gd name="T52" fmla="*/ 2147483646 w 102"/>
                <a:gd name="T53" fmla="*/ 2147483646 h 102"/>
                <a:gd name="T54" fmla="*/ 2147483646 w 102"/>
                <a:gd name="T55" fmla="*/ 2147483646 h 102"/>
                <a:gd name="T56" fmla="*/ 2147483646 w 102"/>
                <a:gd name="T57" fmla="*/ 2147483646 h 102"/>
                <a:gd name="T58" fmla="*/ 2147483646 w 102"/>
                <a:gd name="T59" fmla="*/ 2147483646 h 102"/>
                <a:gd name="T60" fmla="*/ 2147483646 w 102"/>
                <a:gd name="T61" fmla="*/ 2147483646 h 102"/>
                <a:gd name="T62" fmla="*/ 2147483646 w 102"/>
                <a:gd name="T63" fmla="*/ 2147483646 h 102"/>
                <a:gd name="T64" fmla="*/ 2147483646 w 102"/>
                <a:gd name="T65" fmla="*/ 2147483646 h 102"/>
                <a:gd name="T66" fmla="*/ 2147483646 w 102"/>
                <a:gd name="T67" fmla="*/ 2147483646 h 102"/>
                <a:gd name="T68" fmla="*/ 2147483646 w 102"/>
                <a:gd name="T69" fmla="*/ 2147483646 h 102"/>
                <a:gd name="T70" fmla="*/ 0 w 102"/>
                <a:gd name="T71" fmla="*/ 2147483646 h 102"/>
                <a:gd name="T72" fmla="*/ 0 w 102"/>
                <a:gd name="T73" fmla="*/ 2147483646 h 102"/>
                <a:gd name="T74" fmla="*/ 2147483646 w 102"/>
                <a:gd name="T75" fmla="*/ 2147483646 h 102"/>
                <a:gd name="T76" fmla="*/ 2147483646 w 102"/>
                <a:gd name="T77" fmla="*/ 2147483646 h 102"/>
                <a:gd name="T78" fmla="*/ 2147483646 w 102"/>
                <a:gd name="T79" fmla="*/ 2147483646 h 102"/>
                <a:gd name="T80" fmla="*/ 2147483646 w 102"/>
                <a:gd name="T81" fmla="*/ 2147483646 h 102"/>
                <a:gd name="T82" fmla="*/ 2147483646 w 102"/>
                <a:gd name="T83" fmla="*/ 2147483646 h 102"/>
                <a:gd name="T84" fmla="*/ 2147483646 w 102"/>
                <a:gd name="T85" fmla="*/ 2147483646 h 102"/>
                <a:gd name="T86" fmla="*/ 2147483646 w 102"/>
                <a:gd name="T87" fmla="*/ 2147483646 h 102"/>
                <a:gd name="T88" fmla="*/ 2147483646 w 102"/>
                <a:gd name="T89" fmla="*/ 2147483646 h 102"/>
                <a:gd name="T90" fmla="*/ 2147483646 w 102"/>
                <a:gd name="T91" fmla="*/ 2147483646 h 102"/>
                <a:gd name="T92" fmla="*/ 2147483646 w 102"/>
                <a:gd name="T93" fmla="*/ 2147483646 h 102"/>
                <a:gd name="T94" fmla="*/ 2147483646 w 102"/>
                <a:gd name="T95" fmla="*/ 2147483646 h 102"/>
                <a:gd name="T96" fmla="*/ 2147483646 w 102"/>
                <a:gd name="T97" fmla="*/ 2147483646 h 102"/>
                <a:gd name="T98" fmla="*/ 2147483646 w 102"/>
                <a:gd name="T99" fmla="*/ 2147483646 h 102"/>
                <a:gd name="T100" fmla="*/ 2147483646 w 102"/>
                <a:gd name="T101" fmla="*/ 2147483646 h 102"/>
                <a:gd name="T102" fmla="*/ 2147483646 w 102"/>
                <a:gd name="T103" fmla="*/ 2147483646 h 102"/>
                <a:gd name="T104" fmla="*/ 2147483646 w 102"/>
                <a:gd name="T105" fmla="*/ 2147483646 h 102"/>
                <a:gd name="T106" fmla="*/ 2147483646 w 102"/>
                <a:gd name="T107" fmla="*/ 2147483646 h 102"/>
                <a:gd name="T108" fmla="*/ 2147483646 w 102"/>
                <a:gd name="T109" fmla="*/ 2147483646 h 102"/>
                <a:gd name="T110" fmla="*/ 2147483646 w 102"/>
                <a:gd name="T111" fmla="*/ 2147483646 h 102"/>
                <a:gd name="T112" fmla="*/ 2147483646 w 102"/>
                <a:gd name="T113" fmla="*/ 2147483646 h 102"/>
                <a:gd name="T114" fmla="*/ 2147483646 w 102"/>
                <a:gd name="T115" fmla="*/ 2147483646 h 102"/>
                <a:gd name="T116" fmla="*/ 2147483646 w 102"/>
                <a:gd name="T117" fmla="*/ 2147483646 h 102"/>
                <a:gd name="T118" fmla="*/ 2147483646 w 102"/>
                <a:gd name="T119" fmla="*/ 2147483646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1" y="51"/>
                  </a:moveTo>
                  <a:lnTo>
                    <a:pt x="1" y="50"/>
                  </a:lnTo>
                  <a:lnTo>
                    <a:pt x="1" y="48"/>
                  </a:lnTo>
                  <a:lnTo>
                    <a:pt x="1" y="47"/>
                  </a:lnTo>
                  <a:lnTo>
                    <a:pt x="3" y="46"/>
                  </a:lnTo>
                  <a:lnTo>
                    <a:pt x="3" y="44"/>
                  </a:lnTo>
                  <a:lnTo>
                    <a:pt x="3" y="43"/>
                  </a:lnTo>
                  <a:lnTo>
                    <a:pt x="3" y="41"/>
                  </a:lnTo>
                  <a:lnTo>
                    <a:pt x="4" y="40"/>
                  </a:lnTo>
                  <a:lnTo>
                    <a:pt x="4" y="38"/>
                  </a:lnTo>
                  <a:lnTo>
                    <a:pt x="6" y="37"/>
                  </a:lnTo>
                  <a:lnTo>
                    <a:pt x="6" y="35"/>
                  </a:lnTo>
                  <a:lnTo>
                    <a:pt x="7" y="34"/>
                  </a:lnTo>
                  <a:lnTo>
                    <a:pt x="7" y="32"/>
                  </a:lnTo>
                  <a:lnTo>
                    <a:pt x="7" y="31"/>
                  </a:lnTo>
                  <a:lnTo>
                    <a:pt x="9" y="31"/>
                  </a:lnTo>
                  <a:lnTo>
                    <a:pt x="9" y="29"/>
                  </a:lnTo>
                  <a:lnTo>
                    <a:pt x="10" y="28"/>
                  </a:lnTo>
                  <a:lnTo>
                    <a:pt x="10" y="26"/>
                  </a:lnTo>
                  <a:lnTo>
                    <a:pt x="11" y="26"/>
                  </a:lnTo>
                  <a:lnTo>
                    <a:pt x="11" y="25"/>
                  </a:lnTo>
                  <a:lnTo>
                    <a:pt x="13" y="23"/>
                  </a:lnTo>
                  <a:lnTo>
                    <a:pt x="13" y="22"/>
                  </a:lnTo>
                  <a:lnTo>
                    <a:pt x="14" y="22"/>
                  </a:lnTo>
                  <a:lnTo>
                    <a:pt x="14" y="20"/>
                  </a:lnTo>
                  <a:lnTo>
                    <a:pt x="16" y="19"/>
                  </a:lnTo>
                  <a:lnTo>
                    <a:pt x="17" y="19"/>
                  </a:lnTo>
                  <a:lnTo>
                    <a:pt x="17" y="18"/>
                  </a:lnTo>
                  <a:lnTo>
                    <a:pt x="19" y="18"/>
                  </a:lnTo>
                  <a:lnTo>
                    <a:pt x="19" y="16"/>
                  </a:lnTo>
                  <a:lnTo>
                    <a:pt x="20" y="15"/>
                  </a:lnTo>
                  <a:lnTo>
                    <a:pt x="22" y="15"/>
                  </a:lnTo>
                  <a:lnTo>
                    <a:pt x="22" y="13"/>
                  </a:lnTo>
                  <a:lnTo>
                    <a:pt x="23" y="13"/>
                  </a:lnTo>
                  <a:lnTo>
                    <a:pt x="25" y="12"/>
                  </a:lnTo>
                  <a:lnTo>
                    <a:pt x="26" y="10"/>
                  </a:lnTo>
                  <a:lnTo>
                    <a:pt x="28" y="10"/>
                  </a:lnTo>
                  <a:lnTo>
                    <a:pt x="29" y="9"/>
                  </a:lnTo>
                  <a:lnTo>
                    <a:pt x="31" y="9"/>
                  </a:lnTo>
                  <a:lnTo>
                    <a:pt x="31" y="7"/>
                  </a:lnTo>
                  <a:lnTo>
                    <a:pt x="32" y="7"/>
                  </a:lnTo>
                  <a:lnTo>
                    <a:pt x="34" y="6"/>
                  </a:lnTo>
                  <a:lnTo>
                    <a:pt x="35" y="6"/>
                  </a:lnTo>
                  <a:lnTo>
                    <a:pt x="37" y="4"/>
                  </a:lnTo>
                  <a:lnTo>
                    <a:pt x="38" y="4"/>
                  </a:lnTo>
                  <a:lnTo>
                    <a:pt x="40" y="4"/>
                  </a:lnTo>
                  <a:lnTo>
                    <a:pt x="41" y="3"/>
                  </a:lnTo>
                  <a:lnTo>
                    <a:pt x="43" y="3"/>
                  </a:lnTo>
                  <a:lnTo>
                    <a:pt x="44" y="3"/>
                  </a:lnTo>
                  <a:lnTo>
                    <a:pt x="45" y="1"/>
                  </a:lnTo>
                  <a:lnTo>
                    <a:pt x="47" y="1"/>
                  </a:lnTo>
                  <a:lnTo>
                    <a:pt x="48" y="1"/>
                  </a:lnTo>
                  <a:lnTo>
                    <a:pt x="50" y="1"/>
                  </a:lnTo>
                  <a:lnTo>
                    <a:pt x="51" y="1"/>
                  </a:lnTo>
                  <a:lnTo>
                    <a:pt x="53" y="1"/>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4" y="1"/>
                  </a:lnTo>
                  <a:lnTo>
                    <a:pt x="75" y="1"/>
                  </a:lnTo>
                  <a:lnTo>
                    <a:pt x="76" y="3"/>
                  </a:lnTo>
                  <a:lnTo>
                    <a:pt x="78" y="3"/>
                  </a:lnTo>
                  <a:lnTo>
                    <a:pt x="79" y="3"/>
                  </a:lnTo>
                  <a:lnTo>
                    <a:pt x="81" y="4"/>
                  </a:lnTo>
                  <a:lnTo>
                    <a:pt x="82" y="4"/>
                  </a:lnTo>
                  <a:lnTo>
                    <a:pt x="84" y="6"/>
                  </a:lnTo>
                  <a:lnTo>
                    <a:pt x="85" y="6"/>
                  </a:lnTo>
                  <a:lnTo>
                    <a:pt x="87" y="7"/>
                  </a:lnTo>
                  <a:lnTo>
                    <a:pt x="88" y="9"/>
                  </a:lnTo>
                  <a:lnTo>
                    <a:pt x="90" y="9"/>
                  </a:lnTo>
                  <a:lnTo>
                    <a:pt x="90" y="10"/>
                  </a:lnTo>
                  <a:lnTo>
                    <a:pt x="91" y="10"/>
                  </a:lnTo>
                  <a:lnTo>
                    <a:pt x="91" y="12"/>
                  </a:lnTo>
                  <a:lnTo>
                    <a:pt x="93" y="12"/>
                  </a:lnTo>
                  <a:lnTo>
                    <a:pt x="94" y="13"/>
                  </a:lnTo>
                  <a:lnTo>
                    <a:pt x="94" y="15"/>
                  </a:lnTo>
                  <a:lnTo>
                    <a:pt x="96" y="15"/>
                  </a:lnTo>
                  <a:lnTo>
                    <a:pt x="96" y="16"/>
                  </a:lnTo>
                  <a:lnTo>
                    <a:pt x="97" y="18"/>
                  </a:lnTo>
                  <a:lnTo>
                    <a:pt x="97" y="19"/>
                  </a:lnTo>
                  <a:lnTo>
                    <a:pt x="99" y="20"/>
                  </a:lnTo>
                  <a:lnTo>
                    <a:pt x="99" y="22"/>
                  </a:lnTo>
                  <a:lnTo>
                    <a:pt x="100" y="23"/>
                  </a:lnTo>
                  <a:lnTo>
                    <a:pt x="100" y="25"/>
                  </a:lnTo>
                  <a:lnTo>
                    <a:pt x="100" y="26"/>
                  </a:lnTo>
                  <a:lnTo>
                    <a:pt x="100" y="28"/>
                  </a:lnTo>
                  <a:lnTo>
                    <a:pt x="102"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2" y="48"/>
                  </a:lnTo>
                  <a:lnTo>
                    <a:pt x="100" y="50"/>
                  </a:lnTo>
                  <a:lnTo>
                    <a:pt x="100" y="51"/>
                  </a:lnTo>
                  <a:lnTo>
                    <a:pt x="100" y="53"/>
                  </a:lnTo>
                  <a:lnTo>
                    <a:pt x="100" y="54"/>
                  </a:lnTo>
                  <a:lnTo>
                    <a:pt x="100" y="56"/>
                  </a:lnTo>
                  <a:lnTo>
                    <a:pt x="99" y="57"/>
                  </a:lnTo>
                  <a:lnTo>
                    <a:pt x="99" y="59"/>
                  </a:lnTo>
                  <a:lnTo>
                    <a:pt x="99" y="60"/>
                  </a:lnTo>
                  <a:lnTo>
                    <a:pt x="97" y="62"/>
                  </a:lnTo>
                  <a:lnTo>
                    <a:pt x="97" y="63"/>
                  </a:lnTo>
                  <a:lnTo>
                    <a:pt x="97" y="65"/>
                  </a:lnTo>
                  <a:lnTo>
                    <a:pt x="96" y="66"/>
                  </a:lnTo>
                  <a:lnTo>
                    <a:pt x="96" y="68"/>
                  </a:lnTo>
                  <a:lnTo>
                    <a:pt x="94" y="69"/>
                  </a:lnTo>
                  <a:lnTo>
                    <a:pt x="94" y="71"/>
                  </a:lnTo>
                  <a:lnTo>
                    <a:pt x="93" y="72"/>
                  </a:lnTo>
                  <a:lnTo>
                    <a:pt x="93" y="74"/>
                  </a:lnTo>
                  <a:lnTo>
                    <a:pt x="91" y="75"/>
                  </a:lnTo>
                  <a:lnTo>
                    <a:pt x="90" y="76"/>
                  </a:lnTo>
                  <a:lnTo>
                    <a:pt x="90" y="78"/>
                  </a:lnTo>
                  <a:lnTo>
                    <a:pt x="88" y="79"/>
                  </a:lnTo>
                  <a:lnTo>
                    <a:pt x="87" y="81"/>
                  </a:lnTo>
                  <a:lnTo>
                    <a:pt x="87" y="82"/>
                  </a:lnTo>
                  <a:lnTo>
                    <a:pt x="85" y="82"/>
                  </a:lnTo>
                  <a:lnTo>
                    <a:pt x="84" y="84"/>
                  </a:lnTo>
                  <a:lnTo>
                    <a:pt x="84" y="85"/>
                  </a:lnTo>
                  <a:lnTo>
                    <a:pt x="82" y="85"/>
                  </a:lnTo>
                  <a:lnTo>
                    <a:pt x="82" y="87"/>
                  </a:lnTo>
                  <a:lnTo>
                    <a:pt x="81" y="87"/>
                  </a:lnTo>
                  <a:lnTo>
                    <a:pt x="79" y="88"/>
                  </a:lnTo>
                  <a:lnTo>
                    <a:pt x="79" y="90"/>
                  </a:lnTo>
                  <a:lnTo>
                    <a:pt x="78" y="90"/>
                  </a:lnTo>
                  <a:lnTo>
                    <a:pt x="76" y="91"/>
                  </a:lnTo>
                  <a:lnTo>
                    <a:pt x="75" y="91"/>
                  </a:lnTo>
                  <a:lnTo>
                    <a:pt x="75" y="93"/>
                  </a:lnTo>
                  <a:lnTo>
                    <a:pt x="74" y="93"/>
                  </a:lnTo>
                  <a:lnTo>
                    <a:pt x="72" y="94"/>
                  </a:lnTo>
                  <a:lnTo>
                    <a:pt x="71" y="94"/>
                  </a:lnTo>
                  <a:lnTo>
                    <a:pt x="71" y="96"/>
                  </a:lnTo>
                  <a:lnTo>
                    <a:pt x="69" y="96"/>
                  </a:lnTo>
                  <a:lnTo>
                    <a:pt x="68" y="96"/>
                  </a:lnTo>
                  <a:lnTo>
                    <a:pt x="66" y="97"/>
                  </a:lnTo>
                  <a:lnTo>
                    <a:pt x="65" y="99"/>
                  </a:lnTo>
                  <a:lnTo>
                    <a:pt x="63" y="99"/>
                  </a:lnTo>
                  <a:lnTo>
                    <a:pt x="62" y="99"/>
                  </a:lnTo>
                  <a:lnTo>
                    <a:pt x="60" y="99"/>
                  </a:lnTo>
                  <a:lnTo>
                    <a:pt x="59" y="100"/>
                  </a:lnTo>
                  <a:lnTo>
                    <a:pt x="57" y="100"/>
                  </a:lnTo>
                  <a:lnTo>
                    <a:pt x="56" y="100"/>
                  </a:lnTo>
                  <a:lnTo>
                    <a:pt x="54" y="102"/>
                  </a:lnTo>
                  <a:lnTo>
                    <a:pt x="53" y="102"/>
                  </a:lnTo>
                  <a:lnTo>
                    <a:pt x="51" y="102"/>
                  </a:lnTo>
                  <a:lnTo>
                    <a:pt x="50" y="102"/>
                  </a:lnTo>
                  <a:lnTo>
                    <a:pt x="48" y="102"/>
                  </a:lnTo>
                  <a:lnTo>
                    <a:pt x="47" y="102"/>
                  </a:lnTo>
                  <a:lnTo>
                    <a:pt x="45"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2"/>
                  </a:lnTo>
                  <a:lnTo>
                    <a:pt x="26" y="100"/>
                  </a:lnTo>
                  <a:lnTo>
                    <a:pt x="25" y="100"/>
                  </a:lnTo>
                  <a:lnTo>
                    <a:pt x="23" y="100"/>
                  </a:lnTo>
                  <a:lnTo>
                    <a:pt x="22" y="100"/>
                  </a:lnTo>
                  <a:lnTo>
                    <a:pt x="22" y="99"/>
                  </a:lnTo>
                  <a:lnTo>
                    <a:pt x="20" y="99"/>
                  </a:lnTo>
                  <a:lnTo>
                    <a:pt x="19" y="99"/>
                  </a:lnTo>
                  <a:lnTo>
                    <a:pt x="17" y="97"/>
                  </a:lnTo>
                  <a:lnTo>
                    <a:pt x="16" y="97"/>
                  </a:lnTo>
                  <a:lnTo>
                    <a:pt x="16" y="96"/>
                  </a:lnTo>
                  <a:lnTo>
                    <a:pt x="14" y="96"/>
                  </a:lnTo>
                  <a:lnTo>
                    <a:pt x="13" y="96"/>
                  </a:lnTo>
                  <a:lnTo>
                    <a:pt x="13" y="94"/>
                  </a:lnTo>
                  <a:lnTo>
                    <a:pt x="11" y="94"/>
                  </a:lnTo>
                  <a:lnTo>
                    <a:pt x="11" y="93"/>
                  </a:lnTo>
                  <a:lnTo>
                    <a:pt x="10" y="93"/>
                  </a:lnTo>
                  <a:lnTo>
                    <a:pt x="10" y="91"/>
                  </a:lnTo>
                  <a:lnTo>
                    <a:pt x="9" y="91"/>
                  </a:lnTo>
                  <a:lnTo>
                    <a:pt x="9" y="90"/>
                  </a:lnTo>
                  <a:lnTo>
                    <a:pt x="7" y="90"/>
                  </a:lnTo>
                  <a:lnTo>
                    <a:pt x="7" y="88"/>
                  </a:lnTo>
                  <a:lnTo>
                    <a:pt x="6" y="87"/>
                  </a:lnTo>
                  <a:lnTo>
                    <a:pt x="6" y="85"/>
                  </a:lnTo>
                  <a:lnTo>
                    <a:pt x="4" y="85"/>
                  </a:lnTo>
                  <a:lnTo>
                    <a:pt x="4" y="84"/>
                  </a:lnTo>
                  <a:lnTo>
                    <a:pt x="3" y="82"/>
                  </a:lnTo>
                  <a:lnTo>
                    <a:pt x="3" y="81"/>
                  </a:lnTo>
                  <a:lnTo>
                    <a:pt x="3" y="79"/>
                  </a:lnTo>
                  <a:lnTo>
                    <a:pt x="1" y="79"/>
                  </a:lnTo>
                  <a:lnTo>
                    <a:pt x="1" y="78"/>
                  </a:lnTo>
                  <a:lnTo>
                    <a:pt x="1" y="76"/>
                  </a:lnTo>
                  <a:lnTo>
                    <a:pt x="1"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1" y="53"/>
                  </a:lnTo>
                  <a:lnTo>
                    <a:pt x="1" y="51"/>
                  </a:lnTo>
                  <a:close/>
                  <a:moveTo>
                    <a:pt x="44" y="81"/>
                  </a:moveTo>
                  <a:lnTo>
                    <a:pt x="45" y="81"/>
                  </a:lnTo>
                  <a:lnTo>
                    <a:pt x="47" y="81"/>
                  </a:lnTo>
                  <a:lnTo>
                    <a:pt x="48" y="81"/>
                  </a:lnTo>
                  <a:lnTo>
                    <a:pt x="50" y="81"/>
                  </a:lnTo>
                  <a:lnTo>
                    <a:pt x="51" y="81"/>
                  </a:lnTo>
                  <a:lnTo>
                    <a:pt x="53" y="81"/>
                  </a:lnTo>
                  <a:lnTo>
                    <a:pt x="53" y="79"/>
                  </a:lnTo>
                  <a:lnTo>
                    <a:pt x="54" y="79"/>
                  </a:lnTo>
                  <a:lnTo>
                    <a:pt x="56" y="79"/>
                  </a:lnTo>
                  <a:lnTo>
                    <a:pt x="56" y="78"/>
                  </a:lnTo>
                  <a:lnTo>
                    <a:pt x="57" y="78"/>
                  </a:lnTo>
                  <a:lnTo>
                    <a:pt x="59" y="78"/>
                  </a:lnTo>
                  <a:lnTo>
                    <a:pt x="59" y="76"/>
                  </a:lnTo>
                  <a:lnTo>
                    <a:pt x="60" y="76"/>
                  </a:lnTo>
                  <a:lnTo>
                    <a:pt x="62" y="75"/>
                  </a:lnTo>
                  <a:lnTo>
                    <a:pt x="63" y="74"/>
                  </a:lnTo>
                  <a:lnTo>
                    <a:pt x="65" y="72"/>
                  </a:lnTo>
                  <a:lnTo>
                    <a:pt x="65" y="71"/>
                  </a:lnTo>
                  <a:lnTo>
                    <a:pt x="66" y="71"/>
                  </a:lnTo>
                  <a:lnTo>
                    <a:pt x="66" y="69"/>
                  </a:lnTo>
                  <a:lnTo>
                    <a:pt x="68" y="69"/>
                  </a:lnTo>
                  <a:lnTo>
                    <a:pt x="68" y="68"/>
                  </a:lnTo>
                  <a:lnTo>
                    <a:pt x="69" y="66"/>
                  </a:lnTo>
                  <a:lnTo>
                    <a:pt x="69" y="65"/>
                  </a:lnTo>
                  <a:lnTo>
                    <a:pt x="71" y="63"/>
                  </a:lnTo>
                  <a:lnTo>
                    <a:pt x="71" y="62"/>
                  </a:lnTo>
                  <a:lnTo>
                    <a:pt x="72" y="60"/>
                  </a:lnTo>
                  <a:lnTo>
                    <a:pt x="72" y="59"/>
                  </a:lnTo>
                  <a:lnTo>
                    <a:pt x="72" y="57"/>
                  </a:lnTo>
                  <a:lnTo>
                    <a:pt x="74" y="56"/>
                  </a:lnTo>
                  <a:lnTo>
                    <a:pt x="74" y="54"/>
                  </a:lnTo>
                  <a:lnTo>
                    <a:pt x="74" y="53"/>
                  </a:lnTo>
                  <a:lnTo>
                    <a:pt x="74" y="51"/>
                  </a:lnTo>
                  <a:lnTo>
                    <a:pt x="75" y="51"/>
                  </a:lnTo>
                  <a:lnTo>
                    <a:pt x="75" y="50"/>
                  </a:lnTo>
                  <a:lnTo>
                    <a:pt x="75" y="48"/>
                  </a:lnTo>
                  <a:lnTo>
                    <a:pt x="75" y="47"/>
                  </a:lnTo>
                  <a:lnTo>
                    <a:pt x="75" y="46"/>
                  </a:lnTo>
                  <a:lnTo>
                    <a:pt x="75" y="44"/>
                  </a:lnTo>
                  <a:lnTo>
                    <a:pt x="75" y="43"/>
                  </a:lnTo>
                  <a:lnTo>
                    <a:pt x="75" y="41"/>
                  </a:lnTo>
                  <a:lnTo>
                    <a:pt x="75" y="40"/>
                  </a:lnTo>
                  <a:lnTo>
                    <a:pt x="75" y="38"/>
                  </a:lnTo>
                  <a:lnTo>
                    <a:pt x="75" y="37"/>
                  </a:lnTo>
                  <a:lnTo>
                    <a:pt x="75" y="35"/>
                  </a:lnTo>
                  <a:lnTo>
                    <a:pt x="74" y="34"/>
                  </a:lnTo>
                  <a:lnTo>
                    <a:pt x="74" y="32"/>
                  </a:lnTo>
                  <a:lnTo>
                    <a:pt x="74" y="31"/>
                  </a:lnTo>
                  <a:lnTo>
                    <a:pt x="72" y="29"/>
                  </a:lnTo>
                  <a:lnTo>
                    <a:pt x="72" y="28"/>
                  </a:lnTo>
                  <a:lnTo>
                    <a:pt x="71" y="28"/>
                  </a:lnTo>
                  <a:lnTo>
                    <a:pt x="71" y="26"/>
                  </a:lnTo>
                  <a:lnTo>
                    <a:pt x="69" y="25"/>
                  </a:lnTo>
                  <a:lnTo>
                    <a:pt x="68" y="25"/>
                  </a:lnTo>
                  <a:lnTo>
                    <a:pt x="68" y="23"/>
                  </a:lnTo>
                  <a:lnTo>
                    <a:pt x="66" y="23"/>
                  </a:lnTo>
                  <a:lnTo>
                    <a:pt x="66" y="22"/>
                  </a:lnTo>
                  <a:lnTo>
                    <a:pt x="65" y="22"/>
                  </a:lnTo>
                  <a:lnTo>
                    <a:pt x="63" y="22"/>
                  </a:lnTo>
                  <a:lnTo>
                    <a:pt x="62" y="22"/>
                  </a:lnTo>
                  <a:lnTo>
                    <a:pt x="62" y="20"/>
                  </a:lnTo>
                  <a:lnTo>
                    <a:pt x="60" y="20"/>
                  </a:lnTo>
                  <a:lnTo>
                    <a:pt x="59" y="20"/>
                  </a:lnTo>
                  <a:lnTo>
                    <a:pt x="57" y="20"/>
                  </a:lnTo>
                  <a:lnTo>
                    <a:pt x="56" y="20"/>
                  </a:lnTo>
                  <a:lnTo>
                    <a:pt x="54" y="20"/>
                  </a:lnTo>
                  <a:lnTo>
                    <a:pt x="53" y="20"/>
                  </a:lnTo>
                  <a:lnTo>
                    <a:pt x="51" y="20"/>
                  </a:lnTo>
                  <a:lnTo>
                    <a:pt x="51" y="22"/>
                  </a:lnTo>
                  <a:lnTo>
                    <a:pt x="50" y="22"/>
                  </a:lnTo>
                  <a:lnTo>
                    <a:pt x="48" y="22"/>
                  </a:lnTo>
                  <a:lnTo>
                    <a:pt x="47" y="22"/>
                  </a:lnTo>
                  <a:lnTo>
                    <a:pt x="45" y="23"/>
                  </a:lnTo>
                  <a:lnTo>
                    <a:pt x="44" y="23"/>
                  </a:lnTo>
                  <a:lnTo>
                    <a:pt x="44" y="25"/>
                  </a:lnTo>
                  <a:lnTo>
                    <a:pt x="43" y="25"/>
                  </a:lnTo>
                  <a:lnTo>
                    <a:pt x="41" y="26"/>
                  </a:lnTo>
                  <a:lnTo>
                    <a:pt x="40" y="26"/>
                  </a:lnTo>
                  <a:lnTo>
                    <a:pt x="40" y="28"/>
                  </a:lnTo>
                  <a:lnTo>
                    <a:pt x="38" y="28"/>
                  </a:lnTo>
                  <a:lnTo>
                    <a:pt x="38" y="29"/>
                  </a:lnTo>
                  <a:lnTo>
                    <a:pt x="37" y="29"/>
                  </a:lnTo>
                  <a:lnTo>
                    <a:pt x="37" y="31"/>
                  </a:lnTo>
                  <a:lnTo>
                    <a:pt x="35" y="31"/>
                  </a:lnTo>
                  <a:lnTo>
                    <a:pt x="35" y="32"/>
                  </a:lnTo>
                  <a:lnTo>
                    <a:pt x="34" y="32"/>
                  </a:lnTo>
                  <a:lnTo>
                    <a:pt x="34" y="34"/>
                  </a:lnTo>
                  <a:lnTo>
                    <a:pt x="34" y="35"/>
                  </a:lnTo>
                  <a:lnTo>
                    <a:pt x="32" y="35"/>
                  </a:lnTo>
                  <a:lnTo>
                    <a:pt x="32" y="37"/>
                  </a:lnTo>
                  <a:lnTo>
                    <a:pt x="31" y="38"/>
                  </a:lnTo>
                  <a:lnTo>
                    <a:pt x="31" y="40"/>
                  </a:lnTo>
                  <a:lnTo>
                    <a:pt x="31" y="41"/>
                  </a:lnTo>
                  <a:lnTo>
                    <a:pt x="29" y="41"/>
                  </a:lnTo>
                  <a:lnTo>
                    <a:pt x="29" y="43"/>
                  </a:lnTo>
                  <a:lnTo>
                    <a:pt x="29" y="44"/>
                  </a:lnTo>
                  <a:lnTo>
                    <a:pt x="28" y="46"/>
                  </a:lnTo>
                  <a:lnTo>
                    <a:pt x="28" y="47"/>
                  </a:lnTo>
                  <a:lnTo>
                    <a:pt x="28" y="48"/>
                  </a:lnTo>
                  <a:lnTo>
                    <a:pt x="28" y="50"/>
                  </a:lnTo>
                  <a:lnTo>
                    <a:pt x="26" y="51"/>
                  </a:lnTo>
                  <a:lnTo>
                    <a:pt x="26" y="53"/>
                  </a:lnTo>
                  <a:lnTo>
                    <a:pt x="26" y="54"/>
                  </a:lnTo>
                  <a:lnTo>
                    <a:pt x="26" y="56"/>
                  </a:lnTo>
                  <a:lnTo>
                    <a:pt x="26" y="57"/>
                  </a:lnTo>
                  <a:lnTo>
                    <a:pt x="26" y="59"/>
                  </a:lnTo>
                  <a:lnTo>
                    <a:pt x="26" y="60"/>
                  </a:lnTo>
                  <a:lnTo>
                    <a:pt x="26" y="62"/>
                  </a:lnTo>
                  <a:lnTo>
                    <a:pt x="26" y="63"/>
                  </a:lnTo>
                  <a:lnTo>
                    <a:pt x="26" y="65"/>
                  </a:lnTo>
                  <a:lnTo>
                    <a:pt x="26" y="66"/>
                  </a:lnTo>
                  <a:lnTo>
                    <a:pt x="26" y="68"/>
                  </a:lnTo>
                  <a:lnTo>
                    <a:pt x="26" y="69"/>
                  </a:lnTo>
                  <a:lnTo>
                    <a:pt x="28" y="69"/>
                  </a:lnTo>
                  <a:lnTo>
                    <a:pt x="28" y="71"/>
                  </a:lnTo>
                  <a:lnTo>
                    <a:pt x="28" y="72"/>
                  </a:lnTo>
                  <a:lnTo>
                    <a:pt x="29" y="72"/>
                  </a:lnTo>
                  <a:lnTo>
                    <a:pt x="29" y="74"/>
                  </a:lnTo>
                  <a:lnTo>
                    <a:pt x="29" y="75"/>
                  </a:lnTo>
                  <a:lnTo>
                    <a:pt x="31" y="75"/>
                  </a:lnTo>
                  <a:lnTo>
                    <a:pt x="31" y="76"/>
                  </a:lnTo>
                  <a:lnTo>
                    <a:pt x="32" y="76"/>
                  </a:lnTo>
                  <a:lnTo>
                    <a:pt x="32" y="78"/>
                  </a:lnTo>
                  <a:lnTo>
                    <a:pt x="34" y="78"/>
                  </a:lnTo>
                  <a:lnTo>
                    <a:pt x="34" y="79"/>
                  </a:lnTo>
                  <a:lnTo>
                    <a:pt x="35" y="79"/>
                  </a:lnTo>
                  <a:lnTo>
                    <a:pt x="37" y="79"/>
                  </a:lnTo>
                  <a:lnTo>
                    <a:pt x="37" y="81"/>
                  </a:lnTo>
                  <a:lnTo>
                    <a:pt x="38" y="81"/>
                  </a:lnTo>
                  <a:lnTo>
                    <a:pt x="40" y="81"/>
                  </a:lnTo>
                  <a:lnTo>
                    <a:pt x="41" y="81"/>
                  </a:lnTo>
                  <a:lnTo>
                    <a:pt x="43" y="81"/>
                  </a:lnTo>
                  <a:lnTo>
                    <a:pt x="44"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7" name="Freeform 82">
              <a:extLst>
                <a:ext uri="{FF2B5EF4-FFF2-40B4-BE49-F238E27FC236}">
                  <a16:creationId xmlns:a16="http://schemas.microsoft.com/office/drawing/2014/main" id="{ABE67FE5-10AF-481E-87BD-96BA495D4D2E}"/>
                </a:ext>
              </a:extLst>
            </p:cNvPr>
            <p:cNvSpPr>
              <a:spLocks/>
            </p:cNvSpPr>
            <p:nvPr/>
          </p:nvSpPr>
          <p:spPr bwMode="auto">
            <a:xfrm>
              <a:off x="2998788" y="3327400"/>
              <a:ext cx="85725" cy="106362"/>
            </a:xfrm>
            <a:custGeom>
              <a:avLst/>
              <a:gdLst>
                <a:gd name="T0" fmla="*/ 2147483646 w 102"/>
                <a:gd name="T1" fmla="*/ 2147483646 h 100"/>
                <a:gd name="T2" fmla="*/ 2147483646 w 102"/>
                <a:gd name="T3" fmla="*/ 2147483646 h 100"/>
                <a:gd name="T4" fmla="*/ 2147483646 w 102"/>
                <a:gd name="T5" fmla="*/ 2147483646 h 100"/>
                <a:gd name="T6" fmla="*/ 2147483646 w 102"/>
                <a:gd name="T7" fmla="*/ 2147483646 h 100"/>
                <a:gd name="T8" fmla="*/ 2147483646 w 102"/>
                <a:gd name="T9" fmla="*/ 2147483646 h 100"/>
                <a:gd name="T10" fmla="*/ 2147483646 w 102"/>
                <a:gd name="T11" fmla="*/ 2147483646 h 100"/>
                <a:gd name="T12" fmla="*/ 2147483646 w 102"/>
                <a:gd name="T13" fmla="*/ 2147483646 h 100"/>
                <a:gd name="T14" fmla="*/ 2147483646 w 102"/>
                <a:gd name="T15" fmla="*/ 2147483646 h 100"/>
                <a:gd name="T16" fmla="*/ 2147483646 w 102"/>
                <a:gd name="T17" fmla="*/ 2147483646 h 100"/>
                <a:gd name="T18" fmla="*/ 2147483646 w 102"/>
                <a:gd name="T19" fmla="*/ 2147483646 h 100"/>
                <a:gd name="T20" fmla="*/ 2147483646 w 102"/>
                <a:gd name="T21" fmla="*/ 0 h 100"/>
                <a:gd name="T22" fmla="*/ 2147483646 w 102"/>
                <a:gd name="T23" fmla="*/ 0 h 100"/>
                <a:gd name="T24" fmla="*/ 2147483646 w 102"/>
                <a:gd name="T25" fmla="*/ 2147483646 h 100"/>
                <a:gd name="T26" fmla="*/ 2147483646 w 102"/>
                <a:gd name="T27" fmla="*/ 2147483646 h 100"/>
                <a:gd name="T28" fmla="*/ 2147483646 w 102"/>
                <a:gd name="T29" fmla="*/ 2147483646 h 100"/>
                <a:gd name="T30" fmla="*/ 2147483646 w 102"/>
                <a:gd name="T31" fmla="*/ 2147483646 h 100"/>
                <a:gd name="T32" fmla="*/ 2147483646 w 102"/>
                <a:gd name="T33" fmla="*/ 2147483646 h 100"/>
                <a:gd name="T34" fmla="*/ 2147483646 w 102"/>
                <a:gd name="T35" fmla="*/ 2147483646 h 100"/>
                <a:gd name="T36" fmla="*/ 2147483646 w 102"/>
                <a:gd name="T37" fmla="*/ 2147483646 h 100"/>
                <a:gd name="T38" fmla="*/ 2147483646 w 102"/>
                <a:gd name="T39" fmla="*/ 2147483646 h 100"/>
                <a:gd name="T40" fmla="*/ 2147483646 w 102"/>
                <a:gd name="T41" fmla="*/ 2147483646 h 100"/>
                <a:gd name="T42" fmla="*/ 2147483646 w 102"/>
                <a:gd name="T43" fmla="*/ 2147483646 h 100"/>
                <a:gd name="T44" fmla="*/ 2147483646 w 102"/>
                <a:gd name="T45" fmla="*/ 2147483646 h 100"/>
                <a:gd name="T46" fmla="*/ 2147483646 w 102"/>
                <a:gd name="T47" fmla="*/ 2147483646 h 100"/>
                <a:gd name="T48" fmla="*/ 2147483646 w 102"/>
                <a:gd name="T49" fmla="*/ 2147483646 h 100"/>
                <a:gd name="T50" fmla="*/ 2147483646 w 102"/>
                <a:gd name="T51" fmla="*/ 2147483646 h 100"/>
                <a:gd name="T52" fmla="*/ 2147483646 w 102"/>
                <a:gd name="T53" fmla="*/ 2147483646 h 100"/>
                <a:gd name="T54" fmla="*/ 2147483646 w 102"/>
                <a:gd name="T55" fmla="*/ 2147483646 h 100"/>
                <a:gd name="T56" fmla="*/ 2147483646 w 102"/>
                <a:gd name="T57" fmla="*/ 2147483646 h 100"/>
                <a:gd name="T58" fmla="*/ 2147483646 w 102"/>
                <a:gd name="T59" fmla="*/ 2147483646 h 100"/>
                <a:gd name="T60" fmla="*/ 2147483646 w 102"/>
                <a:gd name="T61" fmla="*/ 2147483646 h 100"/>
                <a:gd name="T62" fmla="*/ 2147483646 w 102"/>
                <a:gd name="T63" fmla="*/ 2147483646 h 100"/>
                <a:gd name="T64" fmla="*/ 2147483646 w 102"/>
                <a:gd name="T65" fmla="*/ 2147483646 h 100"/>
                <a:gd name="T66" fmla="*/ 2147483646 w 102"/>
                <a:gd name="T67" fmla="*/ 2147483646 h 100"/>
                <a:gd name="T68" fmla="*/ 2147483646 w 102"/>
                <a:gd name="T69" fmla="*/ 2147483646 h 100"/>
                <a:gd name="T70" fmla="*/ 2147483646 w 102"/>
                <a:gd name="T71" fmla="*/ 2147483646 h 100"/>
                <a:gd name="T72" fmla="*/ 2147483646 w 102"/>
                <a:gd name="T73" fmla="*/ 2147483646 h 100"/>
                <a:gd name="T74" fmla="*/ 2147483646 w 102"/>
                <a:gd name="T75" fmla="*/ 2147483646 h 100"/>
                <a:gd name="T76" fmla="*/ 2147483646 w 102"/>
                <a:gd name="T77" fmla="*/ 2147483646 h 100"/>
                <a:gd name="T78" fmla="*/ 2147483646 w 102"/>
                <a:gd name="T79" fmla="*/ 2147483646 h 100"/>
                <a:gd name="T80" fmla="*/ 2147483646 w 102"/>
                <a:gd name="T81" fmla="*/ 2147483646 h 100"/>
                <a:gd name="T82" fmla="*/ 2147483646 w 102"/>
                <a:gd name="T83" fmla="*/ 2147483646 h 100"/>
                <a:gd name="T84" fmla="*/ 2147483646 w 102"/>
                <a:gd name="T85" fmla="*/ 2147483646 h 100"/>
                <a:gd name="T86" fmla="*/ 2147483646 w 1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00"/>
                <a:gd name="T134" fmla="*/ 102 w 1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00">
                  <a:moveTo>
                    <a:pt x="19" y="3"/>
                  </a:moveTo>
                  <a:lnTo>
                    <a:pt x="44" y="3"/>
                  </a:lnTo>
                  <a:lnTo>
                    <a:pt x="43" y="18"/>
                  </a:lnTo>
                  <a:lnTo>
                    <a:pt x="43" y="16"/>
                  </a:lnTo>
                  <a:lnTo>
                    <a:pt x="44" y="16"/>
                  </a:lnTo>
                  <a:lnTo>
                    <a:pt x="44" y="15"/>
                  </a:lnTo>
                  <a:lnTo>
                    <a:pt x="46" y="15"/>
                  </a:lnTo>
                  <a:lnTo>
                    <a:pt x="46" y="13"/>
                  </a:lnTo>
                  <a:lnTo>
                    <a:pt x="47" y="13"/>
                  </a:lnTo>
                  <a:lnTo>
                    <a:pt x="47" y="12"/>
                  </a:lnTo>
                  <a:lnTo>
                    <a:pt x="49" y="12"/>
                  </a:lnTo>
                  <a:lnTo>
                    <a:pt x="49" y="10"/>
                  </a:lnTo>
                  <a:lnTo>
                    <a:pt x="50" y="10"/>
                  </a:lnTo>
                  <a:lnTo>
                    <a:pt x="50" y="9"/>
                  </a:lnTo>
                  <a:lnTo>
                    <a:pt x="52" y="9"/>
                  </a:lnTo>
                  <a:lnTo>
                    <a:pt x="52" y="7"/>
                  </a:lnTo>
                  <a:lnTo>
                    <a:pt x="53" y="7"/>
                  </a:lnTo>
                  <a:lnTo>
                    <a:pt x="55" y="6"/>
                  </a:lnTo>
                  <a:lnTo>
                    <a:pt x="56" y="6"/>
                  </a:lnTo>
                  <a:lnTo>
                    <a:pt x="56" y="4"/>
                  </a:lnTo>
                  <a:lnTo>
                    <a:pt x="58" y="4"/>
                  </a:lnTo>
                  <a:lnTo>
                    <a:pt x="59" y="4"/>
                  </a:lnTo>
                  <a:lnTo>
                    <a:pt x="59" y="3"/>
                  </a:lnTo>
                  <a:lnTo>
                    <a:pt x="60" y="3"/>
                  </a:lnTo>
                  <a:lnTo>
                    <a:pt x="62" y="3"/>
                  </a:lnTo>
                  <a:lnTo>
                    <a:pt x="63" y="1"/>
                  </a:lnTo>
                  <a:lnTo>
                    <a:pt x="65" y="1"/>
                  </a:lnTo>
                  <a:lnTo>
                    <a:pt x="66" y="1"/>
                  </a:lnTo>
                  <a:lnTo>
                    <a:pt x="68" y="1"/>
                  </a:lnTo>
                  <a:lnTo>
                    <a:pt x="69" y="1"/>
                  </a:lnTo>
                  <a:lnTo>
                    <a:pt x="69" y="0"/>
                  </a:lnTo>
                  <a:lnTo>
                    <a:pt x="71" y="0"/>
                  </a:lnTo>
                  <a:lnTo>
                    <a:pt x="72" y="0"/>
                  </a:lnTo>
                  <a:lnTo>
                    <a:pt x="74" y="0"/>
                  </a:lnTo>
                  <a:lnTo>
                    <a:pt x="75" y="0"/>
                  </a:lnTo>
                  <a:lnTo>
                    <a:pt x="77" y="0"/>
                  </a:lnTo>
                  <a:lnTo>
                    <a:pt x="78" y="0"/>
                  </a:lnTo>
                  <a:lnTo>
                    <a:pt x="80" y="0"/>
                  </a:lnTo>
                  <a:lnTo>
                    <a:pt x="80" y="1"/>
                  </a:lnTo>
                  <a:lnTo>
                    <a:pt x="81" y="1"/>
                  </a:lnTo>
                  <a:lnTo>
                    <a:pt x="83" y="1"/>
                  </a:lnTo>
                  <a:lnTo>
                    <a:pt x="84" y="1"/>
                  </a:lnTo>
                  <a:lnTo>
                    <a:pt x="86" y="1"/>
                  </a:lnTo>
                  <a:lnTo>
                    <a:pt x="86" y="3"/>
                  </a:lnTo>
                  <a:lnTo>
                    <a:pt x="87" y="3"/>
                  </a:lnTo>
                  <a:lnTo>
                    <a:pt x="89" y="3"/>
                  </a:lnTo>
                  <a:lnTo>
                    <a:pt x="90" y="4"/>
                  </a:lnTo>
                  <a:lnTo>
                    <a:pt x="91" y="4"/>
                  </a:lnTo>
                  <a:lnTo>
                    <a:pt x="91" y="6"/>
                  </a:lnTo>
                  <a:lnTo>
                    <a:pt x="93" y="6"/>
                  </a:lnTo>
                  <a:lnTo>
                    <a:pt x="94" y="7"/>
                  </a:lnTo>
                  <a:lnTo>
                    <a:pt x="96" y="9"/>
                  </a:lnTo>
                  <a:lnTo>
                    <a:pt x="97" y="10"/>
                  </a:lnTo>
                  <a:lnTo>
                    <a:pt x="97" y="12"/>
                  </a:lnTo>
                  <a:lnTo>
                    <a:pt x="99" y="12"/>
                  </a:lnTo>
                  <a:lnTo>
                    <a:pt x="99" y="13"/>
                  </a:lnTo>
                  <a:lnTo>
                    <a:pt x="99" y="15"/>
                  </a:lnTo>
                  <a:lnTo>
                    <a:pt x="100" y="15"/>
                  </a:lnTo>
                  <a:lnTo>
                    <a:pt x="100" y="16"/>
                  </a:lnTo>
                  <a:lnTo>
                    <a:pt x="100" y="18"/>
                  </a:lnTo>
                  <a:lnTo>
                    <a:pt x="100" y="19"/>
                  </a:lnTo>
                  <a:lnTo>
                    <a:pt x="102" y="19"/>
                  </a:lnTo>
                  <a:lnTo>
                    <a:pt x="102" y="20"/>
                  </a:lnTo>
                  <a:lnTo>
                    <a:pt x="102" y="22"/>
                  </a:lnTo>
                  <a:lnTo>
                    <a:pt x="102" y="23"/>
                  </a:lnTo>
                  <a:lnTo>
                    <a:pt x="102" y="25"/>
                  </a:lnTo>
                  <a:lnTo>
                    <a:pt x="102" y="26"/>
                  </a:lnTo>
                  <a:lnTo>
                    <a:pt x="102" y="28"/>
                  </a:lnTo>
                  <a:lnTo>
                    <a:pt x="102" y="29"/>
                  </a:lnTo>
                  <a:lnTo>
                    <a:pt x="102" y="31"/>
                  </a:lnTo>
                  <a:lnTo>
                    <a:pt x="100" y="32"/>
                  </a:lnTo>
                  <a:lnTo>
                    <a:pt x="100" y="34"/>
                  </a:lnTo>
                  <a:lnTo>
                    <a:pt x="100" y="35"/>
                  </a:lnTo>
                  <a:lnTo>
                    <a:pt x="100" y="37"/>
                  </a:lnTo>
                  <a:lnTo>
                    <a:pt x="100" y="38"/>
                  </a:lnTo>
                  <a:lnTo>
                    <a:pt x="100" y="40"/>
                  </a:lnTo>
                  <a:lnTo>
                    <a:pt x="89" y="100"/>
                  </a:lnTo>
                  <a:lnTo>
                    <a:pt x="62" y="100"/>
                  </a:lnTo>
                  <a:lnTo>
                    <a:pt x="74" y="41"/>
                  </a:lnTo>
                  <a:lnTo>
                    <a:pt x="74" y="40"/>
                  </a:lnTo>
                  <a:lnTo>
                    <a:pt x="74" y="38"/>
                  </a:lnTo>
                  <a:lnTo>
                    <a:pt x="74" y="37"/>
                  </a:lnTo>
                  <a:lnTo>
                    <a:pt x="74" y="35"/>
                  </a:lnTo>
                  <a:lnTo>
                    <a:pt x="74" y="34"/>
                  </a:lnTo>
                  <a:lnTo>
                    <a:pt x="74" y="32"/>
                  </a:lnTo>
                  <a:lnTo>
                    <a:pt x="74" y="31"/>
                  </a:lnTo>
                  <a:lnTo>
                    <a:pt x="74" y="29"/>
                  </a:lnTo>
                  <a:lnTo>
                    <a:pt x="72" y="28"/>
                  </a:lnTo>
                  <a:lnTo>
                    <a:pt x="72" y="26"/>
                  </a:lnTo>
                  <a:lnTo>
                    <a:pt x="71" y="26"/>
                  </a:lnTo>
                  <a:lnTo>
                    <a:pt x="71" y="25"/>
                  </a:lnTo>
                  <a:lnTo>
                    <a:pt x="69" y="25"/>
                  </a:lnTo>
                  <a:lnTo>
                    <a:pt x="69" y="23"/>
                  </a:lnTo>
                  <a:lnTo>
                    <a:pt x="68" y="23"/>
                  </a:lnTo>
                  <a:lnTo>
                    <a:pt x="66" y="23"/>
                  </a:lnTo>
                  <a:lnTo>
                    <a:pt x="65" y="22"/>
                  </a:lnTo>
                  <a:lnTo>
                    <a:pt x="63" y="22"/>
                  </a:lnTo>
                  <a:lnTo>
                    <a:pt x="62" y="22"/>
                  </a:lnTo>
                  <a:lnTo>
                    <a:pt x="60" y="22"/>
                  </a:lnTo>
                  <a:lnTo>
                    <a:pt x="59" y="22"/>
                  </a:lnTo>
                  <a:lnTo>
                    <a:pt x="58" y="22"/>
                  </a:lnTo>
                  <a:lnTo>
                    <a:pt x="56" y="22"/>
                  </a:lnTo>
                  <a:lnTo>
                    <a:pt x="56" y="23"/>
                  </a:lnTo>
                  <a:lnTo>
                    <a:pt x="55" y="23"/>
                  </a:lnTo>
                  <a:lnTo>
                    <a:pt x="53" y="23"/>
                  </a:lnTo>
                  <a:lnTo>
                    <a:pt x="52" y="23"/>
                  </a:lnTo>
                  <a:lnTo>
                    <a:pt x="52" y="25"/>
                  </a:lnTo>
                  <a:lnTo>
                    <a:pt x="50" y="25"/>
                  </a:lnTo>
                  <a:lnTo>
                    <a:pt x="49" y="26"/>
                  </a:lnTo>
                  <a:lnTo>
                    <a:pt x="47" y="26"/>
                  </a:lnTo>
                  <a:lnTo>
                    <a:pt x="47" y="28"/>
                  </a:lnTo>
                  <a:lnTo>
                    <a:pt x="46" y="28"/>
                  </a:lnTo>
                  <a:lnTo>
                    <a:pt x="46" y="29"/>
                  </a:lnTo>
                  <a:lnTo>
                    <a:pt x="44" y="29"/>
                  </a:lnTo>
                  <a:lnTo>
                    <a:pt x="44" y="31"/>
                  </a:lnTo>
                  <a:lnTo>
                    <a:pt x="43" y="31"/>
                  </a:lnTo>
                  <a:lnTo>
                    <a:pt x="43" y="32"/>
                  </a:lnTo>
                  <a:lnTo>
                    <a:pt x="41" y="32"/>
                  </a:lnTo>
                  <a:lnTo>
                    <a:pt x="41" y="34"/>
                  </a:lnTo>
                  <a:lnTo>
                    <a:pt x="40" y="35"/>
                  </a:lnTo>
                  <a:lnTo>
                    <a:pt x="40" y="37"/>
                  </a:lnTo>
                  <a:lnTo>
                    <a:pt x="40" y="38"/>
                  </a:lnTo>
                  <a:lnTo>
                    <a:pt x="38" y="38"/>
                  </a:lnTo>
                  <a:lnTo>
                    <a:pt x="38" y="40"/>
                  </a:lnTo>
                  <a:lnTo>
                    <a:pt x="38" y="41"/>
                  </a:lnTo>
                  <a:lnTo>
                    <a:pt x="37" y="43"/>
                  </a:lnTo>
                  <a:lnTo>
                    <a:pt x="37" y="44"/>
                  </a:lnTo>
                  <a:lnTo>
                    <a:pt x="37" y="46"/>
                  </a:lnTo>
                  <a:lnTo>
                    <a:pt x="37" y="47"/>
                  </a:lnTo>
                  <a:lnTo>
                    <a:pt x="35" y="48"/>
                  </a:lnTo>
                  <a:lnTo>
                    <a:pt x="35" y="50"/>
                  </a:lnTo>
                  <a:lnTo>
                    <a:pt x="27" y="100"/>
                  </a:lnTo>
                  <a:lnTo>
                    <a:pt x="0" y="100"/>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8" name="Freeform 83">
              <a:extLst>
                <a:ext uri="{FF2B5EF4-FFF2-40B4-BE49-F238E27FC236}">
                  <a16:creationId xmlns:a16="http://schemas.microsoft.com/office/drawing/2014/main" id="{2E2045ED-116E-4428-9B20-34CD1F6F132C}"/>
                </a:ext>
              </a:extLst>
            </p:cNvPr>
            <p:cNvSpPr>
              <a:spLocks noEditPoints="1"/>
            </p:cNvSpPr>
            <p:nvPr/>
          </p:nvSpPr>
          <p:spPr bwMode="auto">
            <a:xfrm>
              <a:off x="3133725" y="3292475"/>
              <a:ext cx="100013" cy="141287"/>
            </a:xfrm>
            <a:custGeom>
              <a:avLst/>
              <a:gdLst>
                <a:gd name="T0" fmla="*/ 2147483646 w 120"/>
                <a:gd name="T1" fmla="*/ 0 h 133"/>
                <a:gd name="T2" fmla="*/ 2147483646 w 120"/>
                <a:gd name="T3" fmla="*/ 0 h 133"/>
                <a:gd name="T4" fmla="*/ 2147483646 w 120"/>
                <a:gd name="T5" fmla="*/ 0 h 133"/>
                <a:gd name="T6" fmla="*/ 2147483646 w 120"/>
                <a:gd name="T7" fmla="*/ 2147483646 h 133"/>
                <a:gd name="T8" fmla="*/ 2147483646 w 120"/>
                <a:gd name="T9" fmla="*/ 2147483646 h 133"/>
                <a:gd name="T10" fmla="*/ 2147483646 w 120"/>
                <a:gd name="T11" fmla="*/ 2147483646 h 133"/>
                <a:gd name="T12" fmla="*/ 2147483646 w 120"/>
                <a:gd name="T13" fmla="*/ 2147483646 h 133"/>
                <a:gd name="T14" fmla="*/ 2147483646 w 120"/>
                <a:gd name="T15" fmla="*/ 2147483646 h 133"/>
                <a:gd name="T16" fmla="*/ 2147483646 w 120"/>
                <a:gd name="T17" fmla="*/ 2147483646 h 133"/>
                <a:gd name="T18" fmla="*/ 2147483646 w 120"/>
                <a:gd name="T19" fmla="*/ 2147483646 h 133"/>
                <a:gd name="T20" fmla="*/ 2147483646 w 120"/>
                <a:gd name="T21" fmla="*/ 2147483646 h 133"/>
                <a:gd name="T22" fmla="*/ 2147483646 w 120"/>
                <a:gd name="T23" fmla="*/ 2147483646 h 133"/>
                <a:gd name="T24" fmla="*/ 2147483646 w 120"/>
                <a:gd name="T25" fmla="*/ 2147483646 h 133"/>
                <a:gd name="T26" fmla="*/ 2147483646 w 120"/>
                <a:gd name="T27" fmla="*/ 2147483646 h 133"/>
                <a:gd name="T28" fmla="*/ 2147483646 w 120"/>
                <a:gd name="T29" fmla="*/ 2147483646 h 133"/>
                <a:gd name="T30" fmla="*/ 2147483646 w 120"/>
                <a:gd name="T31" fmla="*/ 2147483646 h 133"/>
                <a:gd name="T32" fmla="*/ 2147483646 w 120"/>
                <a:gd name="T33" fmla="*/ 2147483646 h 133"/>
                <a:gd name="T34" fmla="*/ 2147483646 w 120"/>
                <a:gd name="T35" fmla="*/ 2147483646 h 133"/>
                <a:gd name="T36" fmla="*/ 2147483646 w 120"/>
                <a:gd name="T37" fmla="*/ 2147483646 h 133"/>
                <a:gd name="T38" fmla="*/ 2147483646 w 120"/>
                <a:gd name="T39" fmla="*/ 2147483646 h 133"/>
                <a:gd name="T40" fmla="*/ 2147483646 w 120"/>
                <a:gd name="T41" fmla="*/ 2147483646 h 133"/>
                <a:gd name="T42" fmla="*/ 2147483646 w 120"/>
                <a:gd name="T43" fmla="*/ 2147483646 h 133"/>
                <a:gd name="T44" fmla="*/ 2147483646 w 120"/>
                <a:gd name="T45" fmla="*/ 2147483646 h 133"/>
                <a:gd name="T46" fmla="*/ 2147483646 w 120"/>
                <a:gd name="T47" fmla="*/ 2147483646 h 133"/>
                <a:gd name="T48" fmla="*/ 2147483646 w 120"/>
                <a:gd name="T49" fmla="*/ 2147483646 h 133"/>
                <a:gd name="T50" fmla="*/ 2147483646 w 120"/>
                <a:gd name="T51" fmla="*/ 2147483646 h 133"/>
                <a:gd name="T52" fmla="*/ 2147483646 w 120"/>
                <a:gd name="T53" fmla="*/ 2147483646 h 133"/>
                <a:gd name="T54" fmla="*/ 2147483646 w 120"/>
                <a:gd name="T55" fmla="*/ 2147483646 h 133"/>
                <a:gd name="T56" fmla="*/ 2147483646 w 120"/>
                <a:gd name="T57" fmla="*/ 2147483646 h 133"/>
                <a:gd name="T58" fmla="*/ 2147483646 w 120"/>
                <a:gd name="T59" fmla="*/ 2147483646 h 133"/>
                <a:gd name="T60" fmla="*/ 2147483646 w 120"/>
                <a:gd name="T61" fmla="*/ 2147483646 h 133"/>
                <a:gd name="T62" fmla="*/ 2147483646 w 120"/>
                <a:gd name="T63" fmla="*/ 2147483646 h 133"/>
                <a:gd name="T64" fmla="*/ 2147483646 w 120"/>
                <a:gd name="T65" fmla="*/ 2147483646 h 133"/>
                <a:gd name="T66" fmla="*/ 2147483646 w 120"/>
                <a:gd name="T67" fmla="*/ 2147483646 h 133"/>
                <a:gd name="T68" fmla="*/ 2147483646 w 120"/>
                <a:gd name="T69" fmla="*/ 2147483646 h 133"/>
                <a:gd name="T70" fmla="*/ 2147483646 w 120"/>
                <a:gd name="T71" fmla="*/ 2147483646 h 133"/>
                <a:gd name="T72" fmla="*/ 2147483646 w 120"/>
                <a:gd name="T73" fmla="*/ 2147483646 h 133"/>
                <a:gd name="T74" fmla="*/ 2147483646 w 120"/>
                <a:gd name="T75" fmla="*/ 2147483646 h 133"/>
                <a:gd name="T76" fmla="*/ 2147483646 w 120"/>
                <a:gd name="T77" fmla="*/ 2147483646 h 133"/>
                <a:gd name="T78" fmla="*/ 2147483646 w 120"/>
                <a:gd name="T79" fmla="*/ 2147483646 h 133"/>
                <a:gd name="T80" fmla="*/ 2147483646 w 120"/>
                <a:gd name="T81" fmla="*/ 2147483646 h 133"/>
                <a:gd name="T82" fmla="*/ 2147483646 w 120"/>
                <a:gd name="T83" fmla="*/ 2147483646 h 133"/>
                <a:gd name="T84" fmla="*/ 2147483646 w 120"/>
                <a:gd name="T85" fmla="*/ 2147483646 h 133"/>
                <a:gd name="T86" fmla="*/ 2147483646 w 120"/>
                <a:gd name="T87" fmla="*/ 2147483646 h 133"/>
                <a:gd name="T88" fmla="*/ 2147483646 w 120"/>
                <a:gd name="T89" fmla="*/ 2147483646 h 133"/>
                <a:gd name="T90" fmla="*/ 2147483646 w 120"/>
                <a:gd name="T91" fmla="*/ 2147483646 h 133"/>
                <a:gd name="T92" fmla="*/ 2147483646 w 120"/>
                <a:gd name="T93" fmla="*/ 2147483646 h 133"/>
                <a:gd name="T94" fmla="*/ 2147483646 w 120"/>
                <a:gd name="T95" fmla="*/ 2147483646 h 133"/>
                <a:gd name="T96" fmla="*/ 2147483646 w 120"/>
                <a:gd name="T97" fmla="*/ 2147483646 h 133"/>
                <a:gd name="T98" fmla="*/ 2147483646 w 120"/>
                <a:gd name="T99" fmla="*/ 2147483646 h 133"/>
                <a:gd name="T100" fmla="*/ 2147483646 w 120"/>
                <a:gd name="T101" fmla="*/ 2147483646 h 133"/>
                <a:gd name="T102" fmla="*/ 2147483646 w 120"/>
                <a:gd name="T103" fmla="*/ 2147483646 h 133"/>
                <a:gd name="T104" fmla="*/ 2147483646 w 120"/>
                <a:gd name="T105" fmla="*/ 2147483646 h 133"/>
                <a:gd name="T106" fmla="*/ 2147483646 w 120"/>
                <a:gd name="T107" fmla="*/ 2147483646 h 133"/>
                <a:gd name="T108" fmla="*/ 2147483646 w 120"/>
                <a:gd name="T109" fmla="*/ 2147483646 h 133"/>
                <a:gd name="T110" fmla="*/ 2147483646 w 120"/>
                <a:gd name="T111" fmla="*/ 2147483646 h 1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33"/>
                <a:gd name="T170" fmla="*/ 120 w 120"/>
                <a:gd name="T171" fmla="*/ 133 h 1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33">
                  <a:moveTo>
                    <a:pt x="26" y="0"/>
                  </a:moveTo>
                  <a:lnTo>
                    <a:pt x="81" y="0"/>
                  </a:lnTo>
                  <a:lnTo>
                    <a:pt x="83" y="0"/>
                  </a:lnTo>
                  <a:lnTo>
                    <a:pt x="84" y="0"/>
                  </a:lnTo>
                  <a:lnTo>
                    <a:pt x="86" y="0"/>
                  </a:lnTo>
                  <a:lnTo>
                    <a:pt x="87" y="0"/>
                  </a:lnTo>
                  <a:lnTo>
                    <a:pt x="88" y="0"/>
                  </a:lnTo>
                  <a:lnTo>
                    <a:pt x="90" y="0"/>
                  </a:lnTo>
                  <a:lnTo>
                    <a:pt x="91" y="0"/>
                  </a:lnTo>
                  <a:lnTo>
                    <a:pt x="93" y="0"/>
                  </a:lnTo>
                  <a:lnTo>
                    <a:pt x="93" y="2"/>
                  </a:lnTo>
                  <a:lnTo>
                    <a:pt x="94" y="2"/>
                  </a:lnTo>
                  <a:lnTo>
                    <a:pt x="96" y="2"/>
                  </a:lnTo>
                  <a:lnTo>
                    <a:pt x="97" y="2"/>
                  </a:lnTo>
                  <a:lnTo>
                    <a:pt x="99" y="2"/>
                  </a:lnTo>
                  <a:lnTo>
                    <a:pt x="100" y="2"/>
                  </a:lnTo>
                  <a:lnTo>
                    <a:pt x="100" y="3"/>
                  </a:lnTo>
                  <a:lnTo>
                    <a:pt x="102" y="3"/>
                  </a:lnTo>
                  <a:lnTo>
                    <a:pt x="103" y="3"/>
                  </a:lnTo>
                  <a:lnTo>
                    <a:pt x="105" y="5"/>
                  </a:lnTo>
                  <a:lnTo>
                    <a:pt x="106" y="5"/>
                  </a:lnTo>
                  <a:lnTo>
                    <a:pt x="108" y="6"/>
                  </a:lnTo>
                  <a:lnTo>
                    <a:pt x="109" y="6"/>
                  </a:lnTo>
                  <a:lnTo>
                    <a:pt x="109" y="8"/>
                  </a:lnTo>
                  <a:lnTo>
                    <a:pt x="111" y="8"/>
                  </a:lnTo>
                  <a:lnTo>
                    <a:pt x="111" y="9"/>
                  </a:lnTo>
                  <a:lnTo>
                    <a:pt x="112" y="9"/>
                  </a:lnTo>
                  <a:lnTo>
                    <a:pt x="112" y="11"/>
                  </a:lnTo>
                  <a:lnTo>
                    <a:pt x="114" y="11"/>
                  </a:lnTo>
                  <a:lnTo>
                    <a:pt x="114" y="12"/>
                  </a:lnTo>
                  <a:lnTo>
                    <a:pt x="115" y="14"/>
                  </a:lnTo>
                  <a:lnTo>
                    <a:pt x="115" y="15"/>
                  </a:lnTo>
                  <a:lnTo>
                    <a:pt x="117" y="17"/>
                  </a:lnTo>
                  <a:lnTo>
                    <a:pt x="117" y="18"/>
                  </a:lnTo>
                  <a:lnTo>
                    <a:pt x="117" y="20"/>
                  </a:lnTo>
                  <a:lnTo>
                    <a:pt x="118" y="20"/>
                  </a:lnTo>
                  <a:lnTo>
                    <a:pt x="118" y="21"/>
                  </a:lnTo>
                  <a:lnTo>
                    <a:pt x="118" y="22"/>
                  </a:lnTo>
                  <a:lnTo>
                    <a:pt x="118" y="24"/>
                  </a:lnTo>
                  <a:lnTo>
                    <a:pt x="118" y="25"/>
                  </a:lnTo>
                  <a:lnTo>
                    <a:pt x="120" y="27"/>
                  </a:lnTo>
                  <a:lnTo>
                    <a:pt x="120" y="28"/>
                  </a:lnTo>
                  <a:lnTo>
                    <a:pt x="120" y="30"/>
                  </a:lnTo>
                  <a:lnTo>
                    <a:pt x="120" y="31"/>
                  </a:lnTo>
                  <a:lnTo>
                    <a:pt x="120" y="33"/>
                  </a:lnTo>
                  <a:lnTo>
                    <a:pt x="120" y="34"/>
                  </a:lnTo>
                  <a:lnTo>
                    <a:pt x="120" y="36"/>
                  </a:lnTo>
                  <a:lnTo>
                    <a:pt x="120" y="37"/>
                  </a:lnTo>
                  <a:lnTo>
                    <a:pt x="118" y="39"/>
                  </a:lnTo>
                  <a:lnTo>
                    <a:pt x="118" y="40"/>
                  </a:lnTo>
                  <a:lnTo>
                    <a:pt x="118" y="42"/>
                  </a:lnTo>
                  <a:lnTo>
                    <a:pt x="118" y="43"/>
                  </a:lnTo>
                  <a:lnTo>
                    <a:pt x="118" y="45"/>
                  </a:lnTo>
                  <a:lnTo>
                    <a:pt x="118" y="46"/>
                  </a:lnTo>
                  <a:lnTo>
                    <a:pt x="117" y="46"/>
                  </a:lnTo>
                  <a:lnTo>
                    <a:pt x="117" y="48"/>
                  </a:lnTo>
                  <a:lnTo>
                    <a:pt x="117" y="49"/>
                  </a:lnTo>
                  <a:lnTo>
                    <a:pt x="117" y="51"/>
                  </a:lnTo>
                  <a:lnTo>
                    <a:pt x="115" y="52"/>
                  </a:lnTo>
                  <a:lnTo>
                    <a:pt x="115" y="53"/>
                  </a:lnTo>
                  <a:lnTo>
                    <a:pt x="114" y="55"/>
                  </a:lnTo>
                  <a:lnTo>
                    <a:pt x="114" y="56"/>
                  </a:lnTo>
                  <a:lnTo>
                    <a:pt x="114" y="58"/>
                  </a:lnTo>
                  <a:lnTo>
                    <a:pt x="112" y="58"/>
                  </a:lnTo>
                  <a:lnTo>
                    <a:pt x="112" y="59"/>
                  </a:lnTo>
                  <a:lnTo>
                    <a:pt x="112" y="61"/>
                  </a:lnTo>
                  <a:lnTo>
                    <a:pt x="111" y="61"/>
                  </a:lnTo>
                  <a:lnTo>
                    <a:pt x="111" y="62"/>
                  </a:lnTo>
                  <a:lnTo>
                    <a:pt x="109" y="64"/>
                  </a:lnTo>
                  <a:lnTo>
                    <a:pt x="109" y="65"/>
                  </a:lnTo>
                  <a:lnTo>
                    <a:pt x="108" y="65"/>
                  </a:lnTo>
                  <a:lnTo>
                    <a:pt x="108" y="67"/>
                  </a:lnTo>
                  <a:lnTo>
                    <a:pt x="106" y="68"/>
                  </a:lnTo>
                  <a:lnTo>
                    <a:pt x="105" y="70"/>
                  </a:lnTo>
                  <a:lnTo>
                    <a:pt x="105" y="71"/>
                  </a:lnTo>
                  <a:lnTo>
                    <a:pt x="103" y="71"/>
                  </a:lnTo>
                  <a:lnTo>
                    <a:pt x="103" y="73"/>
                  </a:lnTo>
                  <a:lnTo>
                    <a:pt x="102" y="73"/>
                  </a:lnTo>
                  <a:lnTo>
                    <a:pt x="102" y="74"/>
                  </a:lnTo>
                  <a:lnTo>
                    <a:pt x="100" y="74"/>
                  </a:lnTo>
                  <a:lnTo>
                    <a:pt x="99" y="76"/>
                  </a:lnTo>
                  <a:lnTo>
                    <a:pt x="97" y="77"/>
                  </a:lnTo>
                  <a:lnTo>
                    <a:pt x="96" y="77"/>
                  </a:lnTo>
                  <a:lnTo>
                    <a:pt x="96" y="79"/>
                  </a:lnTo>
                  <a:lnTo>
                    <a:pt x="94" y="79"/>
                  </a:lnTo>
                  <a:lnTo>
                    <a:pt x="93" y="80"/>
                  </a:lnTo>
                  <a:lnTo>
                    <a:pt x="91" y="80"/>
                  </a:lnTo>
                  <a:lnTo>
                    <a:pt x="90" y="81"/>
                  </a:lnTo>
                  <a:lnTo>
                    <a:pt x="88" y="81"/>
                  </a:lnTo>
                  <a:lnTo>
                    <a:pt x="87" y="81"/>
                  </a:lnTo>
                  <a:lnTo>
                    <a:pt x="87" y="83"/>
                  </a:lnTo>
                  <a:lnTo>
                    <a:pt x="86" y="83"/>
                  </a:lnTo>
                  <a:lnTo>
                    <a:pt x="84" y="83"/>
                  </a:lnTo>
                  <a:lnTo>
                    <a:pt x="83" y="83"/>
                  </a:lnTo>
                  <a:lnTo>
                    <a:pt x="83" y="84"/>
                  </a:lnTo>
                  <a:lnTo>
                    <a:pt x="81" y="84"/>
                  </a:lnTo>
                  <a:lnTo>
                    <a:pt x="80" y="84"/>
                  </a:lnTo>
                  <a:lnTo>
                    <a:pt x="78" y="84"/>
                  </a:lnTo>
                  <a:lnTo>
                    <a:pt x="77" y="84"/>
                  </a:lnTo>
                  <a:lnTo>
                    <a:pt x="75" y="84"/>
                  </a:lnTo>
                  <a:lnTo>
                    <a:pt x="75" y="86"/>
                  </a:lnTo>
                  <a:lnTo>
                    <a:pt x="74" y="86"/>
                  </a:lnTo>
                  <a:lnTo>
                    <a:pt x="72" y="86"/>
                  </a:lnTo>
                  <a:lnTo>
                    <a:pt x="71" y="86"/>
                  </a:lnTo>
                  <a:lnTo>
                    <a:pt x="69" y="86"/>
                  </a:lnTo>
                  <a:lnTo>
                    <a:pt x="68" y="86"/>
                  </a:lnTo>
                  <a:lnTo>
                    <a:pt x="66" y="86"/>
                  </a:lnTo>
                  <a:lnTo>
                    <a:pt x="65" y="86"/>
                  </a:lnTo>
                  <a:lnTo>
                    <a:pt x="63" y="86"/>
                  </a:lnTo>
                  <a:lnTo>
                    <a:pt x="37" y="86"/>
                  </a:lnTo>
                  <a:lnTo>
                    <a:pt x="28" y="133"/>
                  </a:lnTo>
                  <a:lnTo>
                    <a:pt x="0" y="133"/>
                  </a:lnTo>
                  <a:lnTo>
                    <a:pt x="26" y="0"/>
                  </a:lnTo>
                  <a:close/>
                  <a:moveTo>
                    <a:pt x="41" y="62"/>
                  </a:moveTo>
                  <a:lnTo>
                    <a:pt x="63" y="62"/>
                  </a:lnTo>
                  <a:lnTo>
                    <a:pt x="65" y="62"/>
                  </a:lnTo>
                  <a:lnTo>
                    <a:pt x="66" y="62"/>
                  </a:lnTo>
                  <a:lnTo>
                    <a:pt x="68" y="62"/>
                  </a:lnTo>
                  <a:lnTo>
                    <a:pt x="69" y="62"/>
                  </a:lnTo>
                  <a:lnTo>
                    <a:pt x="71" y="62"/>
                  </a:lnTo>
                  <a:lnTo>
                    <a:pt x="71" y="61"/>
                  </a:lnTo>
                  <a:lnTo>
                    <a:pt x="72" y="61"/>
                  </a:lnTo>
                  <a:lnTo>
                    <a:pt x="74" y="61"/>
                  </a:lnTo>
                  <a:lnTo>
                    <a:pt x="75" y="61"/>
                  </a:lnTo>
                  <a:lnTo>
                    <a:pt x="77" y="61"/>
                  </a:lnTo>
                  <a:lnTo>
                    <a:pt x="78" y="59"/>
                  </a:lnTo>
                  <a:lnTo>
                    <a:pt x="80" y="59"/>
                  </a:lnTo>
                  <a:lnTo>
                    <a:pt x="81" y="58"/>
                  </a:lnTo>
                  <a:lnTo>
                    <a:pt x="83" y="58"/>
                  </a:lnTo>
                  <a:lnTo>
                    <a:pt x="83" y="56"/>
                  </a:lnTo>
                  <a:lnTo>
                    <a:pt x="84" y="56"/>
                  </a:lnTo>
                  <a:lnTo>
                    <a:pt x="86" y="55"/>
                  </a:lnTo>
                  <a:lnTo>
                    <a:pt x="86" y="53"/>
                  </a:lnTo>
                  <a:lnTo>
                    <a:pt x="87" y="53"/>
                  </a:lnTo>
                  <a:lnTo>
                    <a:pt x="87" y="52"/>
                  </a:lnTo>
                  <a:lnTo>
                    <a:pt x="87" y="51"/>
                  </a:lnTo>
                  <a:lnTo>
                    <a:pt x="88" y="51"/>
                  </a:lnTo>
                  <a:lnTo>
                    <a:pt x="88" y="49"/>
                  </a:lnTo>
                  <a:lnTo>
                    <a:pt x="88" y="48"/>
                  </a:lnTo>
                  <a:lnTo>
                    <a:pt x="90" y="48"/>
                  </a:lnTo>
                  <a:lnTo>
                    <a:pt x="90" y="46"/>
                  </a:lnTo>
                  <a:lnTo>
                    <a:pt x="90" y="45"/>
                  </a:lnTo>
                  <a:lnTo>
                    <a:pt x="90" y="43"/>
                  </a:lnTo>
                  <a:lnTo>
                    <a:pt x="90" y="42"/>
                  </a:lnTo>
                  <a:lnTo>
                    <a:pt x="90" y="40"/>
                  </a:lnTo>
                  <a:lnTo>
                    <a:pt x="91" y="40"/>
                  </a:lnTo>
                  <a:lnTo>
                    <a:pt x="91" y="39"/>
                  </a:lnTo>
                  <a:lnTo>
                    <a:pt x="91" y="37"/>
                  </a:lnTo>
                  <a:lnTo>
                    <a:pt x="91" y="36"/>
                  </a:lnTo>
                  <a:lnTo>
                    <a:pt x="90" y="36"/>
                  </a:lnTo>
                  <a:lnTo>
                    <a:pt x="90" y="34"/>
                  </a:lnTo>
                  <a:lnTo>
                    <a:pt x="90" y="33"/>
                  </a:lnTo>
                  <a:lnTo>
                    <a:pt x="90" y="31"/>
                  </a:lnTo>
                  <a:lnTo>
                    <a:pt x="88" y="30"/>
                  </a:lnTo>
                  <a:lnTo>
                    <a:pt x="87" y="28"/>
                  </a:lnTo>
                  <a:lnTo>
                    <a:pt x="86" y="27"/>
                  </a:lnTo>
                  <a:lnTo>
                    <a:pt x="84" y="27"/>
                  </a:lnTo>
                  <a:lnTo>
                    <a:pt x="83" y="25"/>
                  </a:lnTo>
                  <a:lnTo>
                    <a:pt x="81" y="25"/>
                  </a:lnTo>
                  <a:lnTo>
                    <a:pt x="80" y="25"/>
                  </a:lnTo>
                  <a:lnTo>
                    <a:pt x="78" y="24"/>
                  </a:lnTo>
                  <a:lnTo>
                    <a:pt x="77" y="24"/>
                  </a:lnTo>
                  <a:lnTo>
                    <a:pt x="75" y="24"/>
                  </a:lnTo>
                  <a:lnTo>
                    <a:pt x="74" y="24"/>
                  </a:lnTo>
                  <a:lnTo>
                    <a:pt x="72" y="24"/>
                  </a:lnTo>
                  <a:lnTo>
                    <a:pt x="71" y="24"/>
                  </a:lnTo>
                  <a:lnTo>
                    <a:pt x="49" y="24"/>
                  </a:lnTo>
                  <a:lnTo>
                    <a:pt x="4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9" name="Freeform 84">
              <a:extLst>
                <a:ext uri="{FF2B5EF4-FFF2-40B4-BE49-F238E27FC236}">
                  <a16:creationId xmlns:a16="http://schemas.microsoft.com/office/drawing/2014/main" id="{8F5B8B70-840F-4690-A3A7-873FEE43A5FA}"/>
                </a:ext>
              </a:extLst>
            </p:cNvPr>
            <p:cNvSpPr>
              <a:spLocks noEditPoints="1"/>
            </p:cNvSpPr>
            <p:nvPr/>
          </p:nvSpPr>
          <p:spPr bwMode="auto">
            <a:xfrm>
              <a:off x="3235325" y="3292475"/>
              <a:ext cx="44450" cy="141287"/>
            </a:xfrm>
            <a:custGeom>
              <a:avLst/>
              <a:gdLst>
                <a:gd name="T0" fmla="*/ 2147483646 w 52"/>
                <a:gd name="T1" fmla="*/ 2147483646 h 133"/>
                <a:gd name="T2" fmla="*/ 2147483646 w 52"/>
                <a:gd name="T3" fmla="*/ 2147483646 h 133"/>
                <a:gd name="T4" fmla="*/ 2147483646 w 52"/>
                <a:gd name="T5" fmla="*/ 2147483646 h 133"/>
                <a:gd name="T6" fmla="*/ 0 w 52"/>
                <a:gd name="T7" fmla="*/ 2147483646 h 133"/>
                <a:gd name="T8" fmla="*/ 2147483646 w 52"/>
                <a:gd name="T9" fmla="*/ 2147483646 h 133"/>
                <a:gd name="T10" fmla="*/ 2147483646 w 52"/>
                <a:gd name="T11" fmla="*/ 0 h 133"/>
                <a:gd name="T12" fmla="*/ 2147483646 w 52"/>
                <a:gd name="T13" fmla="*/ 0 h 133"/>
                <a:gd name="T14" fmla="*/ 2147483646 w 52"/>
                <a:gd name="T15" fmla="*/ 2147483646 h 133"/>
                <a:gd name="T16" fmla="*/ 2147483646 w 52"/>
                <a:gd name="T17" fmla="*/ 2147483646 h 133"/>
                <a:gd name="T18" fmla="*/ 2147483646 w 52"/>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33"/>
                <a:gd name="T32" fmla="*/ 52 w 52"/>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33">
                  <a:moveTo>
                    <a:pt x="20" y="36"/>
                  </a:moveTo>
                  <a:lnTo>
                    <a:pt x="45" y="36"/>
                  </a:lnTo>
                  <a:lnTo>
                    <a:pt x="26" y="133"/>
                  </a:lnTo>
                  <a:lnTo>
                    <a:pt x="0" y="133"/>
                  </a:lnTo>
                  <a:lnTo>
                    <a:pt x="20" y="36"/>
                  </a:lnTo>
                  <a:close/>
                  <a:moveTo>
                    <a:pt x="26" y="0"/>
                  </a:moveTo>
                  <a:lnTo>
                    <a:pt x="52" y="0"/>
                  </a:lnTo>
                  <a:lnTo>
                    <a:pt x="48" y="24"/>
                  </a:lnTo>
                  <a:lnTo>
                    <a:pt x="21" y="24"/>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0" name="Freeform 85">
              <a:extLst>
                <a:ext uri="{FF2B5EF4-FFF2-40B4-BE49-F238E27FC236}">
                  <a16:creationId xmlns:a16="http://schemas.microsoft.com/office/drawing/2014/main" id="{032DE638-CC4A-4020-BDE5-170275BE9713}"/>
                </a:ext>
              </a:extLst>
            </p:cNvPr>
            <p:cNvSpPr>
              <a:spLocks/>
            </p:cNvSpPr>
            <p:nvPr/>
          </p:nvSpPr>
          <p:spPr bwMode="auto">
            <a:xfrm>
              <a:off x="3282950" y="3303587"/>
              <a:ext cx="49213" cy="133350"/>
            </a:xfrm>
            <a:custGeom>
              <a:avLst/>
              <a:gdLst>
                <a:gd name="T0" fmla="*/ 2147483646 w 57"/>
                <a:gd name="T1" fmla="*/ 2147483646 h 125"/>
                <a:gd name="T2" fmla="*/ 2147483646 w 57"/>
                <a:gd name="T3" fmla="*/ 0 h 125"/>
                <a:gd name="T4" fmla="*/ 2147483646 w 57"/>
                <a:gd name="T5" fmla="*/ 2147483646 h 125"/>
                <a:gd name="T6" fmla="*/ 2147483646 w 57"/>
                <a:gd name="T7" fmla="*/ 2147483646 h 125"/>
                <a:gd name="T8" fmla="*/ 2147483646 w 57"/>
                <a:gd name="T9" fmla="*/ 2147483646 h 125"/>
                <a:gd name="T10" fmla="*/ 2147483646 w 57"/>
                <a:gd name="T11" fmla="*/ 2147483646 h 125"/>
                <a:gd name="T12" fmla="*/ 2147483646 w 57"/>
                <a:gd name="T13" fmla="*/ 2147483646 h 125"/>
                <a:gd name="T14" fmla="*/ 2147483646 w 57"/>
                <a:gd name="T15" fmla="*/ 2147483646 h 125"/>
                <a:gd name="T16" fmla="*/ 2147483646 w 57"/>
                <a:gd name="T17" fmla="*/ 2147483646 h 125"/>
                <a:gd name="T18" fmla="*/ 2147483646 w 57"/>
                <a:gd name="T19" fmla="*/ 2147483646 h 125"/>
                <a:gd name="T20" fmla="*/ 2147483646 w 57"/>
                <a:gd name="T21" fmla="*/ 2147483646 h 125"/>
                <a:gd name="T22" fmla="*/ 2147483646 w 57"/>
                <a:gd name="T23" fmla="*/ 2147483646 h 125"/>
                <a:gd name="T24" fmla="*/ 2147483646 w 57"/>
                <a:gd name="T25" fmla="*/ 2147483646 h 125"/>
                <a:gd name="T26" fmla="*/ 2147483646 w 57"/>
                <a:gd name="T27" fmla="*/ 2147483646 h 125"/>
                <a:gd name="T28" fmla="*/ 2147483646 w 57"/>
                <a:gd name="T29" fmla="*/ 2147483646 h 125"/>
                <a:gd name="T30" fmla="*/ 2147483646 w 57"/>
                <a:gd name="T31" fmla="*/ 2147483646 h 125"/>
                <a:gd name="T32" fmla="*/ 2147483646 w 57"/>
                <a:gd name="T33" fmla="*/ 2147483646 h 125"/>
                <a:gd name="T34" fmla="*/ 2147483646 w 57"/>
                <a:gd name="T35" fmla="*/ 2147483646 h 125"/>
                <a:gd name="T36" fmla="*/ 2147483646 w 57"/>
                <a:gd name="T37" fmla="*/ 2147483646 h 125"/>
                <a:gd name="T38" fmla="*/ 2147483646 w 57"/>
                <a:gd name="T39" fmla="*/ 2147483646 h 125"/>
                <a:gd name="T40" fmla="*/ 2147483646 w 57"/>
                <a:gd name="T41" fmla="*/ 2147483646 h 125"/>
                <a:gd name="T42" fmla="*/ 2147483646 w 57"/>
                <a:gd name="T43" fmla="*/ 2147483646 h 125"/>
                <a:gd name="T44" fmla="*/ 2147483646 w 57"/>
                <a:gd name="T45" fmla="*/ 2147483646 h 125"/>
                <a:gd name="T46" fmla="*/ 2147483646 w 57"/>
                <a:gd name="T47" fmla="*/ 2147483646 h 125"/>
                <a:gd name="T48" fmla="*/ 2147483646 w 57"/>
                <a:gd name="T49" fmla="*/ 2147483646 h 125"/>
                <a:gd name="T50" fmla="*/ 2147483646 w 57"/>
                <a:gd name="T51" fmla="*/ 2147483646 h 125"/>
                <a:gd name="T52" fmla="*/ 2147483646 w 57"/>
                <a:gd name="T53" fmla="*/ 2147483646 h 125"/>
                <a:gd name="T54" fmla="*/ 2147483646 w 57"/>
                <a:gd name="T55" fmla="*/ 2147483646 h 125"/>
                <a:gd name="T56" fmla="*/ 2147483646 w 57"/>
                <a:gd name="T57" fmla="*/ 2147483646 h 125"/>
                <a:gd name="T58" fmla="*/ 2147483646 w 57"/>
                <a:gd name="T59" fmla="*/ 2147483646 h 125"/>
                <a:gd name="T60" fmla="*/ 0 w 57"/>
                <a:gd name="T61" fmla="*/ 2147483646 h 125"/>
                <a:gd name="T62" fmla="*/ 0 w 57"/>
                <a:gd name="T63" fmla="*/ 2147483646 h 125"/>
                <a:gd name="T64" fmla="*/ 0 w 57"/>
                <a:gd name="T65" fmla="*/ 2147483646 h 125"/>
                <a:gd name="T66" fmla="*/ 2147483646 w 57"/>
                <a:gd name="T67" fmla="*/ 2147483646 h 125"/>
                <a:gd name="T68" fmla="*/ 2147483646 w 57"/>
                <a:gd name="T69" fmla="*/ 2147483646 h 125"/>
                <a:gd name="T70" fmla="*/ 2147483646 w 57"/>
                <a:gd name="T71" fmla="*/ 2147483646 h 125"/>
                <a:gd name="T72" fmla="*/ 2147483646 w 57"/>
                <a:gd name="T73" fmla="*/ 2147483646 h 125"/>
                <a:gd name="T74" fmla="*/ 2147483646 w 57"/>
                <a:gd name="T75" fmla="*/ 2147483646 h 125"/>
                <a:gd name="T76" fmla="*/ 2147483646 w 57"/>
                <a:gd name="T77" fmla="*/ 214748364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
                <a:gd name="T118" fmla="*/ 0 h 125"/>
                <a:gd name="T119" fmla="*/ 57 w 57"/>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 h="125">
                  <a:moveTo>
                    <a:pt x="3" y="25"/>
                  </a:moveTo>
                  <a:lnTo>
                    <a:pt x="16" y="25"/>
                  </a:lnTo>
                  <a:lnTo>
                    <a:pt x="20" y="0"/>
                  </a:lnTo>
                  <a:lnTo>
                    <a:pt x="47" y="0"/>
                  </a:lnTo>
                  <a:lnTo>
                    <a:pt x="41" y="25"/>
                  </a:lnTo>
                  <a:lnTo>
                    <a:pt x="57" y="25"/>
                  </a:lnTo>
                  <a:lnTo>
                    <a:pt x="53" y="42"/>
                  </a:lnTo>
                  <a:lnTo>
                    <a:pt x="38" y="42"/>
                  </a:lnTo>
                  <a:lnTo>
                    <a:pt x="28" y="96"/>
                  </a:lnTo>
                  <a:lnTo>
                    <a:pt x="28" y="97"/>
                  </a:lnTo>
                  <a:lnTo>
                    <a:pt x="28" y="98"/>
                  </a:lnTo>
                  <a:lnTo>
                    <a:pt x="26" y="98"/>
                  </a:lnTo>
                  <a:lnTo>
                    <a:pt x="26" y="100"/>
                  </a:lnTo>
                  <a:lnTo>
                    <a:pt x="26" y="101"/>
                  </a:lnTo>
                  <a:lnTo>
                    <a:pt x="28" y="101"/>
                  </a:lnTo>
                  <a:lnTo>
                    <a:pt x="28" y="103"/>
                  </a:lnTo>
                  <a:lnTo>
                    <a:pt x="29" y="103"/>
                  </a:lnTo>
                  <a:lnTo>
                    <a:pt x="31" y="103"/>
                  </a:lnTo>
                  <a:lnTo>
                    <a:pt x="31" y="104"/>
                  </a:lnTo>
                  <a:lnTo>
                    <a:pt x="32" y="104"/>
                  </a:lnTo>
                  <a:lnTo>
                    <a:pt x="34" y="104"/>
                  </a:lnTo>
                  <a:lnTo>
                    <a:pt x="35" y="104"/>
                  </a:lnTo>
                  <a:lnTo>
                    <a:pt x="36" y="104"/>
                  </a:lnTo>
                  <a:lnTo>
                    <a:pt x="38" y="104"/>
                  </a:lnTo>
                  <a:lnTo>
                    <a:pt x="41" y="104"/>
                  </a:lnTo>
                  <a:lnTo>
                    <a:pt x="38" y="124"/>
                  </a:lnTo>
                  <a:lnTo>
                    <a:pt x="36" y="124"/>
                  </a:lnTo>
                  <a:lnTo>
                    <a:pt x="35" y="124"/>
                  </a:lnTo>
                  <a:lnTo>
                    <a:pt x="34" y="124"/>
                  </a:lnTo>
                  <a:lnTo>
                    <a:pt x="32" y="124"/>
                  </a:lnTo>
                  <a:lnTo>
                    <a:pt x="31" y="124"/>
                  </a:lnTo>
                  <a:lnTo>
                    <a:pt x="29" y="124"/>
                  </a:lnTo>
                  <a:lnTo>
                    <a:pt x="28" y="124"/>
                  </a:lnTo>
                  <a:lnTo>
                    <a:pt x="28" y="125"/>
                  </a:lnTo>
                  <a:lnTo>
                    <a:pt x="26" y="125"/>
                  </a:lnTo>
                  <a:lnTo>
                    <a:pt x="25" y="125"/>
                  </a:lnTo>
                  <a:lnTo>
                    <a:pt x="23" y="125"/>
                  </a:lnTo>
                  <a:lnTo>
                    <a:pt x="22" y="125"/>
                  </a:lnTo>
                  <a:lnTo>
                    <a:pt x="20" y="125"/>
                  </a:lnTo>
                  <a:lnTo>
                    <a:pt x="19" y="125"/>
                  </a:lnTo>
                  <a:lnTo>
                    <a:pt x="17" y="124"/>
                  </a:lnTo>
                  <a:lnTo>
                    <a:pt x="16" y="124"/>
                  </a:lnTo>
                  <a:lnTo>
                    <a:pt x="14" y="124"/>
                  </a:lnTo>
                  <a:lnTo>
                    <a:pt x="13" y="124"/>
                  </a:lnTo>
                  <a:lnTo>
                    <a:pt x="11" y="124"/>
                  </a:lnTo>
                  <a:lnTo>
                    <a:pt x="10" y="124"/>
                  </a:lnTo>
                  <a:lnTo>
                    <a:pt x="10" y="122"/>
                  </a:lnTo>
                  <a:lnTo>
                    <a:pt x="8" y="122"/>
                  </a:lnTo>
                  <a:lnTo>
                    <a:pt x="7" y="122"/>
                  </a:lnTo>
                  <a:lnTo>
                    <a:pt x="7" y="121"/>
                  </a:lnTo>
                  <a:lnTo>
                    <a:pt x="5" y="121"/>
                  </a:lnTo>
                  <a:lnTo>
                    <a:pt x="4" y="121"/>
                  </a:lnTo>
                  <a:lnTo>
                    <a:pt x="4" y="119"/>
                  </a:lnTo>
                  <a:lnTo>
                    <a:pt x="3" y="119"/>
                  </a:lnTo>
                  <a:lnTo>
                    <a:pt x="3" y="118"/>
                  </a:lnTo>
                  <a:lnTo>
                    <a:pt x="3" y="116"/>
                  </a:lnTo>
                  <a:lnTo>
                    <a:pt x="1" y="116"/>
                  </a:lnTo>
                  <a:lnTo>
                    <a:pt x="1" y="115"/>
                  </a:lnTo>
                  <a:lnTo>
                    <a:pt x="1" y="113"/>
                  </a:lnTo>
                  <a:lnTo>
                    <a:pt x="1" y="112"/>
                  </a:lnTo>
                  <a:lnTo>
                    <a:pt x="0" y="112"/>
                  </a:lnTo>
                  <a:lnTo>
                    <a:pt x="0" y="110"/>
                  </a:lnTo>
                  <a:lnTo>
                    <a:pt x="0" y="109"/>
                  </a:lnTo>
                  <a:lnTo>
                    <a:pt x="0" y="107"/>
                  </a:lnTo>
                  <a:lnTo>
                    <a:pt x="0" y="106"/>
                  </a:lnTo>
                  <a:lnTo>
                    <a:pt x="0" y="104"/>
                  </a:lnTo>
                  <a:lnTo>
                    <a:pt x="0" y="103"/>
                  </a:lnTo>
                  <a:lnTo>
                    <a:pt x="1" y="103"/>
                  </a:lnTo>
                  <a:lnTo>
                    <a:pt x="1" y="101"/>
                  </a:lnTo>
                  <a:lnTo>
                    <a:pt x="1" y="100"/>
                  </a:lnTo>
                  <a:lnTo>
                    <a:pt x="1" y="98"/>
                  </a:lnTo>
                  <a:lnTo>
                    <a:pt x="1" y="97"/>
                  </a:lnTo>
                  <a:lnTo>
                    <a:pt x="1" y="96"/>
                  </a:lnTo>
                  <a:lnTo>
                    <a:pt x="1" y="94"/>
                  </a:lnTo>
                  <a:lnTo>
                    <a:pt x="3" y="94"/>
                  </a:lnTo>
                  <a:lnTo>
                    <a:pt x="11" y="42"/>
                  </a:lnTo>
                  <a:lnTo>
                    <a:pt x="0" y="42"/>
                  </a:lnTo>
                  <a:lnTo>
                    <a:pt x="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1" name="Freeform 86">
              <a:extLst>
                <a:ext uri="{FF2B5EF4-FFF2-40B4-BE49-F238E27FC236}">
                  <a16:creationId xmlns:a16="http://schemas.microsoft.com/office/drawing/2014/main" id="{7DE9EB86-0968-445D-9E1A-FFA52822E8A4}"/>
                </a:ext>
              </a:extLst>
            </p:cNvPr>
            <p:cNvSpPr>
              <a:spLocks/>
            </p:cNvSpPr>
            <p:nvPr/>
          </p:nvSpPr>
          <p:spPr bwMode="auto">
            <a:xfrm>
              <a:off x="1992313" y="2417762"/>
              <a:ext cx="80962" cy="177800"/>
            </a:xfrm>
            <a:custGeom>
              <a:avLst/>
              <a:gdLst>
                <a:gd name="T0" fmla="*/ 2147483646 w 98"/>
                <a:gd name="T1" fmla="*/ 2147483646 h 167"/>
                <a:gd name="T2" fmla="*/ 2147483646 w 98"/>
                <a:gd name="T3" fmla="*/ 2147483646 h 167"/>
                <a:gd name="T4" fmla="*/ 2147483646 w 98"/>
                <a:gd name="T5" fmla="*/ 2147483646 h 167"/>
                <a:gd name="T6" fmla="*/ 2147483646 w 98"/>
                <a:gd name="T7" fmla="*/ 2147483646 h 167"/>
                <a:gd name="T8" fmla="*/ 2147483646 w 98"/>
                <a:gd name="T9" fmla="*/ 2147483646 h 167"/>
                <a:gd name="T10" fmla="*/ 2147483646 w 98"/>
                <a:gd name="T11" fmla="*/ 2147483646 h 167"/>
                <a:gd name="T12" fmla="*/ 2147483646 w 98"/>
                <a:gd name="T13" fmla="*/ 2147483646 h 167"/>
                <a:gd name="T14" fmla="*/ 2147483646 w 98"/>
                <a:gd name="T15" fmla="*/ 2147483646 h 167"/>
                <a:gd name="T16" fmla="*/ 2147483646 w 98"/>
                <a:gd name="T17" fmla="*/ 2147483646 h 167"/>
                <a:gd name="T18" fmla="*/ 2147483646 w 98"/>
                <a:gd name="T19" fmla="*/ 2147483646 h 167"/>
                <a:gd name="T20" fmla="*/ 2147483646 w 98"/>
                <a:gd name="T21" fmla="*/ 2147483646 h 167"/>
                <a:gd name="T22" fmla="*/ 2147483646 w 98"/>
                <a:gd name="T23" fmla="*/ 2147483646 h 167"/>
                <a:gd name="T24" fmla="*/ 2147483646 w 98"/>
                <a:gd name="T25" fmla="*/ 2147483646 h 167"/>
                <a:gd name="T26" fmla="*/ 2147483646 w 98"/>
                <a:gd name="T27" fmla="*/ 2147483646 h 167"/>
                <a:gd name="T28" fmla="*/ 2147483646 w 98"/>
                <a:gd name="T29" fmla="*/ 2147483646 h 167"/>
                <a:gd name="T30" fmla="*/ 2147483646 w 98"/>
                <a:gd name="T31" fmla="*/ 2147483646 h 167"/>
                <a:gd name="T32" fmla="*/ 0 w 98"/>
                <a:gd name="T33" fmla="*/ 2147483646 h 167"/>
                <a:gd name="T34" fmla="*/ 2147483646 w 98"/>
                <a:gd name="T35" fmla="*/ 2147483646 h 167"/>
                <a:gd name="T36" fmla="*/ 2147483646 w 98"/>
                <a:gd name="T37" fmla="*/ 2147483646 h 167"/>
                <a:gd name="T38" fmla="*/ 2147483646 w 98"/>
                <a:gd name="T39" fmla="*/ 2147483646 h 167"/>
                <a:gd name="T40" fmla="*/ 2147483646 w 98"/>
                <a:gd name="T41" fmla="*/ 2147483646 h 167"/>
                <a:gd name="T42" fmla="*/ 2147483646 w 98"/>
                <a:gd name="T43" fmla="*/ 2147483646 h 167"/>
                <a:gd name="T44" fmla="*/ 2147483646 w 98"/>
                <a:gd name="T45" fmla="*/ 2147483646 h 167"/>
                <a:gd name="T46" fmla="*/ 2147483646 w 98"/>
                <a:gd name="T47" fmla="*/ 2147483646 h 167"/>
                <a:gd name="T48" fmla="*/ 2147483646 w 98"/>
                <a:gd name="T49" fmla="*/ 2147483646 h 167"/>
                <a:gd name="T50" fmla="*/ 2147483646 w 98"/>
                <a:gd name="T51" fmla="*/ 2147483646 h 167"/>
                <a:gd name="T52" fmla="*/ 2147483646 w 98"/>
                <a:gd name="T53" fmla="*/ 2147483646 h 167"/>
                <a:gd name="T54" fmla="*/ 2147483646 w 98"/>
                <a:gd name="T55" fmla="*/ 2147483646 h 167"/>
                <a:gd name="T56" fmla="*/ 2147483646 w 98"/>
                <a:gd name="T57" fmla="*/ 2147483646 h 167"/>
                <a:gd name="T58" fmla="*/ 2147483646 w 98"/>
                <a:gd name="T59" fmla="*/ 2147483646 h 167"/>
                <a:gd name="T60" fmla="*/ 2147483646 w 98"/>
                <a:gd name="T61" fmla="*/ 2147483646 h 167"/>
                <a:gd name="T62" fmla="*/ 2147483646 w 98"/>
                <a:gd name="T63" fmla="*/ 2147483646 h 167"/>
                <a:gd name="T64" fmla="*/ 2147483646 w 98"/>
                <a:gd name="T65" fmla="*/ 2147483646 h 167"/>
                <a:gd name="T66" fmla="*/ 2147483646 w 98"/>
                <a:gd name="T67" fmla="*/ 0 h 167"/>
                <a:gd name="T68" fmla="*/ 2147483646 w 98"/>
                <a:gd name="T69" fmla="*/ 0 h 167"/>
                <a:gd name="T70" fmla="*/ 2147483646 w 98"/>
                <a:gd name="T71" fmla="*/ 2147483646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67"/>
                <a:gd name="T110" fmla="*/ 98 w 98"/>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67">
                  <a:moveTo>
                    <a:pt x="86" y="24"/>
                  </a:moveTo>
                  <a:lnTo>
                    <a:pt x="74" y="12"/>
                  </a:lnTo>
                  <a:lnTo>
                    <a:pt x="74" y="19"/>
                  </a:lnTo>
                  <a:lnTo>
                    <a:pt x="74" y="25"/>
                  </a:lnTo>
                  <a:lnTo>
                    <a:pt x="74" y="31"/>
                  </a:lnTo>
                  <a:lnTo>
                    <a:pt x="73" y="37"/>
                  </a:lnTo>
                  <a:lnTo>
                    <a:pt x="71" y="43"/>
                  </a:lnTo>
                  <a:lnTo>
                    <a:pt x="70" y="47"/>
                  </a:lnTo>
                  <a:lnTo>
                    <a:pt x="70" y="52"/>
                  </a:lnTo>
                  <a:lnTo>
                    <a:pt x="67" y="56"/>
                  </a:lnTo>
                  <a:lnTo>
                    <a:pt x="65" y="60"/>
                  </a:lnTo>
                  <a:lnTo>
                    <a:pt x="64" y="65"/>
                  </a:lnTo>
                  <a:lnTo>
                    <a:pt x="62" y="68"/>
                  </a:lnTo>
                  <a:lnTo>
                    <a:pt x="60" y="72"/>
                  </a:lnTo>
                  <a:lnTo>
                    <a:pt x="57" y="75"/>
                  </a:lnTo>
                  <a:lnTo>
                    <a:pt x="55" y="80"/>
                  </a:lnTo>
                  <a:lnTo>
                    <a:pt x="52" y="83"/>
                  </a:lnTo>
                  <a:lnTo>
                    <a:pt x="49" y="86"/>
                  </a:lnTo>
                  <a:lnTo>
                    <a:pt x="46" y="88"/>
                  </a:lnTo>
                  <a:lnTo>
                    <a:pt x="43" y="93"/>
                  </a:lnTo>
                  <a:lnTo>
                    <a:pt x="40" y="96"/>
                  </a:lnTo>
                  <a:lnTo>
                    <a:pt x="37" y="99"/>
                  </a:lnTo>
                  <a:lnTo>
                    <a:pt x="34" y="103"/>
                  </a:lnTo>
                  <a:lnTo>
                    <a:pt x="31" y="108"/>
                  </a:lnTo>
                  <a:lnTo>
                    <a:pt x="27" y="111"/>
                  </a:lnTo>
                  <a:lnTo>
                    <a:pt x="24" y="115"/>
                  </a:lnTo>
                  <a:lnTo>
                    <a:pt x="21" y="119"/>
                  </a:lnTo>
                  <a:lnTo>
                    <a:pt x="18" y="124"/>
                  </a:lnTo>
                  <a:lnTo>
                    <a:pt x="15" y="130"/>
                  </a:lnTo>
                  <a:lnTo>
                    <a:pt x="12" y="134"/>
                  </a:lnTo>
                  <a:lnTo>
                    <a:pt x="8" y="140"/>
                  </a:lnTo>
                  <a:lnTo>
                    <a:pt x="6" y="146"/>
                  </a:lnTo>
                  <a:lnTo>
                    <a:pt x="3" y="152"/>
                  </a:lnTo>
                  <a:lnTo>
                    <a:pt x="0" y="158"/>
                  </a:lnTo>
                  <a:lnTo>
                    <a:pt x="23" y="167"/>
                  </a:lnTo>
                  <a:lnTo>
                    <a:pt x="24" y="161"/>
                  </a:lnTo>
                  <a:lnTo>
                    <a:pt x="27" y="156"/>
                  </a:lnTo>
                  <a:lnTo>
                    <a:pt x="30" y="150"/>
                  </a:lnTo>
                  <a:lnTo>
                    <a:pt x="31" y="146"/>
                  </a:lnTo>
                  <a:lnTo>
                    <a:pt x="34" y="142"/>
                  </a:lnTo>
                  <a:lnTo>
                    <a:pt x="37" y="137"/>
                  </a:lnTo>
                  <a:lnTo>
                    <a:pt x="40" y="133"/>
                  </a:lnTo>
                  <a:lnTo>
                    <a:pt x="43" y="130"/>
                  </a:lnTo>
                  <a:lnTo>
                    <a:pt x="46" y="125"/>
                  </a:lnTo>
                  <a:lnTo>
                    <a:pt x="49" y="122"/>
                  </a:lnTo>
                  <a:lnTo>
                    <a:pt x="52" y="118"/>
                  </a:lnTo>
                  <a:lnTo>
                    <a:pt x="55" y="115"/>
                  </a:lnTo>
                  <a:lnTo>
                    <a:pt x="58" y="112"/>
                  </a:lnTo>
                  <a:lnTo>
                    <a:pt x="61" y="108"/>
                  </a:lnTo>
                  <a:lnTo>
                    <a:pt x="64" y="105"/>
                  </a:lnTo>
                  <a:lnTo>
                    <a:pt x="67" y="100"/>
                  </a:lnTo>
                  <a:lnTo>
                    <a:pt x="70" y="97"/>
                  </a:lnTo>
                  <a:lnTo>
                    <a:pt x="74" y="93"/>
                  </a:lnTo>
                  <a:lnTo>
                    <a:pt x="76" y="88"/>
                  </a:lnTo>
                  <a:lnTo>
                    <a:pt x="79" y="84"/>
                  </a:lnTo>
                  <a:lnTo>
                    <a:pt x="82" y="80"/>
                  </a:lnTo>
                  <a:lnTo>
                    <a:pt x="85" y="75"/>
                  </a:lnTo>
                  <a:lnTo>
                    <a:pt x="88" y="71"/>
                  </a:lnTo>
                  <a:lnTo>
                    <a:pt x="89" y="65"/>
                  </a:lnTo>
                  <a:lnTo>
                    <a:pt x="92" y="59"/>
                  </a:lnTo>
                  <a:lnTo>
                    <a:pt x="93" y="55"/>
                  </a:lnTo>
                  <a:lnTo>
                    <a:pt x="95" y="47"/>
                  </a:lnTo>
                  <a:lnTo>
                    <a:pt x="96" y="41"/>
                  </a:lnTo>
                  <a:lnTo>
                    <a:pt x="96" y="34"/>
                  </a:lnTo>
                  <a:lnTo>
                    <a:pt x="98" y="27"/>
                  </a:lnTo>
                  <a:lnTo>
                    <a:pt x="98" y="19"/>
                  </a:lnTo>
                  <a:lnTo>
                    <a:pt x="98" y="12"/>
                  </a:lnTo>
                  <a:lnTo>
                    <a:pt x="86" y="0"/>
                  </a:lnTo>
                  <a:lnTo>
                    <a:pt x="98" y="12"/>
                  </a:lnTo>
                  <a:lnTo>
                    <a:pt x="98" y="0"/>
                  </a:lnTo>
                  <a:lnTo>
                    <a:pt x="86" y="0"/>
                  </a:lnTo>
                  <a:lnTo>
                    <a:pt x="8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2" name="Freeform 87">
              <a:extLst>
                <a:ext uri="{FF2B5EF4-FFF2-40B4-BE49-F238E27FC236}">
                  <a16:creationId xmlns:a16="http://schemas.microsoft.com/office/drawing/2014/main" id="{A6860875-A419-4216-9E08-706E49DCBB5E}"/>
                </a:ext>
              </a:extLst>
            </p:cNvPr>
            <p:cNvSpPr>
              <a:spLocks/>
            </p:cNvSpPr>
            <p:nvPr/>
          </p:nvSpPr>
          <p:spPr bwMode="auto">
            <a:xfrm>
              <a:off x="1871663" y="2309812"/>
              <a:ext cx="192087" cy="133350"/>
            </a:xfrm>
            <a:custGeom>
              <a:avLst/>
              <a:gdLst>
                <a:gd name="T0" fmla="*/ 2147483646 w 229"/>
                <a:gd name="T1" fmla="*/ 2147483646 h 124"/>
                <a:gd name="T2" fmla="*/ 2147483646 w 229"/>
                <a:gd name="T3" fmla="*/ 2147483646 h 124"/>
                <a:gd name="T4" fmla="*/ 2147483646 w 229"/>
                <a:gd name="T5" fmla="*/ 2147483646 h 124"/>
                <a:gd name="T6" fmla="*/ 2147483646 w 229"/>
                <a:gd name="T7" fmla="*/ 2147483646 h 124"/>
                <a:gd name="T8" fmla="*/ 2147483646 w 229"/>
                <a:gd name="T9" fmla="*/ 2147483646 h 124"/>
                <a:gd name="T10" fmla="*/ 2147483646 w 229"/>
                <a:gd name="T11" fmla="*/ 2147483646 h 124"/>
                <a:gd name="T12" fmla="*/ 2147483646 w 229"/>
                <a:gd name="T13" fmla="*/ 2147483646 h 124"/>
                <a:gd name="T14" fmla="*/ 2147483646 w 229"/>
                <a:gd name="T15" fmla="*/ 2147483646 h 124"/>
                <a:gd name="T16" fmla="*/ 2147483646 w 229"/>
                <a:gd name="T17" fmla="*/ 2147483646 h 124"/>
                <a:gd name="T18" fmla="*/ 2147483646 w 229"/>
                <a:gd name="T19" fmla="*/ 2147483646 h 124"/>
                <a:gd name="T20" fmla="*/ 2147483646 w 229"/>
                <a:gd name="T21" fmla="*/ 2147483646 h 124"/>
                <a:gd name="T22" fmla="*/ 2147483646 w 229"/>
                <a:gd name="T23" fmla="*/ 2147483646 h 124"/>
                <a:gd name="T24" fmla="*/ 2147483646 w 229"/>
                <a:gd name="T25" fmla="*/ 2147483646 h 124"/>
                <a:gd name="T26" fmla="*/ 2147483646 w 229"/>
                <a:gd name="T27" fmla="*/ 2147483646 h 124"/>
                <a:gd name="T28" fmla="*/ 2147483646 w 229"/>
                <a:gd name="T29" fmla="*/ 2147483646 h 124"/>
                <a:gd name="T30" fmla="*/ 2147483646 w 229"/>
                <a:gd name="T31" fmla="*/ 2147483646 h 124"/>
                <a:gd name="T32" fmla="*/ 2147483646 w 229"/>
                <a:gd name="T33" fmla="*/ 2147483646 h 124"/>
                <a:gd name="T34" fmla="*/ 2147483646 w 229"/>
                <a:gd name="T35" fmla="*/ 2147483646 h 124"/>
                <a:gd name="T36" fmla="*/ 2147483646 w 229"/>
                <a:gd name="T37" fmla="*/ 2147483646 h 124"/>
                <a:gd name="T38" fmla="*/ 2147483646 w 229"/>
                <a:gd name="T39" fmla="*/ 2147483646 h 124"/>
                <a:gd name="T40" fmla="*/ 2147483646 w 229"/>
                <a:gd name="T41" fmla="*/ 2147483646 h 124"/>
                <a:gd name="T42" fmla="*/ 2147483646 w 229"/>
                <a:gd name="T43" fmla="*/ 2147483646 h 124"/>
                <a:gd name="T44" fmla="*/ 2147483646 w 229"/>
                <a:gd name="T45" fmla="*/ 2147483646 h 124"/>
                <a:gd name="T46" fmla="*/ 2147483646 w 229"/>
                <a:gd name="T47" fmla="*/ 2147483646 h 124"/>
                <a:gd name="T48" fmla="*/ 2147483646 w 229"/>
                <a:gd name="T49" fmla="*/ 2147483646 h 124"/>
                <a:gd name="T50" fmla="*/ 2147483646 w 229"/>
                <a:gd name="T51" fmla="*/ 2147483646 h 124"/>
                <a:gd name="T52" fmla="*/ 2147483646 w 229"/>
                <a:gd name="T53" fmla="*/ 2147483646 h 124"/>
                <a:gd name="T54" fmla="*/ 2147483646 w 229"/>
                <a:gd name="T55" fmla="*/ 2147483646 h 124"/>
                <a:gd name="T56" fmla="*/ 2147483646 w 229"/>
                <a:gd name="T57" fmla="*/ 2147483646 h 124"/>
                <a:gd name="T58" fmla="*/ 2147483646 w 229"/>
                <a:gd name="T59" fmla="*/ 2147483646 h 124"/>
                <a:gd name="T60" fmla="*/ 2147483646 w 229"/>
                <a:gd name="T61" fmla="*/ 2147483646 h 124"/>
                <a:gd name="T62" fmla="*/ 2147483646 w 229"/>
                <a:gd name="T63" fmla="*/ 2147483646 h 124"/>
                <a:gd name="T64" fmla="*/ 2147483646 w 229"/>
                <a:gd name="T65" fmla="*/ 2147483646 h 124"/>
                <a:gd name="T66" fmla="*/ 2147483646 w 229"/>
                <a:gd name="T67" fmla="*/ 2147483646 h 124"/>
                <a:gd name="T68" fmla="*/ 0 w 229"/>
                <a:gd name="T69" fmla="*/ 2147483646 h 124"/>
                <a:gd name="T70" fmla="*/ 0 w 229"/>
                <a:gd name="T71" fmla="*/ 2147483646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9"/>
                <a:gd name="T109" fmla="*/ 0 h 124"/>
                <a:gd name="T110" fmla="*/ 229 w 229"/>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9" h="124">
                  <a:moveTo>
                    <a:pt x="0" y="12"/>
                  </a:moveTo>
                  <a:lnTo>
                    <a:pt x="8" y="22"/>
                  </a:lnTo>
                  <a:lnTo>
                    <a:pt x="12" y="23"/>
                  </a:lnTo>
                  <a:lnTo>
                    <a:pt x="16" y="25"/>
                  </a:lnTo>
                  <a:lnTo>
                    <a:pt x="21" y="28"/>
                  </a:lnTo>
                  <a:lnTo>
                    <a:pt x="27" y="31"/>
                  </a:lnTo>
                  <a:lnTo>
                    <a:pt x="33" y="34"/>
                  </a:lnTo>
                  <a:lnTo>
                    <a:pt x="40" y="37"/>
                  </a:lnTo>
                  <a:lnTo>
                    <a:pt x="46" y="41"/>
                  </a:lnTo>
                  <a:lnTo>
                    <a:pt x="53" y="44"/>
                  </a:lnTo>
                  <a:lnTo>
                    <a:pt x="61" y="48"/>
                  </a:lnTo>
                  <a:lnTo>
                    <a:pt x="68" y="51"/>
                  </a:lnTo>
                  <a:lnTo>
                    <a:pt x="77" y="56"/>
                  </a:lnTo>
                  <a:lnTo>
                    <a:pt x="84" y="60"/>
                  </a:lnTo>
                  <a:lnTo>
                    <a:pt x="93" y="65"/>
                  </a:lnTo>
                  <a:lnTo>
                    <a:pt x="102" y="69"/>
                  </a:lnTo>
                  <a:lnTo>
                    <a:pt x="109" y="73"/>
                  </a:lnTo>
                  <a:lnTo>
                    <a:pt x="118" y="78"/>
                  </a:lnTo>
                  <a:lnTo>
                    <a:pt x="127" y="82"/>
                  </a:lnTo>
                  <a:lnTo>
                    <a:pt x="136" y="87"/>
                  </a:lnTo>
                  <a:lnTo>
                    <a:pt x="143" y="91"/>
                  </a:lnTo>
                  <a:lnTo>
                    <a:pt x="152" y="94"/>
                  </a:lnTo>
                  <a:lnTo>
                    <a:pt x="160" y="99"/>
                  </a:lnTo>
                  <a:lnTo>
                    <a:pt x="169" y="101"/>
                  </a:lnTo>
                  <a:lnTo>
                    <a:pt x="176" y="106"/>
                  </a:lnTo>
                  <a:lnTo>
                    <a:pt x="183" y="109"/>
                  </a:lnTo>
                  <a:lnTo>
                    <a:pt x="189" y="112"/>
                  </a:lnTo>
                  <a:lnTo>
                    <a:pt x="197" y="115"/>
                  </a:lnTo>
                  <a:lnTo>
                    <a:pt x="203" y="116"/>
                  </a:lnTo>
                  <a:lnTo>
                    <a:pt x="208" y="119"/>
                  </a:lnTo>
                  <a:lnTo>
                    <a:pt x="214" y="121"/>
                  </a:lnTo>
                  <a:lnTo>
                    <a:pt x="220" y="122"/>
                  </a:lnTo>
                  <a:lnTo>
                    <a:pt x="225" y="122"/>
                  </a:lnTo>
                  <a:lnTo>
                    <a:pt x="229" y="124"/>
                  </a:lnTo>
                  <a:lnTo>
                    <a:pt x="229" y="100"/>
                  </a:lnTo>
                  <a:lnTo>
                    <a:pt x="228" y="100"/>
                  </a:lnTo>
                  <a:lnTo>
                    <a:pt x="225" y="99"/>
                  </a:lnTo>
                  <a:lnTo>
                    <a:pt x="220" y="99"/>
                  </a:lnTo>
                  <a:lnTo>
                    <a:pt x="216" y="97"/>
                  </a:lnTo>
                  <a:lnTo>
                    <a:pt x="211" y="96"/>
                  </a:lnTo>
                  <a:lnTo>
                    <a:pt x="205" y="93"/>
                  </a:lnTo>
                  <a:lnTo>
                    <a:pt x="198" y="90"/>
                  </a:lnTo>
                  <a:lnTo>
                    <a:pt x="192" y="87"/>
                  </a:lnTo>
                  <a:lnTo>
                    <a:pt x="185" y="84"/>
                  </a:lnTo>
                  <a:lnTo>
                    <a:pt x="177" y="81"/>
                  </a:lnTo>
                  <a:lnTo>
                    <a:pt x="170" y="78"/>
                  </a:lnTo>
                  <a:lnTo>
                    <a:pt x="163" y="73"/>
                  </a:lnTo>
                  <a:lnTo>
                    <a:pt x="154" y="69"/>
                  </a:lnTo>
                  <a:lnTo>
                    <a:pt x="146" y="66"/>
                  </a:lnTo>
                  <a:lnTo>
                    <a:pt x="138" y="62"/>
                  </a:lnTo>
                  <a:lnTo>
                    <a:pt x="129" y="57"/>
                  </a:lnTo>
                  <a:lnTo>
                    <a:pt x="121" y="53"/>
                  </a:lnTo>
                  <a:lnTo>
                    <a:pt x="112" y="48"/>
                  </a:lnTo>
                  <a:lnTo>
                    <a:pt x="104" y="44"/>
                  </a:lnTo>
                  <a:lnTo>
                    <a:pt x="96" y="40"/>
                  </a:lnTo>
                  <a:lnTo>
                    <a:pt x="87" y="35"/>
                  </a:lnTo>
                  <a:lnTo>
                    <a:pt x="80" y="31"/>
                  </a:lnTo>
                  <a:lnTo>
                    <a:pt x="71" y="28"/>
                  </a:lnTo>
                  <a:lnTo>
                    <a:pt x="64" y="23"/>
                  </a:lnTo>
                  <a:lnTo>
                    <a:pt x="56" y="19"/>
                  </a:lnTo>
                  <a:lnTo>
                    <a:pt x="50" y="16"/>
                  </a:lnTo>
                  <a:lnTo>
                    <a:pt x="43" y="13"/>
                  </a:lnTo>
                  <a:lnTo>
                    <a:pt x="37" y="10"/>
                  </a:lnTo>
                  <a:lnTo>
                    <a:pt x="31" y="7"/>
                  </a:lnTo>
                  <a:lnTo>
                    <a:pt x="25" y="4"/>
                  </a:lnTo>
                  <a:lnTo>
                    <a:pt x="21" y="3"/>
                  </a:lnTo>
                  <a:lnTo>
                    <a:pt x="16" y="0"/>
                  </a:lnTo>
                  <a:lnTo>
                    <a:pt x="24" y="12"/>
                  </a:lnTo>
                  <a:lnTo>
                    <a:pt x="0" y="12"/>
                  </a:lnTo>
                  <a:lnTo>
                    <a:pt x="0" y="19"/>
                  </a:lnTo>
                  <a:lnTo>
                    <a:pt x="8" y="2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3" name="Freeform 88">
              <a:extLst>
                <a:ext uri="{FF2B5EF4-FFF2-40B4-BE49-F238E27FC236}">
                  <a16:creationId xmlns:a16="http://schemas.microsoft.com/office/drawing/2014/main" id="{5D76EA19-14B4-4BCE-8405-F6D86609691F}"/>
                </a:ext>
              </a:extLst>
            </p:cNvPr>
            <p:cNvSpPr>
              <a:spLocks/>
            </p:cNvSpPr>
            <p:nvPr/>
          </p:nvSpPr>
          <p:spPr bwMode="auto">
            <a:xfrm>
              <a:off x="1871663" y="2193925"/>
              <a:ext cx="47625" cy="130175"/>
            </a:xfrm>
            <a:custGeom>
              <a:avLst/>
              <a:gdLst>
                <a:gd name="T0" fmla="*/ 2147483646 w 56"/>
                <a:gd name="T1" fmla="*/ 2147483646 h 121"/>
                <a:gd name="T2" fmla="*/ 2147483646 w 56"/>
                <a:gd name="T3" fmla="*/ 2147483646 h 121"/>
                <a:gd name="T4" fmla="*/ 2147483646 w 56"/>
                <a:gd name="T5" fmla="*/ 2147483646 h 121"/>
                <a:gd name="T6" fmla="*/ 2147483646 w 56"/>
                <a:gd name="T7" fmla="*/ 2147483646 h 121"/>
                <a:gd name="T8" fmla="*/ 2147483646 w 56"/>
                <a:gd name="T9" fmla="*/ 2147483646 h 121"/>
                <a:gd name="T10" fmla="*/ 2147483646 w 56"/>
                <a:gd name="T11" fmla="*/ 2147483646 h 121"/>
                <a:gd name="T12" fmla="*/ 2147483646 w 56"/>
                <a:gd name="T13" fmla="*/ 2147483646 h 121"/>
                <a:gd name="T14" fmla="*/ 2147483646 w 56"/>
                <a:gd name="T15" fmla="*/ 2147483646 h 121"/>
                <a:gd name="T16" fmla="*/ 2147483646 w 56"/>
                <a:gd name="T17" fmla="*/ 2147483646 h 121"/>
                <a:gd name="T18" fmla="*/ 2147483646 w 56"/>
                <a:gd name="T19" fmla="*/ 2147483646 h 121"/>
                <a:gd name="T20" fmla="*/ 2147483646 w 56"/>
                <a:gd name="T21" fmla="*/ 2147483646 h 121"/>
                <a:gd name="T22" fmla="*/ 2147483646 w 56"/>
                <a:gd name="T23" fmla="*/ 2147483646 h 121"/>
                <a:gd name="T24" fmla="*/ 2147483646 w 56"/>
                <a:gd name="T25" fmla="*/ 2147483646 h 121"/>
                <a:gd name="T26" fmla="*/ 2147483646 w 56"/>
                <a:gd name="T27" fmla="*/ 2147483646 h 121"/>
                <a:gd name="T28" fmla="*/ 2147483646 w 56"/>
                <a:gd name="T29" fmla="*/ 2147483646 h 121"/>
                <a:gd name="T30" fmla="*/ 0 w 56"/>
                <a:gd name="T31" fmla="*/ 2147483646 h 121"/>
                <a:gd name="T32" fmla="*/ 0 w 56"/>
                <a:gd name="T33" fmla="*/ 2147483646 h 121"/>
                <a:gd name="T34" fmla="*/ 2147483646 w 56"/>
                <a:gd name="T35" fmla="*/ 2147483646 h 121"/>
                <a:gd name="T36" fmla="*/ 2147483646 w 56"/>
                <a:gd name="T37" fmla="*/ 2147483646 h 121"/>
                <a:gd name="T38" fmla="*/ 2147483646 w 56"/>
                <a:gd name="T39" fmla="*/ 2147483646 h 121"/>
                <a:gd name="T40" fmla="*/ 2147483646 w 56"/>
                <a:gd name="T41" fmla="*/ 2147483646 h 121"/>
                <a:gd name="T42" fmla="*/ 2147483646 w 56"/>
                <a:gd name="T43" fmla="*/ 2147483646 h 121"/>
                <a:gd name="T44" fmla="*/ 2147483646 w 56"/>
                <a:gd name="T45" fmla="*/ 2147483646 h 121"/>
                <a:gd name="T46" fmla="*/ 2147483646 w 56"/>
                <a:gd name="T47" fmla="*/ 2147483646 h 121"/>
                <a:gd name="T48" fmla="*/ 2147483646 w 56"/>
                <a:gd name="T49" fmla="*/ 2147483646 h 121"/>
                <a:gd name="T50" fmla="*/ 2147483646 w 56"/>
                <a:gd name="T51" fmla="*/ 2147483646 h 121"/>
                <a:gd name="T52" fmla="*/ 2147483646 w 56"/>
                <a:gd name="T53" fmla="*/ 2147483646 h 121"/>
                <a:gd name="T54" fmla="*/ 2147483646 w 56"/>
                <a:gd name="T55" fmla="*/ 2147483646 h 121"/>
                <a:gd name="T56" fmla="*/ 2147483646 w 56"/>
                <a:gd name="T57" fmla="*/ 2147483646 h 121"/>
                <a:gd name="T58" fmla="*/ 2147483646 w 56"/>
                <a:gd name="T59" fmla="*/ 2147483646 h 121"/>
                <a:gd name="T60" fmla="*/ 2147483646 w 56"/>
                <a:gd name="T61" fmla="*/ 2147483646 h 121"/>
                <a:gd name="T62" fmla="*/ 2147483646 w 56"/>
                <a:gd name="T63" fmla="*/ 2147483646 h 121"/>
                <a:gd name="T64" fmla="*/ 2147483646 w 56"/>
                <a:gd name="T65" fmla="*/ 2147483646 h 121"/>
                <a:gd name="T66" fmla="*/ 2147483646 w 56"/>
                <a:gd name="T67" fmla="*/ 2147483646 h 121"/>
                <a:gd name="T68" fmla="*/ 2147483646 w 56"/>
                <a:gd name="T69" fmla="*/ 0 h 121"/>
                <a:gd name="T70" fmla="*/ 2147483646 w 56"/>
                <a:gd name="T71" fmla="*/ 0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121"/>
                <a:gd name="T110" fmla="*/ 56 w 56"/>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121">
                  <a:moveTo>
                    <a:pt x="45" y="0"/>
                  </a:moveTo>
                  <a:lnTo>
                    <a:pt x="34" y="10"/>
                  </a:lnTo>
                  <a:lnTo>
                    <a:pt x="33" y="13"/>
                  </a:lnTo>
                  <a:lnTo>
                    <a:pt x="33" y="14"/>
                  </a:lnTo>
                  <a:lnTo>
                    <a:pt x="33" y="16"/>
                  </a:lnTo>
                  <a:lnTo>
                    <a:pt x="33" y="19"/>
                  </a:lnTo>
                  <a:lnTo>
                    <a:pt x="31" y="20"/>
                  </a:lnTo>
                  <a:lnTo>
                    <a:pt x="31" y="23"/>
                  </a:lnTo>
                  <a:lnTo>
                    <a:pt x="30" y="26"/>
                  </a:lnTo>
                  <a:lnTo>
                    <a:pt x="30" y="28"/>
                  </a:lnTo>
                  <a:lnTo>
                    <a:pt x="28" y="31"/>
                  </a:lnTo>
                  <a:lnTo>
                    <a:pt x="27" y="34"/>
                  </a:lnTo>
                  <a:lnTo>
                    <a:pt x="25" y="38"/>
                  </a:lnTo>
                  <a:lnTo>
                    <a:pt x="24" y="41"/>
                  </a:lnTo>
                  <a:lnTo>
                    <a:pt x="22" y="44"/>
                  </a:lnTo>
                  <a:lnTo>
                    <a:pt x="21" y="47"/>
                  </a:lnTo>
                  <a:lnTo>
                    <a:pt x="19" y="51"/>
                  </a:lnTo>
                  <a:lnTo>
                    <a:pt x="18" y="54"/>
                  </a:lnTo>
                  <a:lnTo>
                    <a:pt x="16" y="59"/>
                  </a:lnTo>
                  <a:lnTo>
                    <a:pt x="15" y="62"/>
                  </a:lnTo>
                  <a:lnTo>
                    <a:pt x="14" y="66"/>
                  </a:lnTo>
                  <a:lnTo>
                    <a:pt x="12" y="69"/>
                  </a:lnTo>
                  <a:lnTo>
                    <a:pt x="11" y="73"/>
                  </a:lnTo>
                  <a:lnTo>
                    <a:pt x="9" y="78"/>
                  </a:lnTo>
                  <a:lnTo>
                    <a:pt x="8" y="81"/>
                  </a:lnTo>
                  <a:lnTo>
                    <a:pt x="6" y="85"/>
                  </a:lnTo>
                  <a:lnTo>
                    <a:pt x="5" y="90"/>
                  </a:lnTo>
                  <a:lnTo>
                    <a:pt x="3" y="94"/>
                  </a:lnTo>
                  <a:lnTo>
                    <a:pt x="3" y="98"/>
                  </a:lnTo>
                  <a:lnTo>
                    <a:pt x="2" y="103"/>
                  </a:lnTo>
                  <a:lnTo>
                    <a:pt x="2" y="107"/>
                  </a:lnTo>
                  <a:lnTo>
                    <a:pt x="0" y="112"/>
                  </a:lnTo>
                  <a:lnTo>
                    <a:pt x="0" y="116"/>
                  </a:lnTo>
                  <a:lnTo>
                    <a:pt x="0" y="121"/>
                  </a:lnTo>
                  <a:lnTo>
                    <a:pt x="24" y="121"/>
                  </a:lnTo>
                  <a:lnTo>
                    <a:pt x="24" y="116"/>
                  </a:lnTo>
                  <a:lnTo>
                    <a:pt x="24" y="113"/>
                  </a:lnTo>
                  <a:lnTo>
                    <a:pt x="24" y="110"/>
                  </a:lnTo>
                  <a:lnTo>
                    <a:pt x="25" y="106"/>
                  </a:lnTo>
                  <a:lnTo>
                    <a:pt x="25" y="103"/>
                  </a:lnTo>
                  <a:lnTo>
                    <a:pt x="27" y="100"/>
                  </a:lnTo>
                  <a:lnTo>
                    <a:pt x="27" y="95"/>
                  </a:lnTo>
                  <a:lnTo>
                    <a:pt x="28" y="93"/>
                  </a:lnTo>
                  <a:lnTo>
                    <a:pt x="30" y="88"/>
                  </a:lnTo>
                  <a:lnTo>
                    <a:pt x="31" y="85"/>
                  </a:lnTo>
                  <a:lnTo>
                    <a:pt x="33" y="81"/>
                  </a:lnTo>
                  <a:lnTo>
                    <a:pt x="33" y="78"/>
                  </a:lnTo>
                  <a:lnTo>
                    <a:pt x="34" y="75"/>
                  </a:lnTo>
                  <a:lnTo>
                    <a:pt x="36" y="70"/>
                  </a:lnTo>
                  <a:lnTo>
                    <a:pt x="37" y="67"/>
                  </a:lnTo>
                  <a:lnTo>
                    <a:pt x="39" y="63"/>
                  </a:lnTo>
                  <a:lnTo>
                    <a:pt x="42" y="60"/>
                  </a:lnTo>
                  <a:lnTo>
                    <a:pt x="43" y="57"/>
                  </a:lnTo>
                  <a:lnTo>
                    <a:pt x="45" y="53"/>
                  </a:lnTo>
                  <a:lnTo>
                    <a:pt x="46" y="50"/>
                  </a:lnTo>
                  <a:lnTo>
                    <a:pt x="47" y="47"/>
                  </a:lnTo>
                  <a:lnTo>
                    <a:pt x="49" y="44"/>
                  </a:lnTo>
                  <a:lnTo>
                    <a:pt x="50" y="39"/>
                  </a:lnTo>
                  <a:lnTo>
                    <a:pt x="50" y="36"/>
                  </a:lnTo>
                  <a:lnTo>
                    <a:pt x="52" y="34"/>
                  </a:lnTo>
                  <a:lnTo>
                    <a:pt x="53" y="31"/>
                  </a:lnTo>
                  <a:lnTo>
                    <a:pt x="55" y="28"/>
                  </a:lnTo>
                  <a:lnTo>
                    <a:pt x="55" y="23"/>
                  </a:lnTo>
                  <a:lnTo>
                    <a:pt x="56" y="20"/>
                  </a:lnTo>
                  <a:lnTo>
                    <a:pt x="56" y="17"/>
                  </a:lnTo>
                  <a:lnTo>
                    <a:pt x="56" y="14"/>
                  </a:lnTo>
                  <a:lnTo>
                    <a:pt x="56" y="10"/>
                  </a:lnTo>
                  <a:lnTo>
                    <a:pt x="45" y="22"/>
                  </a:lnTo>
                  <a:lnTo>
                    <a:pt x="45" y="0"/>
                  </a:lnTo>
                  <a:lnTo>
                    <a:pt x="34" y="0"/>
                  </a:lnTo>
                  <a:lnTo>
                    <a:pt x="34" y="10"/>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4" name="Freeform 89">
              <a:extLst>
                <a:ext uri="{FF2B5EF4-FFF2-40B4-BE49-F238E27FC236}">
                  <a16:creationId xmlns:a16="http://schemas.microsoft.com/office/drawing/2014/main" id="{C421026B-ECD8-4220-909D-CBC84404FB34}"/>
                </a:ext>
              </a:extLst>
            </p:cNvPr>
            <p:cNvSpPr>
              <a:spLocks/>
            </p:cNvSpPr>
            <p:nvPr/>
          </p:nvSpPr>
          <p:spPr bwMode="auto">
            <a:xfrm>
              <a:off x="1909763" y="2178050"/>
              <a:ext cx="23812" cy="39687"/>
            </a:xfrm>
            <a:custGeom>
              <a:avLst/>
              <a:gdLst>
                <a:gd name="T0" fmla="*/ 2147483646 w 29"/>
                <a:gd name="T1" fmla="*/ 0 h 37"/>
                <a:gd name="T2" fmla="*/ 2147483646 w 29"/>
                <a:gd name="T3" fmla="*/ 2147483646 h 37"/>
                <a:gd name="T4" fmla="*/ 2147483646 w 29"/>
                <a:gd name="T5" fmla="*/ 2147483646 h 37"/>
                <a:gd name="T6" fmla="*/ 2147483646 w 29"/>
                <a:gd name="T7" fmla="*/ 2147483646 h 37"/>
                <a:gd name="T8" fmla="*/ 2147483646 w 29"/>
                <a:gd name="T9" fmla="*/ 2147483646 h 37"/>
                <a:gd name="T10" fmla="*/ 2147483646 w 29"/>
                <a:gd name="T11" fmla="*/ 2147483646 h 37"/>
                <a:gd name="T12" fmla="*/ 2147483646 w 29"/>
                <a:gd name="T13" fmla="*/ 2147483646 h 37"/>
                <a:gd name="T14" fmla="*/ 2147483646 w 29"/>
                <a:gd name="T15" fmla="*/ 2147483646 h 37"/>
                <a:gd name="T16" fmla="*/ 0 w 29"/>
                <a:gd name="T17" fmla="*/ 2147483646 h 37"/>
                <a:gd name="T18" fmla="*/ 0 w 29"/>
                <a:gd name="T19" fmla="*/ 2147483646 h 37"/>
                <a:gd name="T20" fmla="*/ 2147483646 w 29"/>
                <a:gd name="T21" fmla="*/ 2147483646 h 37"/>
                <a:gd name="T22" fmla="*/ 2147483646 w 29"/>
                <a:gd name="T23" fmla="*/ 2147483646 h 37"/>
                <a:gd name="T24" fmla="*/ 2147483646 w 29"/>
                <a:gd name="T25" fmla="*/ 2147483646 h 37"/>
                <a:gd name="T26" fmla="*/ 2147483646 w 29"/>
                <a:gd name="T27" fmla="*/ 2147483646 h 37"/>
                <a:gd name="T28" fmla="*/ 2147483646 w 29"/>
                <a:gd name="T29" fmla="*/ 2147483646 h 37"/>
                <a:gd name="T30" fmla="*/ 2147483646 w 29"/>
                <a:gd name="T31" fmla="*/ 2147483646 h 37"/>
                <a:gd name="T32" fmla="*/ 2147483646 w 29"/>
                <a:gd name="T33" fmla="*/ 2147483646 h 37"/>
                <a:gd name="T34" fmla="*/ 2147483646 w 29"/>
                <a:gd name="T35" fmla="*/ 2147483646 h 37"/>
                <a:gd name="T36" fmla="*/ 2147483646 w 29"/>
                <a:gd name="T37" fmla="*/ 2147483646 h 37"/>
                <a:gd name="T38" fmla="*/ 2147483646 w 29"/>
                <a:gd name="T39" fmla="*/ 2147483646 h 37"/>
                <a:gd name="T40" fmla="*/ 2147483646 w 29"/>
                <a:gd name="T41" fmla="*/ 2147483646 h 37"/>
                <a:gd name="T42" fmla="*/ 2147483646 w 29"/>
                <a:gd name="T43" fmla="*/ 2147483646 h 37"/>
                <a:gd name="T44" fmla="*/ 2147483646 w 29"/>
                <a:gd name="T45" fmla="*/ 2147483646 h 37"/>
                <a:gd name="T46" fmla="*/ 2147483646 w 29"/>
                <a:gd name="T47" fmla="*/ 2147483646 h 37"/>
                <a:gd name="T48" fmla="*/ 2147483646 w 29"/>
                <a:gd name="T49" fmla="*/ 2147483646 h 37"/>
                <a:gd name="T50" fmla="*/ 2147483646 w 29"/>
                <a:gd name="T51" fmla="*/ 2147483646 h 37"/>
                <a:gd name="T52" fmla="*/ 2147483646 w 29"/>
                <a:gd name="T53" fmla="*/ 2147483646 h 37"/>
                <a:gd name="T54" fmla="*/ 2147483646 w 29"/>
                <a:gd name="T55" fmla="*/ 2147483646 h 37"/>
                <a:gd name="T56" fmla="*/ 2147483646 w 29"/>
                <a:gd name="T57" fmla="*/ 2147483646 h 37"/>
                <a:gd name="T58" fmla="*/ 2147483646 w 29"/>
                <a:gd name="T59" fmla="*/ 2147483646 h 37"/>
                <a:gd name="T60" fmla="*/ 2147483646 w 29"/>
                <a:gd name="T61" fmla="*/ 2147483646 h 37"/>
                <a:gd name="T62" fmla="*/ 2147483646 w 29"/>
                <a:gd name="T63" fmla="*/ 2147483646 h 37"/>
                <a:gd name="T64" fmla="*/ 2147483646 w 29"/>
                <a:gd name="T65" fmla="*/ 2147483646 h 37"/>
                <a:gd name="T66" fmla="*/ 2147483646 w 29"/>
                <a:gd name="T67" fmla="*/ 2147483646 h 37"/>
                <a:gd name="T68" fmla="*/ 2147483646 w 29"/>
                <a:gd name="T69" fmla="*/ 2147483646 h 37"/>
                <a:gd name="T70" fmla="*/ 2147483646 w 29"/>
                <a:gd name="T71" fmla="*/ 2147483646 h 37"/>
                <a:gd name="T72" fmla="*/ 2147483646 w 29"/>
                <a:gd name="T73" fmla="*/ 2147483646 h 37"/>
                <a:gd name="T74" fmla="*/ 2147483646 w 29"/>
                <a:gd name="T75" fmla="*/ 2147483646 h 37"/>
                <a:gd name="T76" fmla="*/ 2147483646 w 29"/>
                <a:gd name="T77" fmla="*/ 2147483646 h 37"/>
                <a:gd name="T78" fmla="*/ 2147483646 w 29"/>
                <a:gd name="T79" fmla="*/ 2147483646 h 37"/>
                <a:gd name="T80" fmla="*/ 2147483646 w 29"/>
                <a:gd name="T81" fmla="*/ 2147483646 h 37"/>
                <a:gd name="T82" fmla="*/ 2147483646 w 29"/>
                <a:gd name="T83" fmla="*/ 2147483646 h 37"/>
                <a:gd name="T84" fmla="*/ 2147483646 w 29"/>
                <a:gd name="T85" fmla="*/ 0 h 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37"/>
                <a:gd name="T131" fmla="*/ 29 w 29"/>
                <a:gd name="T132" fmla="*/ 37 h 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37">
                  <a:moveTo>
                    <a:pt x="8" y="0"/>
                  </a:moveTo>
                  <a:lnTo>
                    <a:pt x="5" y="9"/>
                  </a:lnTo>
                  <a:lnTo>
                    <a:pt x="5" y="10"/>
                  </a:lnTo>
                  <a:lnTo>
                    <a:pt x="4" y="10"/>
                  </a:lnTo>
                  <a:lnTo>
                    <a:pt x="4" y="12"/>
                  </a:lnTo>
                  <a:lnTo>
                    <a:pt x="2" y="13"/>
                  </a:lnTo>
                  <a:lnTo>
                    <a:pt x="1" y="13"/>
                  </a:lnTo>
                  <a:lnTo>
                    <a:pt x="1" y="15"/>
                  </a:lnTo>
                  <a:lnTo>
                    <a:pt x="0" y="15"/>
                  </a:lnTo>
                  <a:lnTo>
                    <a:pt x="0" y="37"/>
                  </a:lnTo>
                  <a:lnTo>
                    <a:pt x="1" y="37"/>
                  </a:lnTo>
                  <a:lnTo>
                    <a:pt x="2" y="37"/>
                  </a:lnTo>
                  <a:lnTo>
                    <a:pt x="4" y="37"/>
                  </a:lnTo>
                  <a:lnTo>
                    <a:pt x="5" y="37"/>
                  </a:lnTo>
                  <a:lnTo>
                    <a:pt x="7" y="37"/>
                  </a:lnTo>
                  <a:lnTo>
                    <a:pt x="8" y="35"/>
                  </a:lnTo>
                  <a:lnTo>
                    <a:pt x="10" y="35"/>
                  </a:lnTo>
                  <a:lnTo>
                    <a:pt x="11" y="35"/>
                  </a:lnTo>
                  <a:lnTo>
                    <a:pt x="13" y="34"/>
                  </a:lnTo>
                  <a:lnTo>
                    <a:pt x="14" y="34"/>
                  </a:lnTo>
                  <a:lnTo>
                    <a:pt x="14" y="32"/>
                  </a:lnTo>
                  <a:lnTo>
                    <a:pt x="16" y="32"/>
                  </a:lnTo>
                  <a:lnTo>
                    <a:pt x="17" y="31"/>
                  </a:lnTo>
                  <a:lnTo>
                    <a:pt x="19" y="31"/>
                  </a:lnTo>
                  <a:lnTo>
                    <a:pt x="19" y="29"/>
                  </a:lnTo>
                  <a:lnTo>
                    <a:pt x="20" y="29"/>
                  </a:lnTo>
                  <a:lnTo>
                    <a:pt x="22" y="28"/>
                  </a:lnTo>
                  <a:lnTo>
                    <a:pt x="22" y="26"/>
                  </a:lnTo>
                  <a:lnTo>
                    <a:pt x="23" y="26"/>
                  </a:lnTo>
                  <a:lnTo>
                    <a:pt x="23" y="25"/>
                  </a:lnTo>
                  <a:lnTo>
                    <a:pt x="25" y="23"/>
                  </a:lnTo>
                  <a:lnTo>
                    <a:pt x="25" y="22"/>
                  </a:lnTo>
                  <a:lnTo>
                    <a:pt x="26" y="21"/>
                  </a:lnTo>
                  <a:lnTo>
                    <a:pt x="26" y="19"/>
                  </a:lnTo>
                  <a:lnTo>
                    <a:pt x="28" y="18"/>
                  </a:lnTo>
                  <a:lnTo>
                    <a:pt x="28" y="16"/>
                  </a:lnTo>
                  <a:lnTo>
                    <a:pt x="28" y="15"/>
                  </a:lnTo>
                  <a:lnTo>
                    <a:pt x="29" y="13"/>
                  </a:lnTo>
                  <a:lnTo>
                    <a:pt x="29" y="12"/>
                  </a:lnTo>
                  <a:lnTo>
                    <a:pt x="29" y="10"/>
                  </a:lnTo>
                  <a:lnTo>
                    <a:pt x="29" y="9"/>
                  </a:lnTo>
                  <a:lnTo>
                    <a:pt x="26"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5" name="Freeform 90">
              <a:extLst>
                <a:ext uri="{FF2B5EF4-FFF2-40B4-BE49-F238E27FC236}">
                  <a16:creationId xmlns:a16="http://schemas.microsoft.com/office/drawing/2014/main" id="{81D9CFE2-F19C-44EF-9285-A3EC40E7FC1D}"/>
                </a:ext>
              </a:extLst>
            </p:cNvPr>
            <p:cNvSpPr>
              <a:spLocks/>
            </p:cNvSpPr>
            <p:nvPr/>
          </p:nvSpPr>
          <p:spPr bwMode="auto">
            <a:xfrm>
              <a:off x="1916113" y="2170112"/>
              <a:ext cx="20637" cy="26988"/>
            </a:xfrm>
            <a:custGeom>
              <a:avLst/>
              <a:gdLst>
                <a:gd name="T0" fmla="*/ 2147483646 w 25"/>
                <a:gd name="T1" fmla="*/ 2147483646 h 25"/>
                <a:gd name="T2" fmla="*/ 2147483646 w 25"/>
                <a:gd name="T3" fmla="*/ 0 h 25"/>
                <a:gd name="T4" fmla="*/ 0 w 25"/>
                <a:gd name="T5" fmla="*/ 2147483646 h 25"/>
                <a:gd name="T6" fmla="*/ 2147483646 w 25"/>
                <a:gd name="T7" fmla="*/ 2147483646 h 25"/>
                <a:gd name="T8" fmla="*/ 2147483646 w 25"/>
                <a:gd name="T9" fmla="*/ 2147483646 h 25"/>
                <a:gd name="T10" fmla="*/ 2147483646 w 25"/>
                <a:gd name="T11" fmla="*/ 2147483646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18" y="7"/>
                  </a:moveTo>
                  <a:lnTo>
                    <a:pt x="9" y="0"/>
                  </a:lnTo>
                  <a:lnTo>
                    <a:pt x="0" y="7"/>
                  </a:lnTo>
                  <a:lnTo>
                    <a:pt x="18" y="25"/>
                  </a:lnTo>
                  <a:lnTo>
                    <a:pt x="25" y="16"/>
                  </a:lnTo>
                  <a:lnTo>
                    <a:pt x="1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6" name="Freeform 91">
              <a:extLst>
                <a:ext uri="{FF2B5EF4-FFF2-40B4-BE49-F238E27FC236}">
                  <a16:creationId xmlns:a16="http://schemas.microsoft.com/office/drawing/2014/main" id="{344DED5F-FD24-44BA-807F-A106A4A3F089}"/>
                </a:ext>
              </a:extLst>
            </p:cNvPr>
            <p:cNvSpPr>
              <a:spLocks/>
            </p:cNvSpPr>
            <p:nvPr/>
          </p:nvSpPr>
          <p:spPr bwMode="auto">
            <a:xfrm>
              <a:off x="1839913" y="2116137"/>
              <a:ext cx="139700" cy="177800"/>
            </a:xfrm>
            <a:custGeom>
              <a:avLst/>
              <a:gdLst>
                <a:gd name="T0" fmla="*/ 2147483646 w 166"/>
                <a:gd name="T1" fmla="*/ 0 h 166"/>
                <a:gd name="T2" fmla="*/ 0 w 166"/>
                <a:gd name="T3" fmla="*/ 2147483646 h 166"/>
                <a:gd name="T4" fmla="*/ 2147483646 w 166"/>
                <a:gd name="T5" fmla="*/ 2147483646 h 166"/>
                <a:gd name="T6" fmla="*/ 2147483646 w 166"/>
                <a:gd name="T7" fmla="*/ 2147483646 h 166"/>
                <a:gd name="T8" fmla="*/ 2147483646 w 166"/>
                <a:gd name="T9" fmla="*/ 2147483646 h 166"/>
                <a:gd name="T10" fmla="*/ 2147483646 w 166"/>
                <a:gd name="T11" fmla="*/ 2147483646 h 166"/>
                <a:gd name="T12" fmla="*/ 2147483646 w 166"/>
                <a:gd name="T13" fmla="*/ 2147483646 h 166"/>
                <a:gd name="T14" fmla="*/ 2147483646 w 166"/>
                <a:gd name="T15" fmla="*/ 2147483646 h 166"/>
                <a:gd name="T16" fmla="*/ 2147483646 w 166"/>
                <a:gd name="T17" fmla="*/ 2147483646 h 166"/>
                <a:gd name="T18" fmla="*/ 2147483646 w 166"/>
                <a:gd name="T19" fmla="*/ 2147483646 h 166"/>
                <a:gd name="T20" fmla="*/ 2147483646 w 166"/>
                <a:gd name="T21" fmla="*/ 2147483646 h 166"/>
                <a:gd name="T22" fmla="*/ 2147483646 w 166"/>
                <a:gd name="T23" fmla="*/ 2147483646 h 166"/>
                <a:gd name="T24" fmla="*/ 2147483646 w 166"/>
                <a:gd name="T25" fmla="*/ 2147483646 h 166"/>
                <a:gd name="T26" fmla="*/ 2147483646 w 166"/>
                <a:gd name="T27" fmla="*/ 2147483646 h 166"/>
                <a:gd name="T28" fmla="*/ 2147483646 w 166"/>
                <a:gd name="T29" fmla="*/ 2147483646 h 166"/>
                <a:gd name="T30" fmla="*/ 2147483646 w 166"/>
                <a:gd name="T31" fmla="*/ 2147483646 h 166"/>
                <a:gd name="T32" fmla="*/ 2147483646 w 166"/>
                <a:gd name="T33" fmla="*/ 2147483646 h 166"/>
                <a:gd name="T34" fmla="*/ 2147483646 w 166"/>
                <a:gd name="T35" fmla="*/ 2147483646 h 166"/>
                <a:gd name="T36" fmla="*/ 2147483646 w 166"/>
                <a:gd name="T37" fmla="*/ 2147483646 h 166"/>
                <a:gd name="T38" fmla="*/ 2147483646 w 166"/>
                <a:gd name="T39" fmla="*/ 2147483646 h 166"/>
                <a:gd name="T40" fmla="*/ 2147483646 w 166"/>
                <a:gd name="T41" fmla="*/ 2147483646 h 166"/>
                <a:gd name="T42" fmla="*/ 2147483646 w 166"/>
                <a:gd name="T43" fmla="*/ 2147483646 h 166"/>
                <a:gd name="T44" fmla="*/ 2147483646 w 166"/>
                <a:gd name="T45" fmla="*/ 2147483646 h 166"/>
                <a:gd name="T46" fmla="*/ 2147483646 w 166"/>
                <a:gd name="T47" fmla="*/ 2147483646 h 166"/>
                <a:gd name="T48" fmla="*/ 2147483646 w 166"/>
                <a:gd name="T49" fmla="*/ 2147483646 h 166"/>
                <a:gd name="T50" fmla="*/ 2147483646 w 166"/>
                <a:gd name="T51" fmla="*/ 2147483646 h 166"/>
                <a:gd name="T52" fmla="*/ 2147483646 w 166"/>
                <a:gd name="T53" fmla="*/ 2147483646 h 166"/>
                <a:gd name="T54" fmla="*/ 2147483646 w 166"/>
                <a:gd name="T55" fmla="*/ 2147483646 h 166"/>
                <a:gd name="T56" fmla="*/ 2147483646 w 166"/>
                <a:gd name="T57" fmla="*/ 2147483646 h 166"/>
                <a:gd name="T58" fmla="*/ 2147483646 w 166"/>
                <a:gd name="T59" fmla="*/ 2147483646 h 166"/>
                <a:gd name="T60" fmla="*/ 2147483646 w 166"/>
                <a:gd name="T61" fmla="*/ 2147483646 h 166"/>
                <a:gd name="T62" fmla="*/ 2147483646 w 166"/>
                <a:gd name="T63" fmla="*/ 2147483646 h 166"/>
                <a:gd name="T64" fmla="*/ 2147483646 w 166"/>
                <a:gd name="T65" fmla="*/ 2147483646 h 166"/>
                <a:gd name="T66" fmla="*/ 2147483646 w 166"/>
                <a:gd name="T67" fmla="*/ 2147483646 h 166"/>
                <a:gd name="T68" fmla="*/ 2147483646 w 166"/>
                <a:gd name="T69" fmla="*/ 0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6"/>
                <a:gd name="T107" fmla="*/ 166 w 166"/>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6">
                  <a:moveTo>
                    <a:pt x="166" y="0"/>
                  </a:moveTo>
                  <a:lnTo>
                    <a:pt x="0" y="67"/>
                  </a:lnTo>
                  <a:lnTo>
                    <a:pt x="5" y="68"/>
                  </a:lnTo>
                  <a:lnTo>
                    <a:pt x="9" y="70"/>
                  </a:lnTo>
                  <a:lnTo>
                    <a:pt x="14" y="71"/>
                  </a:lnTo>
                  <a:lnTo>
                    <a:pt x="18" y="74"/>
                  </a:lnTo>
                  <a:lnTo>
                    <a:pt x="22" y="76"/>
                  </a:lnTo>
                  <a:lnTo>
                    <a:pt x="25" y="77"/>
                  </a:lnTo>
                  <a:lnTo>
                    <a:pt x="30" y="80"/>
                  </a:lnTo>
                  <a:lnTo>
                    <a:pt x="34" y="81"/>
                  </a:lnTo>
                  <a:lnTo>
                    <a:pt x="37" y="84"/>
                  </a:lnTo>
                  <a:lnTo>
                    <a:pt x="42" y="87"/>
                  </a:lnTo>
                  <a:lnTo>
                    <a:pt x="45" y="89"/>
                  </a:lnTo>
                  <a:lnTo>
                    <a:pt x="49" y="92"/>
                  </a:lnTo>
                  <a:lnTo>
                    <a:pt x="52" y="95"/>
                  </a:lnTo>
                  <a:lnTo>
                    <a:pt x="56" y="98"/>
                  </a:lnTo>
                  <a:lnTo>
                    <a:pt x="59" y="101"/>
                  </a:lnTo>
                  <a:lnTo>
                    <a:pt x="62" y="104"/>
                  </a:lnTo>
                  <a:lnTo>
                    <a:pt x="65" y="107"/>
                  </a:lnTo>
                  <a:lnTo>
                    <a:pt x="68" y="109"/>
                  </a:lnTo>
                  <a:lnTo>
                    <a:pt x="71" y="114"/>
                  </a:lnTo>
                  <a:lnTo>
                    <a:pt x="74" y="117"/>
                  </a:lnTo>
                  <a:lnTo>
                    <a:pt x="77" y="120"/>
                  </a:lnTo>
                  <a:lnTo>
                    <a:pt x="79" y="124"/>
                  </a:lnTo>
                  <a:lnTo>
                    <a:pt x="82" y="127"/>
                  </a:lnTo>
                  <a:lnTo>
                    <a:pt x="84" y="132"/>
                  </a:lnTo>
                  <a:lnTo>
                    <a:pt x="86" y="136"/>
                  </a:lnTo>
                  <a:lnTo>
                    <a:pt x="89" y="140"/>
                  </a:lnTo>
                  <a:lnTo>
                    <a:pt x="90" y="143"/>
                  </a:lnTo>
                  <a:lnTo>
                    <a:pt x="92" y="148"/>
                  </a:lnTo>
                  <a:lnTo>
                    <a:pt x="95" y="152"/>
                  </a:lnTo>
                  <a:lnTo>
                    <a:pt x="96" y="157"/>
                  </a:lnTo>
                  <a:lnTo>
                    <a:pt x="98" y="161"/>
                  </a:lnTo>
                  <a:lnTo>
                    <a:pt x="99" y="166"/>
                  </a:lnTo>
                  <a:lnTo>
                    <a:pt x="1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7" name="Rectangle 92">
              <a:extLst>
                <a:ext uri="{FF2B5EF4-FFF2-40B4-BE49-F238E27FC236}">
                  <a16:creationId xmlns:a16="http://schemas.microsoft.com/office/drawing/2014/main" id="{816B3409-5EB6-4799-B175-66F2439DEE1F}"/>
                </a:ext>
              </a:extLst>
            </p:cNvPr>
            <p:cNvSpPr>
              <a:spLocks noChangeArrowheads="1"/>
            </p:cNvSpPr>
            <p:nvPr/>
          </p:nvSpPr>
          <p:spPr bwMode="auto">
            <a:xfrm>
              <a:off x="1957388" y="2586037"/>
              <a:ext cx="115887" cy="619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18" name="Rectangle 93">
              <a:extLst>
                <a:ext uri="{FF2B5EF4-FFF2-40B4-BE49-F238E27FC236}">
                  <a16:creationId xmlns:a16="http://schemas.microsoft.com/office/drawing/2014/main" id="{A39F27ED-A682-47CF-A9C0-9BB4554066BA}"/>
                </a:ext>
              </a:extLst>
            </p:cNvPr>
            <p:cNvSpPr>
              <a:spLocks noChangeArrowheads="1"/>
            </p:cNvSpPr>
            <p:nvPr/>
          </p:nvSpPr>
          <p:spPr bwMode="auto">
            <a:xfrm>
              <a:off x="1957388" y="2586037"/>
              <a:ext cx="115887" cy="619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19" name="Rectangle 94">
              <a:extLst>
                <a:ext uri="{FF2B5EF4-FFF2-40B4-BE49-F238E27FC236}">
                  <a16:creationId xmlns:a16="http://schemas.microsoft.com/office/drawing/2014/main" id="{64309D37-A5EC-4C88-8094-82928AACCF7F}"/>
                </a:ext>
              </a:extLst>
            </p:cNvPr>
            <p:cNvSpPr>
              <a:spLocks noChangeArrowheads="1"/>
            </p:cNvSpPr>
            <p:nvPr/>
          </p:nvSpPr>
          <p:spPr bwMode="auto">
            <a:xfrm>
              <a:off x="2709863" y="2530475"/>
              <a:ext cx="117475" cy="61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20" name="Rectangle 95">
              <a:extLst>
                <a:ext uri="{FF2B5EF4-FFF2-40B4-BE49-F238E27FC236}">
                  <a16:creationId xmlns:a16="http://schemas.microsoft.com/office/drawing/2014/main" id="{8140AB20-3708-4472-99DC-2B3802385BF1}"/>
                </a:ext>
              </a:extLst>
            </p:cNvPr>
            <p:cNvSpPr>
              <a:spLocks noChangeArrowheads="1"/>
            </p:cNvSpPr>
            <p:nvPr/>
          </p:nvSpPr>
          <p:spPr bwMode="auto">
            <a:xfrm>
              <a:off x="2709863" y="2530475"/>
              <a:ext cx="117475" cy="619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21" name="Rectangle 96">
              <a:extLst>
                <a:ext uri="{FF2B5EF4-FFF2-40B4-BE49-F238E27FC236}">
                  <a16:creationId xmlns:a16="http://schemas.microsoft.com/office/drawing/2014/main" id="{5AAE5609-4827-4412-9888-C99ACCCE4EEF}"/>
                </a:ext>
              </a:extLst>
            </p:cNvPr>
            <p:cNvSpPr>
              <a:spLocks noChangeArrowheads="1"/>
            </p:cNvSpPr>
            <p:nvPr/>
          </p:nvSpPr>
          <p:spPr bwMode="auto">
            <a:xfrm>
              <a:off x="1065213" y="2522537"/>
              <a:ext cx="117475" cy="61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22" name="Rectangle 97">
              <a:extLst>
                <a:ext uri="{FF2B5EF4-FFF2-40B4-BE49-F238E27FC236}">
                  <a16:creationId xmlns:a16="http://schemas.microsoft.com/office/drawing/2014/main" id="{085D0B52-B9FD-4AC9-A9F1-03310AA861DB}"/>
                </a:ext>
              </a:extLst>
            </p:cNvPr>
            <p:cNvSpPr>
              <a:spLocks noChangeArrowheads="1"/>
            </p:cNvSpPr>
            <p:nvPr/>
          </p:nvSpPr>
          <p:spPr bwMode="auto">
            <a:xfrm>
              <a:off x="1065213" y="2522537"/>
              <a:ext cx="117475" cy="619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723" name="Line 100">
              <a:extLst>
                <a:ext uri="{FF2B5EF4-FFF2-40B4-BE49-F238E27FC236}">
                  <a16:creationId xmlns:a16="http://schemas.microsoft.com/office/drawing/2014/main" id="{F6E0B2F9-3191-4CDA-92F6-8FE7B201207A}"/>
                </a:ext>
              </a:extLst>
            </p:cNvPr>
            <p:cNvSpPr>
              <a:spLocks noChangeShapeType="1"/>
            </p:cNvSpPr>
            <p:nvPr/>
          </p:nvSpPr>
          <p:spPr bwMode="auto">
            <a:xfrm flipH="1" flipV="1">
              <a:off x="1143000" y="2646362"/>
              <a:ext cx="304800" cy="533400"/>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24" name="Line 101">
              <a:extLst>
                <a:ext uri="{FF2B5EF4-FFF2-40B4-BE49-F238E27FC236}">
                  <a16:creationId xmlns:a16="http://schemas.microsoft.com/office/drawing/2014/main" id="{EADC7333-8E61-4A34-ADF4-E0DCA8F49729}"/>
                </a:ext>
              </a:extLst>
            </p:cNvPr>
            <p:cNvSpPr>
              <a:spLocks noChangeShapeType="1"/>
            </p:cNvSpPr>
            <p:nvPr/>
          </p:nvSpPr>
          <p:spPr bwMode="auto">
            <a:xfrm flipH="1" flipV="1">
              <a:off x="2027238" y="2674937"/>
              <a:ext cx="304800" cy="533400"/>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25" name="Line 102">
              <a:extLst>
                <a:ext uri="{FF2B5EF4-FFF2-40B4-BE49-F238E27FC236}">
                  <a16:creationId xmlns:a16="http://schemas.microsoft.com/office/drawing/2014/main" id="{8352D952-E831-4256-8DB2-E3449EBF8F0C}"/>
                </a:ext>
              </a:extLst>
            </p:cNvPr>
            <p:cNvSpPr>
              <a:spLocks noChangeShapeType="1"/>
            </p:cNvSpPr>
            <p:nvPr/>
          </p:nvSpPr>
          <p:spPr bwMode="auto">
            <a:xfrm flipV="1">
              <a:off x="1600200" y="2722562"/>
              <a:ext cx="304800" cy="457200"/>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726" name="Line 103">
              <a:extLst>
                <a:ext uri="{FF2B5EF4-FFF2-40B4-BE49-F238E27FC236}">
                  <a16:creationId xmlns:a16="http://schemas.microsoft.com/office/drawing/2014/main" id="{5303D4F2-4428-4374-9476-662F0C119CBC}"/>
                </a:ext>
              </a:extLst>
            </p:cNvPr>
            <p:cNvSpPr>
              <a:spLocks noChangeShapeType="1"/>
            </p:cNvSpPr>
            <p:nvPr/>
          </p:nvSpPr>
          <p:spPr bwMode="auto">
            <a:xfrm flipH="1">
              <a:off x="2459038" y="1636712"/>
              <a:ext cx="207962" cy="390525"/>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4581" name="Group 212">
            <a:extLst>
              <a:ext uri="{FF2B5EF4-FFF2-40B4-BE49-F238E27FC236}">
                <a16:creationId xmlns:a16="http://schemas.microsoft.com/office/drawing/2014/main" id="{67D6D3D1-D455-4C91-B6EB-79F80D37CDD1}"/>
              </a:ext>
            </a:extLst>
          </p:cNvPr>
          <p:cNvGrpSpPr>
            <a:grpSpLocks/>
          </p:cNvGrpSpPr>
          <p:nvPr/>
        </p:nvGrpSpPr>
        <p:grpSpPr bwMode="auto">
          <a:xfrm>
            <a:off x="4724400" y="1981200"/>
            <a:ext cx="1312863" cy="3048000"/>
            <a:chOff x="4485666" y="1158968"/>
            <a:chExt cx="1312335" cy="3048000"/>
          </a:xfrm>
        </p:grpSpPr>
        <p:sp>
          <p:nvSpPr>
            <p:cNvPr id="24626" name="Rectangle 35">
              <a:extLst>
                <a:ext uri="{FF2B5EF4-FFF2-40B4-BE49-F238E27FC236}">
                  <a16:creationId xmlns:a16="http://schemas.microsoft.com/office/drawing/2014/main" id="{A55721C6-02A2-4E6E-B3AC-45ABB176A747}"/>
                </a:ext>
              </a:extLst>
            </p:cNvPr>
            <p:cNvSpPr>
              <a:spLocks noChangeArrowheads="1"/>
            </p:cNvSpPr>
            <p:nvPr/>
          </p:nvSpPr>
          <p:spPr bwMode="auto">
            <a:xfrm rot="3132567">
              <a:off x="3432266" y="2552793"/>
              <a:ext cx="3048000" cy="2603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27" name="Rectangle 36">
              <a:extLst>
                <a:ext uri="{FF2B5EF4-FFF2-40B4-BE49-F238E27FC236}">
                  <a16:creationId xmlns:a16="http://schemas.microsoft.com/office/drawing/2014/main" id="{F3092639-4838-4262-88D1-E9EE92BF85BF}"/>
                </a:ext>
              </a:extLst>
            </p:cNvPr>
            <p:cNvSpPr>
              <a:spLocks noChangeArrowheads="1"/>
            </p:cNvSpPr>
            <p:nvPr/>
          </p:nvSpPr>
          <p:spPr bwMode="auto">
            <a:xfrm rot="3132567">
              <a:off x="3432266" y="2552793"/>
              <a:ext cx="3048000" cy="260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28" name="Freeform 37">
              <a:extLst>
                <a:ext uri="{FF2B5EF4-FFF2-40B4-BE49-F238E27FC236}">
                  <a16:creationId xmlns:a16="http://schemas.microsoft.com/office/drawing/2014/main" id="{EB775865-5A27-4151-B316-6A2328748C64}"/>
                </a:ext>
              </a:extLst>
            </p:cNvPr>
            <p:cNvSpPr>
              <a:spLocks/>
            </p:cNvSpPr>
            <p:nvPr/>
          </p:nvSpPr>
          <p:spPr bwMode="auto">
            <a:xfrm rot="3132567">
              <a:off x="4207104" y="2067705"/>
              <a:ext cx="2039938" cy="571500"/>
            </a:xfrm>
            <a:custGeom>
              <a:avLst/>
              <a:gdLst>
                <a:gd name="T0" fmla="*/ 2147483646 w 2433"/>
                <a:gd name="T1" fmla="*/ 2147483646 h 534"/>
                <a:gd name="T2" fmla="*/ 2147483646 w 2433"/>
                <a:gd name="T3" fmla="*/ 2147483646 h 534"/>
                <a:gd name="T4" fmla="*/ 2147483646 w 2433"/>
                <a:gd name="T5" fmla="*/ 2147483646 h 534"/>
                <a:gd name="T6" fmla="*/ 2147483646 w 2433"/>
                <a:gd name="T7" fmla="*/ 2147483646 h 534"/>
                <a:gd name="T8" fmla="*/ 2147483646 w 2433"/>
                <a:gd name="T9" fmla="*/ 2147483646 h 534"/>
                <a:gd name="T10" fmla="*/ 2147483646 w 2433"/>
                <a:gd name="T11" fmla="*/ 2147483646 h 534"/>
                <a:gd name="T12" fmla="*/ 2147483646 w 2433"/>
                <a:gd name="T13" fmla="*/ 2147483646 h 534"/>
                <a:gd name="T14" fmla="*/ 2147483646 w 2433"/>
                <a:gd name="T15" fmla="*/ 2147483646 h 534"/>
                <a:gd name="T16" fmla="*/ 2147483646 w 2433"/>
                <a:gd name="T17" fmla="*/ 2147483646 h 534"/>
                <a:gd name="T18" fmla="*/ 2147483646 w 2433"/>
                <a:gd name="T19" fmla="*/ 2147483646 h 534"/>
                <a:gd name="T20" fmla="*/ 2147483646 w 2433"/>
                <a:gd name="T21" fmla="*/ 2147483646 h 534"/>
                <a:gd name="T22" fmla="*/ 2147483646 w 2433"/>
                <a:gd name="T23" fmla="*/ 2147483646 h 534"/>
                <a:gd name="T24" fmla="*/ 2147483646 w 2433"/>
                <a:gd name="T25" fmla="*/ 2147483646 h 534"/>
                <a:gd name="T26" fmla="*/ 2147483646 w 2433"/>
                <a:gd name="T27" fmla="*/ 2147483646 h 534"/>
                <a:gd name="T28" fmla="*/ 2147483646 w 2433"/>
                <a:gd name="T29" fmla="*/ 2147483646 h 534"/>
                <a:gd name="T30" fmla="*/ 2147483646 w 2433"/>
                <a:gd name="T31" fmla="*/ 2147483646 h 534"/>
                <a:gd name="T32" fmla="*/ 2147483646 w 2433"/>
                <a:gd name="T33" fmla="*/ 0 h 534"/>
                <a:gd name="T34" fmla="*/ 2147483646 w 2433"/>
                <a:gd name="T35" fmla="*/ 0 h 534"/>
                <a:gd name="T36" fmla="*/ 2147483646 w 2433"/>
                <a:gd name="T37" fmla="*/ 2147483646 h 534"/>
                <a:gd name="T38" fmla="*/ 2147483646 w 2433"/>
                <a:gd name="T39" fmla="*/ 2147483646 h 534"/>
                <a:gd name="T40" fmla="*/ 2147483646 w 2433"/>
                <a:gd name="T41" fmla="*/ 2147483646 h 534"/>
                <a:gd name="T42" fmla="*/ 2147483646 w 2433"/>
                <a:gd name="T43" fmla="*/ 2147483646 h 534"/>
                <a:gd name="T44" fmla="*/ 2147483646 w 2433"/>
                <a:gd name="T45" fmla="*/ 2147483646 h 534"/>
                <a:gd name="T46" fmla="*/ 2147483646 w 2433"/>
                <a:gd name="T47" fmla="*/ 2147483646 h 534"/>
                <a:gd name="T48" fmla="*/ 2147483646 w 2433"/>
                <a:gd name="T49" fmla="*/ 2147483646 h 534"/>
                <a:gd name="T50" fmla="*/ 2147483646 w 2433"/>
                <a:gd name="T51" fmla="*/ 2147483646 h 534"/>
                <a:gd name="T52" fmla="*/ 2147483646 w 2433"/>
                <a:gd name="T53" fmla="*/ 2147483646 h 534"/>
                <a:gd name="T54" fmla="*/ 2147483646 w 2433"/>
                <a:gd name="T55" fmla="*/ 2147483646 h 534"/>
                <a:gd name="T56" fmla="*/ 2147483646 w 2433"/>
                <a:gd name="T57" fmla="*/ 2147483646 h 534"/>
                <a:gd name="T58" fmla="*/ 0 w 2433"/>
                <a:gd name="T59" fmla="*/ 2147483646 h 534"/>
                <a:gd name="T60" fmla="*/ 2147483646 w 2433"/>
                <a:gd name="T61" fmla="*/ 2147483646 h 534"/>
                <a:gd name="T62" fmla="*/ 2147483646 w 2433"/>
                <a:gd name="T63" fmla="*/ 2147483646 h 534"/>
                <a:gd name="T64" fmla="*/ 2147483646 w 2433"/>
                <a:gd name="T65" fmla="*/ 2147483646 h 534"/>
                <a:gd name="T66" fmla="*/ 2147483646 w 2433"/>
                <a:gd name="T67" fmla="*/ 2147483646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3"/>
                <a:gd name="T103" fmla="*/ 0 h 534"/>
                <a:gd name="T104" fmla="*/ 2433 w 2433"/>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3" h="534">
                  <a:moveTo>
                    <a:pt x="2283" y="534"/>
                  </a:moveTo>
                  <a:lnTo>
                    <a:pt x="2361" y="472"/>
                  </a:lnTo>
                  <a:lnTo>
                    <a:pt x="2410" y="415"/>
                  </a:lnTo>
                  <a:lnTo>
                    <a:pt x="2433" y="360"/>
                  </a:lnTo>
                  <a:lnTo>
                    <a:pt x="2433" y="309"/>
                  </a:lnTo>
                  <a:lnTo>
                    <a:pt x="2410" y="261"/>
                  </a:lnTo>
                  <a:lnTo>
                    <a:pt x="2367" y="219"/>
                  </a:lnTo>
                  <a:lnTo>
                    <a:pt x="2305" y="179"/>
                  </a:lnTo>
                  <a:lnTo>
                    <a:pt x="2227" y="143"/>
                  </a:lnTo>
                  <a:lnTo>
                    <a:pt x="2133" y="111"/>
                  </a:lnTo>
                  <a:lnTo>
                    <a:pt x="2027" y="83"/>
                  </a:lnTo>
                  <a:lnTo>
                    <a:pt x="1911" y="59"/>
                  </a:lnTo>
                  <a:lnTo>
                    <a:pt x="1784" y="39"/>
                  </a:lnTo>
                  <a:lnTo>
                    <a:pt x="1649" y="23"/>
                  </a:lnTo>
                  <a:lnTo>
                    <a:pt x="1510" y="11"/>
                  </a:lnTo>
                  <a:lnTo>
                    <a:pt x="1366" y="3"/>
                  </a:lnTo>
                  <a:lnTo>
                    <a:pt x="1221" y="0"/>
                  </a:lnTo>
                  <a:lnTo>
                    <a:pt x="1076" y="0"/>
                  </a:lnTo>
                  <a:lnTo>
                    <a:pt x="931" y="5"/>
                  </a:lnTo>
                  <a:lnTo>
                    <a:pt x="793" y="14"/>
                  </a:lnTo>
                  <a:lnTo>
                    <a:pt x="657" y="27"/>
                  </a:lnTo>
                  <a:lnTo>
                    <a:pt x="530" y="45"/>
                  </a:lnTo>
                  <a:lnTo>
                    <a:pt x="413" y="67"/>
                  </a:lnTo>
                  <a:lnTo>
                    <a:pt x="305" y="93"/>
                  </a:lnTo>
                  <a:lnTo>
                    <a:pt x="212" y="124"/>
                  </a:lnTo>
                  <a:lnTo>
                    <a:pt x="133" y="160"/>
                  </a:lnTo>
                  <a:lnTo>
                    <a:pt x="71" y="199"/>
                  </a:lnTo>
                  <a:lnTo>
                    <a:pt x="26" y="244"/>
                  </a:lnTo>
                  <a:lnTo>
                    <a:pt x="3" y="292"/>
                  </a:lnTo>
                  <a:lnTo>
                    <a:pt x="0" y="345"/>
                  </a:lnTo>
                  <a:lnTo>
                    <a:pt x="23" y="404"/>
                  </a:lnTo>
                  <a:lnTo>
                    <a:pt x="71" y="466"/>
                  </a:lnTo>
                  <a:lnTo>
                    <a:pt x="147" y="534"/>
                  </a:lnTo>
                  <a:lnTo>
                    <a:pt x="2283" y="53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Freeform 38">
              <a:extLst>
                <a:ext uri="{FF2B5EF4-FFF2-40B4-BE49-F238E27FC236}">
                  <a16:creationId xmlns:a16="http://schemas.microsoft.com/office/drawing/2014/main" id="{CFA867EE-1456-4F5A-A70D-174A078FEE12}"/>
                </a:ext>
              </a:extLst>
            </p:cNvPr>
            <p:cNvSpPr>
              <a:spLocks/>
            </p:cNvSpPr>
            <p:nvPr/>
          </p:nvSpPr>
          <p:spPr bwMode="auto">
            <a:xfrm rot="3132567">
              <a:off x="4196644" y="2056911"/>
              <a:ext cx="2060575" cy="595313"/>
            </a:xfrm>
            <a:custGeom>
              <a:avLst/>
              <a:gdLst>
                <a:gd name="T0" fmla="*/ 2147483646 w 2456"/>
                <a:gd name="T1" fmla="*/ 2147483646 h 557"/>
                <a:gd name="T2" fmla="*/ 2147483646 w 2456"/>
                <a:gd name="T3" fmla="*/ 2147483646 h 557"/>
                <a:gd name="T4" fmla="*/ 2147483646 w 2456"/>
                <a:gd name="T5" fmla="*/ 2147483646 h 557"/>
                <a:gd name="T6" fmla="*/ 2147483646 w 2456"/>
                <a:gd name="T7" fmla="*/ 2147483646 h 557"/>
                <a:gd name="T8" fmla="*/ 2147483646 w 2456"/>
                <a:gd name="T9" fmla="*/ 2147483646 h 557"/>
                <a:gd name="T10" fmla="*/ 2147483646 w 2456"/>
                <a:gd name="T11" fmla="*/ 2147483646 h 557"/>
                <a:gd name="T12" fmla="*/ 2147483646 w 2456"/>
                <a:gd name="T13" fmla="*/ 2147483646 h 557"/>
                <a:gd name="T14" fmla="*/ 2147483646 w 2456"/>
                <a:gd name="T15" fmla="*/ 2147483646 h 557"/>
                <a:gd name="T16" fmla="*/ 2147483646 w 2456"/>
                <a:gd name="T17" fmla="*/ 2147483646 h 557"/>
                <a:gd name="T18" fmla="*/ 2147483646 w 2456"/>
                <a:gd name="T19" fmla="*/ 2147483646 h 557"/>
                <a:gd name="T20" fmla="*/ 2147483646 w 2456"/>
                <a:gd name="T21" fmla="*/ 2147483646 h 557"/>
                <a:gd name="T22" fmla="*/ 2147483646 w 2456"/>
                <a:gd name="T23" fmla="*/ 2147483646 h 557"/>
                <a:gd name="T24" fmla="*/ 2147483646 w 2456"/>
                <a:gd name="T25" fmla="*/ 2147483646 h 557"/>
                <a:gd name="T26" fmla="*/ 2147483646 w 2456"/>
                <a:gd name="T27" fmla="*/ 2147483646 h 557"/>
                <a:gd name="T28" fmla="*/ 2147483646 w 2456"/>
                <a:gd name="T29" fmla="*/ 2147483646 h 557"/>
                <a:gd name="T30" fmla="*/ 2147483646 w 2456"/>
                <a:gd name="T31" fmla="*/ 2147483646 h 557"/>
                <a:gd name="T32" fmla="*/ 2147483646 w 2456"/>
                <a:gd name="T33" fmla="*/ 2147483646 h 557"/>
                <a:gd name="T34" fmla="*/ 2147483646 w 2456"/>
                <a:gd name="T35" fmla="*/ 2147483646 h 557"/>
                <a:gd name="T36" fmla="*/ 2147483646 w 2456"/>
                <a:gd name="T37" fmla="*/ 2147483646 h 557"/>
                <a:gd name="T38" fmla="*/ 2147483646 w 2456"/>
                <a:gd name="T39" fmla="*/ 2147483646 h 557"/>
                <a:gd name="T40" fmla="*/ 2147483646 w 2456"/>
                <a:gd name="T41" fmla="*/ 2147483646 h 557"/>
                <a:gd name="T42" fmla="*/ 2147483646 w 2456"/>
                <a:gd name="T43" fmla="*/ 2147483646 h 557"/>
                <a:gd name="T44" fmla="*/ 2147483646 w 2456"/>
                <a:gd name="T45" fmla="*/ 2147483646 h 557"/>
                <a:gd name="T46" fmla="*/ 2147483646 w 2456"/>
                <a:gd name="T47" fmla="*/ 2147483646 h 557"/>
                <a:gd name="T48" fmla="*/ 2147483646 w 2456"/>
                <a:gd name="T49" fmla="*/ 2147483646 h 557"/>
                <a:gd name="T50" fmla="*/ 2147483646 w 2456"/>
                <a:gd name="T51" fmla="*/ 0 h 557"/>
                <a:gd name="T52" fmla="*/ 2147483646 w 2456"/>
                <a:gd name="T53" fmla="*/ 2147483646 h 557"/>
                <a:gd name="T54" fmla="*/ 2147483646 w 2456"/>
                <a:gd name="T55" fmla="*/ 2147483646 h 557"/>
                <a:gd name="T56" fmla="*/ 2147483646 w 2456"/>
                <a:gd name="T57" fmla="*/ 2147483646 h 557"/>
                <a:gd name="T58" fmla="*/ 2147483646 w 2456"/>
                <a:gd name="T59" fmla="*/ 2147483646 h 557"/>
                <a:gd name="T60" fmla="*/ 2147483646 w 2456"/>
                <a:gd name="T61" fmla="*/ 2147483646 h 557"/>
                <a:gd name="T62" fmla="*/ 0 w 2456"/>
                <a:gd name="T63" fmla="*/ 2147483646 h 557"/>
                <a:gd name="T64" fmla="*/ 2147483646 w 2456"/>
                <a:gd name="T65" fmla="*/ 2147483646 h 557"/>
                <a:gd name="T66" fmla="*/ 2147483646 w 2456"/>
                <a:gd name="T67" fmla="*/ 2147483646 h 5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56"/>
                <a:gd name="T103" fmla="*/ 0 h 557"/>
                <a:gd name="T104" fmla="*/ 2456 w 2456"/>
                <a:gd name="T105" fmla="*/ 557 h 5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56" h="557">
                  <a:moveTo>
                    <a:pt x="158" y="533"/>
                  </a:moveTo>
                  <a:lnTo>
                    <a:pt x="164" y="536"/>
                  </a:lnTo>
                  <a:lnTo>
                    <a:pt x="90" y="470"/>
                  </a:lnTo>
                  <a:lnTo>
                    <a:pt x="43" y="410"/>
                  </a:lnTo>
                  <a:lnTo>
                    <a:pt x="23" y="355"/>
                  </a:lnTo>
                  <a:lnTo>
                    <a:pt x="24" y="306"/>
                  </a:lnTo>
                  <a:lnTo>
                    <a:pt x="46" y="261"/>
                  </a:lnTo>
                  <a:lnTo>
                    <a:pt x="89" y="219"/>
                  </a:lnTo>
                  <a:lnTo>
                    <a:pt x="150" y="181"/>
                  </a:lnTo>
                  <a:lnTo>
                    <a:pt x="226" y="146"/>
                  </a:lnTo>
                  <a:lnTo>
                    <a:pt x="319" y="116"/>
                  </a:lnTo>
                  <a:lnTo>
                    <a:pt x="426" y="90"/>
                  </a:lnTo>
                  <a:lnTo>
                    <a:pt x="544" y="67"/>
                  </a:lnTo>
                  <a:lnTo>
                    <a:pt x="669" y="50"/>
                  </a:lnTo>
                  <a:lnTo>
                    <a:pt x="804" y="36"/>
                  </a:lnTo>
                  <a:lnTo>
                    <a:pt x="944" y="28"/>
                  </a:lnTo>
                  <a:lnTo>
                    <a:pt x="1087" y="23"/>
                  </a:lnTo>
                  <a:lnTo>
                    <a:pt x="1232" y="22"/>
                  </a:lnTo>
                  <a:lnTo>
                    <a:pt x="1377" y="26"/>
                  </a:lnTo>
                  <a:lnTo>
                    <a:pt x="1520" y="34"/>
                  </a:lnTo>
                  <a:lnTo>
                    <a:pt x="1659" y="45"/>
                  </a:lnTo>
                  <a:lnTo>
                    <a:pt x="1793" y="62"/>
                  </a:lnTo>
                  <a:lnTo>
                    <a:pt x="1919" y="82"/>
                  </a:lnTo>
                  <a:lnTo>
                    <a:pt x="2037" y="106"/>
                  </a:lnTo>
                  <a:lnTo>
                    <a:pt x="2142" y="134"/>
                  </a:lnTo>
                  <a:lnTo>
                    <a:pt x="2233" y="165"/>
                  </a:lnTo>
                  <a:lnTo>
                    <a:pt x="2311" y="200"/>
                  </a:lnTo>
                  <a:lnTo>
                    <a:pt x="2370" y="239"/>
                  </a:lnTo>
                  <a:lnTo>
                    <a:pt x="2412" y="280"/>
                  </a:lnTo>
                  <a:lnTo>
                    <a:pt x="2432" y="323"/>
                  </a:lnTo>
                  <a:lnTo>
                    <a:pt x="2432" y="368"/>
                  </a:lnTo>
                  <a:lnTo>
                    <a:pt x="2412" y="418"/>
                  </a:lnTo>
                  <a:lnTo>
                    <a:pt x="2363" y="474"/>
                  </a:lnTo>
                  <a:lnTo>
                    <a:pt x="2288" y="536"/>
                  </a:lnTo>
                  <a:lnTo>
                    <a:pt x="2301" y="556"/>
                  </a:lnTo>
                  <a:lnTo>
                    <a:pt x="2379" y="492"/>
                  </a:lnTo>
                  <a:lnTo>
                    <a:pt x="2431" y="432"/>
                  </a:lnTo>
                  <a:lnTo>
                    <a:pt x="2456" y="373"/>
                  </a:lnTo>
                  <a:lnTo>
                    <a:pt x="2456" y="317"/>
                  </a:lnTo>
                  <a:lnTo>
                    <a:pt x="2431" y="265"/>
                  </a:lnTo>
                  <a:lnTo>
                    <a:pt x="2385" y="219"/>
                  </a:lnTo>
                  <a:lnTo>
                    <a:pt x="2322" y="180"/>
                  </a:lnTo>
                  <a:lnTo>
                    <a:pt x="2242" y="143"/>
                  </a:lnTo>
                  <a:lnTo>
                    <a:pt x="2149" y="110"/>
                  </a:lnTo>
                  <a:lnTo>
                    <a:pt x="2041" y="82"/>
                  </a:lnTo>
                  <a:lnTo>
                    <a:pt x="1923" y="59"/>
                  </a:lnTo>
                  <a:lnTo>
                    <a:pt x="1796" y="38"/>
                  </a:lnTo>
                  <a:lnTo>
                    <a:pt x="1662" y="22"/>
                  </a:lnTo>
                  <a:lnTo>
                    <a:pt x="1521" y="10"/>
                  </a:lnTo>
                  <a:lnTo>
                    <a:pt x="1378" y="3"/>
                  </a:lnTo>
                  <a:lnTo>
                    <a:pt x="1232" y="0"/>
                  </a:lnTo>
                  <a:lnTo>
                    <a:pt x="1086" y="0"/>
                  </a:lnTo>
                  <a:lnTo>
                    <a:pt x="942" y="4"/>
                  </a:lnTo>
                  <a:lnTo>
                    <a:pt x="802" y="13"/>
                  </a:lnTo>
                  <a:lnTo>
                    <a:pt x="668" y="26"/>
                  </a:lnTo>
                  <a:lnTo>
                    <a:pt x="539" y="44"/>
                  </a:lnTo>
                  <a:lnTo>
                    <a:pt x="421" y="66"/>
                  </a:lnTo>
                  <a:lnTo>
                    <a:pt x="313" y="93"/>
                  </a:lnTo>
                  <a:lnTo>
                    <a:pt x="219" y="123"/>
                  </a:lnTo>
                  <a:lnTo>
                    <a:pt x="138" y="160"/>
                  </a:lnTo>
                  <a:lnTo>
                    <a:pt x="74" y="202"/>
                  </a:lnTo>
                  <a:lnTo>
                    <a:pt x="27" y="247"/>
                  </a:lnTo>
                  <a:lnTo>
                    <a:pt x="2" y="300"/>
                  </a:lnTo>
                  <a:lnTo>
                    <a:pt x="0" y="359"/>
                  </a:lnTo>
                  <a:lnTo>
                    <a:pt x="24" y="421"/>
                  </a:lnTo>
                  <a:lnTo>
                    <a:pt x="73" y="486"/>
                  </a:lnTo>
                  <a:lnTo>
                    <a:pt x="151" y="554"/>
                  </a:lnTo>
                  <a:lnTo>
                    <a:pt x="158" y="557"/>
                  </a:lnTo>
                  <a:lnTo>
                    <a:pt x="158" y="5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0" name="Freeform 39">
              <a:extLst>
                <a:ext uri="{FF2B5EF4-FFF2-40B4-BE49-F238E27FC236}">
                  <a16:creationId xmlns:a16="http://schemas.microsoft.com/office/drawing/2014/main" id="{B8316201-A750-45B6-B05C-712644719BD5}"/>
                </a:ext>
              </a:extLst>
            </p:cNvPr>
            <p:cNvSpPr>
              <a:spLocks/>
            </p:cNvSpPr>
            <p:nvPr/>
          </p:nvSpPr>
          <p:spPr bwMode="auto">
            <a:xfrm rot="3132567">
              <a:off x="4104191" y="2517737"/>
              <a:ext cx="1797050" cy="25400"/>
            </a:xfrm>
            <a:custGeom>
              <a:avLst/>
              <a:gdLst>
                <a:gd name="T0" fmla="*/ 2147483646 w 2143"/>
                <a:gd name="T1" fmla="*/ 2147483646 h 24"/>
                <a:gd name="T2" fmla="*/ 2147483646 w 2143"/>
                <a:gd name="T3" fmla="*/ 0 h 24"/>
                <a:gd name="T4" fmla="*/ 0 w 2143"/>
                <a:gd name="T5" fmla="*/ 0 h 24"/>
                <a:gd name="T6" fmla="*/ 0 w 2143"/>
                <a:gd name="T7" fmla="*/ 2147483646 h 24"/>
                <a:gd name="T8" fmla="*/ 2147483646 w 2143"/>
                <a:gd name="T9" fmla="*/ 2147483646 h 24"/>
                <a:gd name="T10" fmla="*/ 2147483646 w 2143"/>
                <a:gd name="T11" fmla="*/ 2147483646 h 24"/>
                <a:gd name="T12" fmla="*/ 2147483646 w 2143"/>
                <a:gd name="T13" fmla="*/ 2147483646 h 24"/>
                <a:gd name="T14" fmla="*/ 0 60000 65536"/>
                <a:gd name="T15" fmla="*/ 0 60000 65536"/>
                <a:gd name="T16" fmla="*/ 0 60000 65536"/>
                <a:gd name="T17" fmla="*/ 0 60000 65536"/>
                <a:gd name="T18" fmla="*/ 0 60000 65536"/>
                <a:gd name="T19" fmla="*/ 0 60000 65536"/>
                <a:gd name="T20" fmla="*/ 0 60000 65536"/>
                <a:gd name="T21" fmla="*/ 0 w 2143"/>
                <a:gd name="T22" fmla="*/ 0 h 24"/>
                <a:gd name="T23" fmla="*/ 2143 w 214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3" h="24">
                  <a:moveTo>
                    <a:pt x="2130" y="3"/>
                  </a:moveTo>
                  <a:lnTo>
                    <a:pt x="2136" y="0"/>
                  </a:lnTo>
                  <a:lnTo>
                    <a:pt x="0" y="0"/>
                  </a:lnTo>
                  <a:lnTo>
                    <a:pt x="0" y="24"/>
                  </a:lnTo>
                  <a:lnTo>
                    <a:pt x="2136" y="24"/>
                  </a:lnTo>
                  <a:lnTo>
                    <a:pt x="2143" y="23"/>
                  </a:lnTo>
                  <a:lnTo>
                    <a:pt x="21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1" name="Freeform 49">
              <a:extLst>
                <a:ext uri="{FF2B5EF4-FFF2-40B4-BE49-F238E27FC236}">
                  <a16:creationId xmlns:a16="http://schemas.microsoft.com/office/drawing/2014/main" id="{E3E72596-FF2A-4F6B-9BD2-C4FC296BD803}"/>
                </a:ext>
              </a:extLst>
            </p:cNvPr>
            <p:cNvSpPr>
              <a:spLocks/>
            </p:cNvSpPr>
            <p:nvPr/>
          </p:nvSpPr>
          <p:spPr bwMode="auto">
            <a:xfrm rot="3132567">
              <a:off x="4829674" y="1709573"/>
              <a:ext cx="112713"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3" y="52"/>
                  </a:lnTo>
                  <a:lnTo>
                    <a:pt x="96" y="52"/>
                  </a:lnTo>
                  <a:lnTo>
                    <a:pt x="106" y="0"/>
                  </a:lnTo>
                  <a:lnTo>
                    <a:pt x="133" y="0"/>
                  </a:lnTo>
                  <a:lnTo>
                    <a:pt x="106" y="133"/>
                  </a:lnTo>
                  <a:lnTo>
                    <a:pt x="80" y="133"/>
                  </a:lnTo>
                  <a:lnTo>
                    <a:pt x="92" y="75"/>
                  </a:lnTo>
                  <a:lnTo>
                    <a:pt x="38" y="75"/>
                  </a:lnTo>
                  <a:lnTo>
                    <a:pt x="28"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2" name="Freeform 50">
              <a:extLst>
                <a:ext uri="{FF2B5EF4-FFF2-40B4-BE49-F238E27FC236}">
                  <a16:creationId xmlns:a16="http://schemas.microsoft.com/office/drawing/2014/main" id="{AEAE2792-CF8F-419D-94AE-37330E1843C9}"/>
                </a:ext>
              </a:extLst>
            </p:cNvPr>
            <p:cNvSpPr>
              <a:spLocks/>
            </p:cNvSpPr>
            <p:nvPr/>
          </p:nvSpPr>
          <p:spPr bwMode="auto">
            <a:xfrm rot="3132567">
              <a:off x="5671795" y="2836025"/>
              <a:ext cx="111125"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6" y="0"/>
                  </a:moveTo>
                  <a:lnTo>
                    <a:pt x="54" y="0"/>
                  </a:lnTo>
                  <a:lnTo>
                    <a:pt x="43" y="51"/>
                  </a:lnTo>
                  <a:lnTo>
                    <a:pt x="96" y="51"/>
                  </a:lnTo>
                  <a:lnTo>
                    <a:pt x="105" y="0"/>
                  </a:lnTo>
                  <a:lnTo>
                    <a:pt x="133" y="0"/>
                  </a:lnTo>
                  <a:lnTo>
                    <a:pt x="107" y="133"/>
                  </a:lnTo>
                  <a:lnTo>
                    <a:pt x="80" y="133"/>
                  </a:lnTo>
                  <a:lnTo>
                    <a:pt x="92" y="75"/>
                  </a:lnTo>
                  <a:lnTo>
                    <a:pt x="39" y="75"/>
                  </a:lnTo>
                  <a:lnTo>
                    <a:pt x="29" y="133"/>
                  </a:lnTo>
                  <a:lnTo>
                    <a:pt x="0" y="13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51">
              <a:extLst>
                <a:ext uri="{FF2B5EF4-FFF2-40B4-BE49-F238E27FC236}">
                  <a16:creationId xmlns:a16="http://schemas.microsoft.com/office/drawing/2014/main" id="{49D9D6EB-F190-49AC-81AA-C6F18AAE66D8}"/>
                </a:ext>
              </a:extLst>
            </p:cNvPr>
            <p:cNvSpPr>
              <a:spLocks/>
            </p:cNvSpPr>
            <p:nvPr/>
          </p:nvSpPr>
          <p:spPr bwMode="auto">
            <a:xfrm rot="3132567">
              <a:off x="4842982" y="1839220"/>
              <a:ext cx="74613" cy="115887"/>
            </a:xfrm>
            <a:custGeom>
              <a:avLst/>
              <a:gdLst>
                <a:gd name="T0" fmla="*/ 0 w 89"/>
                <a:gd name="T1" fmla="*/ 2147483646 h 109"/>
                <a:gd name="T2" fmla="*/ 2147483646 w 89"/>
                <a:gd name="T3" fmla="*/ 2147483646 h 109"/>
                <a:gd name="T4" fmla="*/ 2147483646 w 89"/>
                <a:gd name="T5" fmla="*/ 2147483646 h 109"/>
                <a:gd name="T6" fmla="*/ 2147483646 w 89"/>
                <a:gd name="T7" fmla="*/ 2147483646 h 109"/>
                <a:gd name="T8" fmla="*/ 2147483646 w 89"/>
                <a:gd name="T9" fmla="*/ 2147483646 h 109"/>
                <a:gd name="T10" fmla="*/ 2147483646 w 89"/>
                <a:gd name="T11" fmla="*/ 2147483646 h 109"/>
                <a:gd name="T12" fmla="*/ 2147483646 w 89"/>
                <a:gd name="T13" fmla="*/ 2147483646 h 109"/>
                <a:gd name="T14" fmla="*/ 2147483646 w 89"/>
                <a:gd name="T15" fmla="*/ 2147483646 h 109"/>
                <a:gd name="T16" fmla="*/ 2147483646 w 89"/>
                <a:gd name="T17" fmla="*/ 2147483646 h 109"/>
                <a:gd name="T18" fmla="*/ 2147483646 w 89"/>
                <a:gd name="T19" fmla="*/ 2147483646 h 109"/>
                <a:gd name="T20" fmla="*/ 2147483646 w 89"/>
                <a:gd name="T21" fmla="*/ 2147483646 h 109"/>
                <a:gd name="T22" fmla="*/ 2147483646 w 89"/>
                <a:gd name="T23" fmla="*/ 2147483646 h 109"/>
                <a:gd name="T24" fmla="*/ 2147483646 w 89"/>
                <a:gd name="T25" fmla="*/ 2147483646 h 109"/>
                <a:gd name="T26" fmla="*/ 2147483646 w 89"/>
                <a:gd name="T27" fmla="*/ 2147483646 h 109"/>
                <a:gd name="T28" fmla="*/ 2147483646 w 89"/>
                <a:gd name="T29" fmla="*/ 2147483646 h 109"/>
                <a:gd name="T30" fmla="*/ 2147483646 w 89"/>
                <a:gd name="T31" fmla="*/ 2147483646 h 109"/>
                <a:gd name="T32" fmla="*/ 2147483646 w 89"/>
                <a:gd name="T33" fmla="*/ 2147483646 h 109"/>
                <a:gd name="T34" fmla="*/ 2147483646 w 89"/>
                <a:gd name="T35" fmla="*/ 2147483646 h 109"/>
                <a:gd name="T36" fmla="*/ 2147483646 w 89"/>
                <a:gd name="T37" fmla="*/ 2147483646 h 109"/>
                <a:gd name="T38" fmla="*/ 2147483646 w 89"/>
                <a:gd name="T39" fmla="*/ 2147483646 h 109"/>
                <a:gd name="T40" fmla="*/ 2147483646 w 89"/>
                <a:gd name="T41" fmla="*/ 2147483646 h 109"/>
                <a:gd name="T42" fmla="*/ 2147483646 w 89"/>
                <a:gd name="T43" fmla="*/ 2147483646 h 109"/>
                <a:gd name="T44" fmla="*/ 2147483646 w 89"/>
                <a:gd name="T45" fmla="*/ 2147483646 h 109"/>
                <a:gd name="T46" fmla="*/ 2147483646 w 89"/>
                <a:gd name="T47" fmla="*/ 2147483646 h 109"/>
                <a:gd name="T48" fmla="*/ 2147483646 w 89"/>
                <a:gd name="T49" fmla="*/ 2147483646 h 109"/>
                <a:gd name="T50" fmla="*/ 2147483646 w 89"/>
                <a:gd name="T51" fmla="*/ 2147483646 h 109"/>
                <a:gd name="T52" fmla="*/ 2147483646 w 89"/>
                <a:gd name="T53" fmla="*/ 2147483646 h 109"/>
                <a:gd name="T54" fmla="*/ 2147483646 w 89"/>
                <a:gd name="T55" fmla="*/ 2147483646 h 109"/>
                <a:gd name="T56" fmla="*/ 2147483646 w 89"/>
                <a:gd name="T57" fmla="*/ 2147483646 h 109"/>
                <a:gd name="T58" fmla="*/ 2147483646 w 89"/>
                <a:gd name="T59" fmla="*/ 2147483646 h 109"/>
                <a:gd name="T60" fmla="*/ 2147483646 w 89"/>
                <a:gd name="T61" fmla="*/ 2147483646 h 109"/>
                <a:gd name="T62" fmla="*/ 2147483646 w 89"/>
                <a:gd name="T63" fmla="*/ 2147483646 h 109"/>
                <a:gd name="T64" fmla="*/ 2147483646 w 89"/>
                <a:gd name="T65" fmla="*/ 2147483646 h 109"/>
                <a:gd name="T66" fmla="*/ 2147483646 w 89"/>
                <a:gd name="T67" fmla="*/ 0 h 109"/>
                <a:gd name="T68" fmla="*/ 2147483646 w 89"/>
                <a:gd name="T69" fmla="*/ 0 h 109"/>
                <a:gd name="T70" fmla="*/ 2147483646 w 89"/>
                <a:gd name="T71" fmla="*/ 0 h 109"/>
                <a:gd name="T72" fmla="*/ 2147483646 w 89"/>
                <a:gd name="T73" fmla="*/ 2147483646 h 109"/>
                <a:gd name="T74" fmla="*/ 2147483646 w 89"/>
                <a:gd name="T75" fmla="*/ 2147483646 h 109"/>
                <a:gd name="T76" fmla="*/ 2147483646 w 89"/>
                <a:gd name="T77" fmla="*/ 2147483646 h 109"/>
                <a:gd name="T78" fmla="*/ 2147483646 w 89"/>
                <a:gd name="T79" fmla="*/ 2147483646 h 109"/>
                <a:gd name="T80" fmla="*/ 2147483646 w 89"/>
                <a:gd name="T81" fmla="*/ 2147483646 h 109"/>
                <a:gd name="T82" fmla="*/ 2147483646 w 89"/>
                <a:gd name="T83" fmla="*/ 2147483646 h 109"/>
                <a:gd name="T84" fmla="*/ 2147483646 w 89"/>
                <a:gd name="T85" fmla="*/ 2147483646 h 109"/>
                <a:gd name="T86" fmla="*/ 2147483646 w 89"/>
                <a:gd name="T87" fmla="*/ 2147483646 h 109"/>
                <a:gd name="T88" fmla="*/ 2147483646 w 89"/>
                <a:gd name="T89" fmla="*/ 2147483646 h 109"/>
                <a:gd name="T90" fmla="*/ 2147483646 w 89"/>
                <a:gd name="T91" fmla="*/ 2147483646 h 109"/>
                <a:gd name="T92" fmla="*/ 2147483646 w 89"/>
                <a:gd name="T93" fmla="*/ 2147483646 h 109"/>
                <a:gd name="T94" fmla="*/ 2147483646 w 89"/>
                <a:gd name="T95" fmla="*/ 2147483646 h 109"/>
                <a:gd name="T96" fmla="*/ 2147483646 w 89"/>
                <a:gd name="T97" fmla="*/ 2147483646 h 109"/>
                <a:gd name="T98" fmla="*/ 2147483646 w 89"/>
                <a:gd name="T99" fmla="*/ 2147483646 h 109"/>
                <a:gd name="T100" fmla="*/ 2147483646 w 89"/>
                <a:gd name="T101" fmla="*/ 2147483646 h 109"/>
                <a:gd name="T102" fmla="*/ 2147483646 w 89"/>
                <a:gd name="T103" fmla="*/ 2147483646 h 109"/>
                <a:gd name="T104" fmla="*/ 2147483646 w 89"/>
                <a:gd name="T105" fmla="*/ 2147483646 h 109"/>
                <a:gd name="T106" fmla="*/ 2147483646 w 89"/>
                <a:gd name="T107" fmla="*/ 2147483646 h 109"/>
                <a:gd name="T108" fmla="*/ 2147483646 w 89"/>
                <a:gd name="T109" fmla="*/ 2147483646 h 109"/>
                <a:gd name="T110" fmla="*/ 2147483646 w 89"/>
                <a:gd name="T111" fmla="*/ 2147483646 h 1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109"/>
                <a:gd name="T170" fmla="*/ 89 w 89"/>
                <a:gd name="T171" fmla="*/ 109 h 1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109">
                  <a:moveTo>
                    <a:pt x="0" y="109"/>
                  </a:moveTo>
                  <a:lnTo>
                    <a:pt x="0" y="108"/>
                  </a:lnTo>
                  <a:lnTo>
                    <a:pt x="0" y="106"/>
                  </a:lnTo>
                  <a:lnTo>
                    <a:pt x="0" y="105"/>
                  </a:lnTo>
                  <a:lnTo>
                    <a:pt x="0" y="103"/>
                  </a:lnTo>
                  <a:lnTo>
                    <a:pt x="2" y="103"/>
                  </a:lnTo>
                  <a:lnTo>
                    <a:pt x="2" y="102"/>
                  </a:lnTo>
                  <a:lnTo>
                    <a:pt x="2" y="100"/>
                  </a:lnTo>
                  <a:lnTo>
                    <a:pt x="2" y="99"/>
                  </a:lnTo>
                  <a:lnTo>
                    <a:pt x="3" y="99"/>
                  </a:lnTo>
                  <a:lnTo>
                    <a:pt x="3" y="97"/>
                  </a:lnTo>
                  <a:lnTo>
                    <a:pt x="3" y="96"/>
                  </a:lnTo>
                  <a:lnTo>
                    <a:pt x="4" y="96"/>
                  </a:lnTo>
                  <a:lnTo>
                    <a:pt x="4" y="94"/>
                  </a:lnTo>
                  <a:lnTo>
                    <a:pt x="4" y="93"/>
                  </a:lnTo>
                  <a:lnTo>
                    <a:pt x="6" y="93"/>
                  </a:lnTo>
                  <a:lnTo>
                    <a:pt x="6" y="91"/>
                  </a:lnTo>
                  <a:lnTo>
                    <a:pt x="7" y="90"/>
                  </a:lnTo>
                  <a:lnTo>
                    <a:pt x="7" y="88"/>
                  </a:lnTo>
                  <a:lnTo>
                    <a:pt x="9" y="88"/>
                  </a:lnTo>
                  <a:lnTo>
                    <a:pt x="9" y="87"/>
                  </a:lnTo>
                  <a:lnTo>
                    <a:pt x="10" y="87"/>
                  </a:lnTo>
                  <a:lnTo>
                    <a:pt x="10" y="85"/>
                  </a:lnTo>
                  <a:lnTo>
                    <a:pt x="12" y="84"/>
                  </a:lnTo>
                  <a:lnTo>
                    <a:pt x="13" y="82"/>
                  </a:lnTo>
                  <a:lnTo>
                    <a:pt x="13" y="81"/>
                  </a:lnTo>
                  <a:lnTo>
                    <a:pt x="15" y="81"/>
                  </a:lnTo>
                  <a:lnTo>
                    <a:pt x="15" y="79"/>
                  </a:lnTo>
                  <a:lnTo>
                    <a:pt x="16" y="79"/>
                  </a:lnTo>
                  <a:lnTo>
                    <a:pt x="18" y="78"/>
                  </a:lnTo>
                  <a:lnTo>
                    <a:pt x="19" y="77"/>
                  </a:lnTo>
                  <a:lnTo>
                    <a:pt x="21" y="75"/>
                  </a:lnTo>
                  <a:lnTo>
                    <a:pt x="22" y="75"/>
                  </a:lnTo>
                  <a:lnTo>
                    <a:pt x="22" y="74"/>
                  </a:lnTo>
                  <a:lnTo>
                    <a:pt x="24" y="72"/>
                  </a:lnTo>
                  <a:lnTo>
                    <a:pt x="25" y="72"/>
                  </a:lnTo>
                  <a:lnTo>
                    <a:pt x="27" y="71"/>
                  </a:lnTo>
                  <a:lnTo>
                    <a:pt x="28" y="69"/>
                  </a:lnTo>
                  <a:lnTo>
                    <a:pt x="30" y="68"/>
                  </a:lnTo>
                  <a:lnTo>
                    <a:pt x="31" y="68"/>
                  </a:lnTo>
                  <a:lnTo>
                    <a:pt x="33" y="66"/>
                  </a:lnTo>
                  <a:lnTo>
                    <a:pt x="34" y="65"/>
                  </a:lnTo>
                  <a:lnTo>
                    <a:pt x="35" y="65"/>
                  </a:lnTo>
                  <a:lnTo>
                    <a:pt x="35" y="63"/>
                  </a:lnTo>
                  <a:lnTo>
                    <a:pt x="37" y="63"/>
                  </a:lnTo>
                  <a:lnTo>
                    <a:pt x="38" y="62"/>
                  </a:lnTo>
                  <a:lnTo>
                    <a:pt x="40" y="62"/>
                  </a:lnTo>
                  <a:lnTo>
                    <a:pt x="40" y="60"/>
                  </a:lnTo>
                  <a:lnTo>
                    <a:pt x="41" y="60"/>
                  </a:lnTo>
                  <a:lnTo>
                    <a:pt x="43" y="60"/>
                  </a:lnTo>
                  <a:lnTo>
                    <a:pt x="43" y="59"/>
                  </a:lnTo>
                  <a:lnTo>
                    <a:pt x="44" y="59"/>
                  </a:lnTo>
                  <a:lnTo>
                    <a:pt x="46" y="57"/>
                  </a:lnTo>
                  <a:lnTo>
                    <a:pt x="47" y="57"/>
                  </a:lnTo>
                  <a:lnTo>
                    <a:pt x="47" y="56"/>
                  </a:lnTo>
                  <a:lnTo>
                    <a:pt x="49" y="56"/>
                  </a:lnTo>
                  <a:lnTo>
                    <a:pt x="49" y="54"/>
                  </a:lnTo>
                  <a:lnTo>
                    <a:pt x="50" y="54"/>
                  </a:lnTo>
                  <a:lnTo>
                    <a:pt x="52" y="54"/>
                  </a:lnTo>
                  <a:lnTo>
                    <a:pt x="52" y="53"/>
                  </a:lnTo>
                  <a:lnTo>
                    <a:pt x="53" y="53"/>
                  </a:lnTo>
                  <a:lnTo>
                    <a:pt x="53" y="51"/>
                  </a:lnTo>
                  <a:lnTo>
                    <a:pt x="55" y="51"/>
                  </a:lnTo>
                  <a:lnTo>
                    <a:pt x="55" y="50"/>
                  </a:lnTo>
                  <a:lnTo>
                    <a:pt x="56" y="50"/>
                  </a:lnTo>
                  <a:lnTo>
                    <a:pt x="58" y="49"/>
                  </a:lnTo>
                  <a:lnTo>
                    <a:pt x="59" y="47"/>
                  </a:lnTo>
                  <a:lnTo>
                    <a:pt x="59" y="46"/>
                  </a:lnTo>
                  <a:lnTo>
                    <a:pt x="61" y="46"/>
                  </a:lnTo>
                  <a:lnTo>
                    <a:pt x="61" y="44"/>
                  </a:lnTo>
                  <a:lnTo>
                    <a:pt x="62" y="44"/>
                  </a:lnTo>
                  <a:lnTo>
                    <a:pt x="62" y="43"/>
                  </a:lnTo>
                  <a:lnTo>
                    <a:pt x="62" y="41"/>
                  </a:lnTo>
                  <a:lnTo>
                    <a:pt x="64" y="41"/>
                  </a:lnTo>
                  <a:lnTo>
                    <a:pt x="64" y="40"/>
                  </a:lnTo>
                  <a:lnTo>
                    <a:pt x="64" y="38"/>
                  </a:lnTo>
                  <a:lnTo>
                    <a:pt x="65" y="37"/>
                  </a:lnTo>
                  <a:lnTo>
                    <a:pt x="65" y="35"/>
                  </a:lnTo>
                  <a:lnTo>
                    <a:pt x="65" y="34"/>
                  </a:lnTo>
                  <a:lnTo>
                    <a:pt x="65" y="32"/>
                  </a:lnTo>
                  <a:lnTo>
                    <a:pt x="65" y="31"/>
                  </a:lnTo>
                  <a:lnTo>
                    <a:pt x="65" y="29"/>
                  </a:lnTo>
                  <a:lnTo>
                    <a:pt x="66" y="29"/>
                  </a:lnTo>
                  <a:lnTo>
                    <a:pt x="66" y="28"/>
                  </a:lnTo>
                  <a:lnTo>
                    <a:pt x="65" y="28"/>
                  </a:lnTo>
                  <a:lnTo>
                    <a:pt x="65" y="26"/>
                  </a:lnTo>
                  <a:lnTo>
                    <a:pt x="65" y="25"/>
                  </a:lnTo>
                  <a:lnTo>
                    <a:pt x="65" y="23"/>
                  </a:lnTo>
                  <a:lnTo>
                    <a:pt x="65" y="22"/>
                  </a:lnTo>
                  <a:lnTo>
                    <a:pt x="64" y="22"/>
                  </a:lnTo>
                  <a:lnTo>
                    <a:pt x="64" y="21"/>
                  </a:lnTo>
                  <a:lnTo>
                    <a:pt x="62" y="21"/>
                  </a:lnTo>
                  <a:lnTo>
                    <a:pt x="62" y="19"/>
                  </a:lnTo>
                  <a:lnTo>
                    <a:pt x="61" y="19"/>
                  </a:lnTo>
                  <a:lnTo>
                    <a:pt x="59" y="19"/>
                  </a:lnTo>
                  <a:lnTo>
                    <a:pt x="59" y="18"/>
                  </a:lnTo>
                  <a:lnTo>
                    <a:pt x="58" y="18"/>
                  </a:lnTo>
                  <a:lnTo>
                    <a:pt x="56" y="18"/>
                  </a:lnTo>
                  <a:lnTo>
                    <a:pt x="55" y="18"/>
                  </a:lnTo>
                  <a:lnTo>
                    <a:pt x="53" y="18"/>
                  </a:lnTo>
                  <a:lnTo>
                    <a:pt x="52" y="18"/>
                  </a:lnTo>
                  <a:lnTo>
                    <a:pt x="50" y="18"/>
                  </a:lnTo>
                  <a:lnTo>
                    <a:pt x="49" y="18"/>
                  </a:lnTo>
                  <a:lnTo>
                    <a:pt x="49" y="19"/>
                  </a:lnTo>
                  <a:lnTo>
                    <a:pt x="47" y="19"/>
                  </a:lnTo>
                  <a:lnTo>
                    <a:pt x="46" y="19"/>
                  </a:lnTo>
                  <a:lnTo>
                    <a:pt x="46" y="21"/>
                  </a:lnTo>
                  <a:lnTo>
                    <a:pt x="44" y="21"/>
                  </a:lnTo>
                  <a:lnTo>
                    <a:pt x="43" y="21"/>
                  </a:lnTo>
                  <a:lnTo>
                    <a:pt x="43" y="22"/>
                  </a:lnTo>
                  <a:lnTo>
                    <a:pt x="41" y="22"/>
                  </a:lnTo>
                  <a:lnTo>
                    <a:pt x="41" y="23"/>
                  </a:lnTo>
                  <a:lnTo>
                    <a:pt x="41" y="25"/>
                  </a:lnTo>
                  <a:lnTo>
                    <a:pt x="40" y="25"/>
                  </a:lnTo>
                  <a:lnTo>
                    <a:pt x="40" y="26"/>
                  </a:lnTo>
                  <a:lnTo>
                    <a:pt x="38" y="26"/>
                  </a:lnTo>
                  <a:lnTo>
                    <a:pt x="38" y="28"/>
                  </a:lnTo>
                  <a:lnTo>
                    <a:pt x="38" y="29"/>
                  </a:lnTo>
                  <a:lnTo>
                    <a:pt x="37" y="31"/>
                  </a:lnTo>
                  <a:lnTo>
                    <a:pt x="37" y="32"/>
                  </a:lnTo>
                  <a:lnTo>
                    <a:pt x="37" y="34"/>
                  </a:lnTo>
                  <a:lnTo>
                    <a:pt x="35" y="34"/>
                  </a:lnTo>
                  <a:lnTo>
                    <a:pt x="35" y="35"/>
                  </a:lnTo>
                  <a:lnTo>
                    <a:pt x="35" y="37"/>
                  </a:lnTo>
                  <a:lnTo>
                    <a:pt x="35" y="38"/>
                  </a:lnTo>
                  <a:lnTo>
                    <a:pt x="35" y="40"/>
                  </a:lnTo>
                  <a:lnTo>
                    <a:pt x="15" y="40"/>
                  </a:lnTo>
                  <a:lnTo>
                    <a:pt x="15" y="38"/>
                  </a:lnTo>
                  <a:lnTo>
                    <a:pt x="15" y="37"/>
                  </a:lnTo>
                  <a:lnTo>
                    <a:pt x="15" y="35"/>
                  </a:lnTo>
                  <a:lnTo>
                    <a:pt x="15" y="34"/>
                  </a:lnTo>
                  <a:lnTo>
                    <a:pt x="16" y="32"/>
                  </a:lnTo>
                  <a:lnTo>
                    <a:pt x="16" y="31"/>
                  </a:lnTo>
                  <a:lnTo>
                    <a:pt x="16" y="29"/>
                  </a:lnTo>
                  <a:lnTo>
                    <a:pt x="18" y="28"/>
                  </a:lnTo>
                  <a:lnTo>
                    <a:pt x="18" y="26"/>
                  </a:lnTo>
                  <a:lnTo>
                    <a:pt x="19" y="25"/>
                  </a:lnTo>
                  <a:lnTo>
                    <a:pt x="19" y="23"/>
                  </a:lnTo>
                  <a:lnTo>
                    <a:pt x="19" y="22"/>
                  </a:lnTo>
                  <a:lnTo>
                    <a:pt x="21" y="22"/>
                  </a:lnTo>
                  <a:lnTo>
                    <a:pt x="21" y="21"/>
                  </a:lnTo>
                  <a:lnTo>
                    <a:pt x="21" y="19"/>
                  </a:lnTo>
                  <a:lnTo>
                    <a:pt x="22" y="19"/>
                  </a:lnTo>
                  <a:lnTo>
                    <a:pt x="22" y="18"/>
                  </a:lnTo>
                  <a:lnTo>
                    <a:pt x="24" y="16"/>
                  </a:lnTo>
                  <a:lnTo>
                    <a:pt x="24" y="15"/>
                  </a:lnTo>
                  <a:lnTo>
                    <a:pt x="25" y="13"/>
                  </a:lnTo>
                  <a:lnTo>
                    <a:pt x="27" y="12"/>
                  </a:lnTo>
                  <a:lnTo>
                    <a:pt x="28" y="10"/>
                  </a:lnTo>
                  <a:lnTo>
                    <a:pt x="30" y="9"/>
                  </a:lnTo>
                  <a:lnTo>
                    <a:pt x="31" y="9"/>
                  </a:lnTo>
                  <a:lnTo>
                    <a:pt x="31" y="7"/>
                  </a:lnTo>
                  <a:lnTo>
                    <a:pt x="33" y="7"/>
                  </a:lnTo>
                  <a:lnTo>
                    <a:pt x="33" y="6"/>
                  </a:lnTo>
                  <a:lnTo>
                    <a:pt x="34" y="6"/>
                  </a:lnTo>
                  <a:lnTo>
                    <a:pt x="35" y="4"/>
                  </a:lnTo>
                  <a:lnTo>
                    <a:pt x="37" y="4"/>
                  </a:lnTo>
                  <a:lnTo>
                    <a:pt x="37" y="3"/>
                  </a:lnTo>
                  <a:lnTo>
                    <a:pt x="38" y="3"/>
                  </a:lnTo>
                  <a:lnTo>
                    <a:pt x="40" y="3"/>
                  </a:lnTo>
                  <a:lnTo>
                    <a:pt x="41" y="3"/>
                  </a:lnTo>
                  <a:lnTo>
                    <a:pt x="41" y="1"/>
                  </a:lnTo>
                  <a:lnTo>
                    <a:pt x="43" y="1"/>
                  </a:lnTo>
                  <a:lnTo>
                    <a:pt x="44" y="1"/>
                  </a:lnTo>
                  <a:lnTo>
                    <a:pt x="46" y="1"/>
                  </a:lnTo>
                  <a:lnTo>
                    <a:pt x="46" y="0"/>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2" y="3"/>
                  </a:lnTo>
                  <a:lnTo>
                    <a:pt x="74" y="3"/>
                  </a:lnTo>
                  <a:lnTo>
                    <a:pt x="75" y="3"/>
                  </a:lnTo>
                  <a:lnTo>
                    <a:pt x="77" y="4"/>
                  </a:lnTo>
                  <a:lnTo>
                    <a:pt x="78" y="4"/>
                  </a:lnTo>
                  <a:lnTo>
                    <a:pt x="78" y="6"/>
                  </a:lnTo>
                  <a:lnTo>
                    <a:pt x="80" y="6"/>
                  </a:lnTo>
                  <a:lnTo>
                    <a:pt x="80" y="7"/>
                  </a:lnTo>
                  <a:lnTo>
                    <a:pt x="81" y="7"/>
                  </a:lnTo>
                  <a:lnTo>
                    <a:pt x="81" y="9"/>
                  </a:lnTo>
                  <a:lnTo>
                    <a:pt x="83" y="9"/>
                  </a:lnTo>
                  <a:lnTo>
                    <a:pt x="83" y="10"/>
                  </a:lnTo>
                  <a:lnTo>
                    <a:pt x="84" y="12"/>
                  </a:lnTo>
                  <a:lnTo>
                    <a:pt x="84" y="13"/>
                  </a:lnTo>
                  <a:lnTo>
                    <a:pt x="86" y="13"/>
                  </a:lnTo>
                  <a:lnTo>
                    <a:pt x="86" y="15"/>
                  </a:lnTo>
                  <a:lnTo>
                    <a:pt x="86" y="16"/>
                  </a:lnTo>
                  <a:lnTo>
                    <a:pt x="87" y="18"/>
                  </a:lnTo>
                  <a:lnTo>
                    <a:pt x="87" y="19"/>
                  </a:lnTo>
                  <a:lnTo>
                    <a:pt x="87" y="21"/>
                  </a:lnTo>
                  <a:lnTo>
                    <a:pt x="87" y="22"/>
                  </a:lnTo>
                  <a:lnTo>
                    <a:pt x="87" y="23"/>
                  </a:lnTo>
                  <a:lnTo>
                    <a:pt x="89" y="25"/>
                  </a:lnTo>
                  <a:lnTo>
                    <a:pt x="89" y="26"/>
                  </a:lnTo>
                  <a:lnTo>
                    <a:pt x="89" y="28"/>
                  </a:lnTo>
                  <a:lnTo>
                    <a:pt x="87" y="28"/>
                  </a:lnTo>
                  <a:lnTo>
                    <a:pt x="87" y="29"/>
                  </a:lnTo>
                  <a:lnTo>
                    <a:pt x="87" y="31"/>
                  </a:lnTo>
                  <a:lnTo>
                    <a:pt x="87" y="32"/>
                  </a:lnTo>
                  <a:lnTo>
                    <a:pt x="87" y="34"/>
                  </a:lnTo>
                  <a:lnTo>
                    <a:pt x="87" y="35"/>
                  </a:lnTo>
                  <a:lnTo>
                    <a:pt x="87" y="37"/>
                  </a:lnTo>
                  <a:lnTo>
                    <a:pt x="86" y="38"/>
                  </a:lnTo>
                  <a:lnTo>
                    <a:pt x="86" y="40"/>
                  </a:lnTo>
                  <a:lnTo>
                    <a:pt x="86" y="41"/>
                  </a:lnTo>
                  <a:lnTo>
                    <a:pt x="84" y="43"/>
                  </a:lnTo>
                  <a:lnTo>
                    <a:pt x="84" y="44"/>
                  </a:lnTo>
                  <a:lnTo>
                    <a:pt x="84" y="46"/>
                  </a:lnTo>
                  <a:lnTo>
                    <a:pt x="83" y="46"/>
                  </a:lnTo>
                  <a:lnTo>
                    <a:pt x="83" y="47"/>
                  </a:lnTo>
                  <a:lnTo>
                    <a:pt x="81" y="49"/>
                  </a:lnTo>
                  <a:lnTo>
                    <a:pt x="81" y="50"/>
                  </a:lnTo>
                  <a:lnTo>
                    <a:pt x="80" y="50"/>
                  </a:lnTo>
                  <a:lnTo>
                    <a:pt x="80" y="51"/>
                  </a:lnTo>
                  <a:lnTo>
                    <a:pt x="80" y="53"/>
                  </a:lnTo>
                  <a:lnTo>
                    <a:pt x="78" y="53"/>
                  </a:lnTo>
                  <a:lnTo>
                    <a:pt x="78" y="54"/>
                  </a:lnTo>
                  <a:lnTo>
                    <a:pt x="77" y="54"/>
                  </a:lnTo>
                  <a:lnTo>
                    <a:pt x="77" y="56"/>
                  </a:lnTo>
                  <a:lnTo>
                    <a:pt x="75" y="56"/>
                  </a:lnTo>
                  <a:lnTo>
                    <a:pt x="75" y="57"/>
                  </a:lnTo>
                  <a:lnTo>
                    <a:pt x="74" y="57"/>
                  </a:lnTo>
                  <a:lnTo>
                    <a:pt x="74" y="59"/>
                  </a:lnTo>
                  <a:lnTo>
                    <a:pt x="72" y="59"/>
                  </a:lnTo>
                  <a:lnTo>
                    <a:pt x="72" y="60"/>
                  </a:lnTo>
                  <a:lnTo>
                    <a:pt x="71" y="60"/>
                  </a:lnTo>
                  <a:lnTo>
                    <a:pt x="71" y="62"/>
                  </a:lnTo>
                  <a:lnTo>
                    <a:pt x="69" y="62"/>
                  </a:lnTo>
                  <a:lnTo>
                    <a:pt x="68" y="63"/>
                  </a:lnTo>
                  <a:lnTo>
                    <a:pt x="66" y="65"/>
                  </a:lnTo>
                  <a:lnTo>
                    <a:pt x="65" y="66"/>
                  </a:lnTo>
                  <a:lnTo>
                    <a:pt x="64" y="66"/>
                  </a:lnTo>
                  <a:lnTo>
                    <a:pt x="62" y="68"/>
                  </a:lnTo>
                  <a:lnTo>
                    <a:pt x="61" y="69"/>
                  </a:lnTo>
                  <a:lnTo>
                    <a:pt x="59" y="71"/>
                  </a:lnTo>
                  <a:lnTo>
                    <a:pt x="58" y="71"/>
                  </a:lnTo>
                  <a:lnTo>
                    <a:pt x="56" y="72"/>
                  </a:lnTo>
                  <a:lnTo>
                    <a:pt x="55" y="74"/>
                  </a:lnTo>
                  <a:lnTo>
                    <a:pt x="53" y="74"/>
                  </a:lnTo>
                  <a:lnTo>
                    <a:pt x="53" y="75"/>
                  </a:lnTo>
                  <a:lnTo>
                    <a:pt x="52" y="75"/>
                  </a:lnTo>
                  <a:lnTo>
                    <a:pt x="50" y="75"/>
                  </a:lnTo>
                  <a:lnTo>
                    <a:pt x="50" y="77"/>
                  </a:lnTo>
                  <a:lnTo>
                    <a:pt x="49" y="77"/>
                  </a:lnTo>
                  <a:lnTo>
                    <a:pt x="47" y="78"/>
                  </a:lnTo>
                  <a:lnTo>
                    <a:pt x="46" y="78"/>
                  </a:lnTo>
                  <a:lnTo>
                    <a:pt x="46" y="79"/>
                  </a:lnTo>
                  <a:lnTo>
                    <a:pt x="44" y="79"/>
                  </a:lnTo>
                  <a:lnTo>
                    <a:pt x="43" y="79"/>
                  </a:lnTo>
                  <a:lnTo>
                    <a:pt x="43" y="81"/>
                  </a:lnTo>
                  <a:lnTo>
                    <a:pt x="41" y="81"/>
                  </a:lnTo>
                  <a:lnTo>
                    <a:pt x="40" y="82"/>
                  </a:lnTo>
                  <a:lnTo>
                    <a:pt x="38" y="82"/>
                  </a:lnTo>
                  <a:lnTo>
                    <a:pt x="38" y="84"/>
                  </a:lnTo>
                  <a:lnTo>
                    <a:pt x="37" y="84"/>
                  </a:lnTo>
                  <a:lnTo>
                    <a:pt x="37" y="85"/>
                  </a:lnTo>
                  <a:lnTo>
                    <a:pt x="35" y="85"/>
                  </a:lnTo>
                  <a:lnTo>
                    <a:pt x="34" y="87"/>
                  </a:lnTo>
                  <a:lnTo>
                    <a:pt x="33" y="87"/>
                  </a:lnTo>
                  <a:lnTo>
                    <a:pt x="33" y="88"/>
                  </a:lnTo>
                  <a:lnTo>
                    <a:pt x="31" y="88"/>
                  </a:lnTo>
                  <a:lnTo>
                    <a:pt x="31" y="90"/>
                  </a:lnTo>
                  <a:lnTo>
                    <a:pt x="30" y="90"/>
                  </a:lnTo>
                  <a:lnTo>
                    <a:pt x="30" y="91"/>
                  </a:lnTo>
                  <a:lnTo>
                    <a:pt x="75" y="91"/>
                  </a:lnTo>
                  <a:lnTo>
                    <a:pt x="72" y="109"/>
                  </a:lnTo>
                  <a:lnTo>
                    <a:pt x="0"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Freeform 52">
              <a:extLst>
                <a:ext uri="{FF2B5EF4-FFF2-40B4-BE49-F238E27FC236}">
                  <a16:creationId xmlns:a16="http://schemas.microsoft.com/office/drawing/2014/main" id="{1051876B-1AAA-4417-950A-904A9A15907C}"/>
                </a:ext>
              </a:extLst>
            </p:cNvPr>
            <p:cNvSpPr>
              <a:spLocks/>
            </p:cNvSpPr>
            <p:nvPr/>
          </p:nvSpPr>
          <p:spPr bwMode="auto">
            <a:xfrm rot="3132567">
              <a:off x="5690723" y="2958901"/>
              <a:ext cx="74612" cy="117475"/>
            </a:xfrm>
            <a:custGeom>
              <a:avLst/>
              <a:gdLst>
                <a:gd name="T0" fmla="*/ 0 w 89"/>
                <a:gd name="T1" fmla="*/ 2147483646 h 110"/>
                <a:gd name="T2" fmla="*/ 2147483646 w 89"/>
                <a:gd name="T3" fmla="*/ 2147483646 h 110"/>
                <a:gd name="T4" fmla="*/ 2147483646 w 89"/>
                <a:gd name="T5" fmla="*/ 2147483646 h 110"/>
                <a:gd name="T6" fmla="*/ 2147483646 w 89"/>
                <a:gd name="T7" fmla="*/ 2147483646 h 110"/>
                <a:gd name="T8" fmla="*/ 2147483646 w 89"/>
                <a:gd name="T9" fmla="*/ 2147483646 h 110"/>
                <a:gd name="T10" fmla="*/ 2147483646 w 89"/>
                <a:gd name="T11" fmla="*/ 2147483646 h 110"/>
                <a:gd name="T12" fmla="*/ 2147483646 w 89"/>
                <a:gd name="T13" fmla="*/ 2147483646 h 110"/>
                <a:gd name="T14" fmla="*/ 2147483646 w 89"/>
                <a:gd name="T15" fmla="*/ 2147483646 h 110"/>
                <a:gd name="T16" fmla="*/ 2147483646 w 89"/>
                <a:gd name="T17" fmla="*/ 2147483646 h 110"/>
                <a:gd name="T18" fmla="*/ 2147483646 w 89"/>
                <a:gd name="T19" fmla="*/ 2147483646 h 110"/>
                <a:gd name="T20" fmla="*/ 2147483646 w 89"/>
                <a:gd name="T21" fmla="*/ 2147483646 h 110"/>
                <a:gd name="T22" fmla="*/ 2147483646 w 89"/>
                <a:gd name="T23" fmla="*/ 2147483646 h 110"/>
                <a:gd name="T24" fmla="*/ 2147483646 w 89"/>
                <a:gd name="T25" fmla="*/ 2147483646 h 110"/>
                <a:gd name="T26" fmla="*/ 2147483646 w 89"/>
                <a:gd name="T27" fmla="*/ 2147483646 h 110"/>
                <a:gd name="T28" fmla="*/ 2147483646 w 89"/>
                <a:gd name="T29" fmla="*/ 2147483646 h 110"/>
                <a:gd name="T30" fmla="*/ 2147483646 w 89"/>
                <a:gd name="T31" fmla="*/ 2147483646 h 110"/>
                <a:gd name="T32" fmla="*/ 2147483646 w 89"/>
                <a:gd name="T33" fmla="*/ 2147483646 h 110"/>
                <a:gd name="T34" fmla="*/ 2147483646 w 89"/>
                <a:gd name="T35" fmla="*/ 2147483646 h 110"/>
                <a:gd name="T36" fmla="*/ 2147483646 w 89"/>
                <a:gd name="T37" fmla="*/ 2147483646 h 110"/>
                <a:gd name="T38" fmla="*/ 2147483646 w 89"/>
                <a:gd name="T39" fmla="*/ 2147483646 h 110"/>
                <a:gd name="T40" fmla="*/ 2147483646 w 89"/>
                <a:gd name="T41" fmla="*/ 2147483646 h 110"/>
                <a:gd name="T42" fmla="*/ 2147483646 w 89"/>
                <a:gd name="T43" fmla="*/ 2147483646 h 110"/>
                <a:gd name="T44" fmla="*/ 2147483646 w 89"/>
                <a:gd name="T45" fmla="*/ 2147483646 h 110"/>
                <a:gd name="T46" fmla="*/ 2147483646 w 89"/>
                <a:gd name="T47" fmla="*/ 2147483646 h 110"/>
                <a:gd name="T48" fmla="*/ 2147483646 w 89"/>
                <a:gd name="T49" fmla="*/ 2147483646 h 110"/>
                <a:gd name="T50" fmla="*/ 2147483646 w 89"/>
                <a:gd name="T51" fmla="*/ 2147483646 h 110"/>
                <a:gd name="T52" fmla="*/ 2147483646 w 89"/>
                <a:gd name="T53" fmla="*/ 2147483646 h 110"/>
                <a:gd name="T54" fmla="*/ 2147483646 w 89"/>
                <a:gd name="T55" fmla="*/ 2147483646 h 110"/>
                <a:gd name="T56" fmla="*/ 2147483646 w 89"/>
                <a:gd name="T57" fmla="*/ 2147483646 h 110"/>
                <a:gd name="T58" fmla="*/ 2147483646 w 89"/>
                <a:gd name="T59" fmla="*/ 2147483646 h 110"/>
                <a:gd name="T60" fmla="*/ 2147483646 w 89"/>
                <a:gd name="T61" fmla="*/ 2147483646 h 110"/>
                <a:gd name="T62" fmla="*/ 2147483646 w 89"/>
                <a:gd name="T63" fmla="*/ 2147483646 h 110"/>
                <a:gd name="T64" fmla="*/ 2147483646 w 89"/>
                <a:gd name="T65" fmla="*/ 0 h 110"/>
                <a:gd name="T66" fmla="*/ 2147483646 w 89"/>
                <a:gd name="T67" fmla="*/ 0 h 110"/>
                <a:gd name="T68" fmla="*/ 2147483646 w 89"/>
                <a:gd name="T69" fmla="*/ 0 h 110"/>
                <a:gd name="T70" fmla="*/ 2147483646 w 89"/>
                <a:gd name="T71" fmla="*/ 2147483646 h 110"/>
                <a:gd name="T72" fmla="*/ 2147483646 w 89"/>
                <a:gd name="T73" fmla="*/ 2147483646 h 110"/>
                <a:gd name="T74" fmla="*/ 2147483646 w 89"/>
                <a:gd name="T75" fmla="*/ 2147483646 h 110"/>
                <a:gd name="T76" fmla="*/ 2147483646 w 89"/>
                <a:gd name="T77" fmla="*/ 2147483646 h 110"/>
                <a:gd name="T78" fmla="*/ 2147483646 w 89"/>
                <a:gd name="T79" fmla="*/ 2147483646 h 110"/>
                <a:gd name="T80" fmla="*/ 2147483646 w 89"/>
                <a:gd name="T81" fmla="*/ 2147483646 h 110"/>
                <a:gd name="T82" fmla="*/ 2147483646 w 89"/>
                <a:gd name="T83" fmla="*/ 2147483646 h 110"/>
                <a:gd name="T84" fmla="*/ 2147483646 w 89"/>
                <a:gd name="T85" fmla="*/ 2147483646 h 110"/>
                <a:gd name="T86" fmla="*/ 2147483646 w 89"/>
                <a:gd name="T87" fmla="*/ 2147483646 h 110"/>
                <a:gd name="T88" fmla="*/ 2147483646 w 89"/>
                <a:gd name="T89" fmla="*/ 2147483646 h 110"/>
                <a:gd name="T90" fmla="*/ 2147483646 w 89"/>
                <a:gd name="T91" fmla="*/ 2147483646 h 110"/>
                <a:gd name="T92" fmla="*/ 2147483646 w 89"/>
                <a:gd name="T93" fmla="*/ 2147483646 h 110"/>
                <a:gd name="T94" fmla="*/ 2147483646 w 89"/>
                <a:gd name="T95" fmla="*/ 2147483646 h 110"/>
                <a:gd name="T96" fmla="*/ 2147483646 w 89"/>
                <a:gd name="T97" fmla="*/ 2147483646 h 110"/>
                <a:gd name="T98" fmla="*/ 2147483646 w 89"/>
                <a:gd name="T99" fmla="*/ 2147483646 h 110"/>
                <a:gd name="T100" fmla="*/ 2147483646 w 89"/>
                <a:gd name="T101" fmla="*/ 2147483646 h 110"/>
                <a:gd name="T102" fmla="*/ 2147483646 w 89"/>
                <a:gd name="T103" fmla="*/ 2147483646 h 110"/>
                <a:gd name="T104" fmla="*/ 2147483646 w 89"/>
                <a:gd name="T105" fmla="*/ 2147483646 h 110"/>
                <a:gd name="T106" fmla="*/ 2147483646 w 89"/>
                <a:gd name="T107" fmla="*/ 2147483646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10"/>
                <a:gd name="T164" fmla="*/ 89 w 89"/>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10">
                  <a:moveTo>
                    <a:pt x="0" y="110"/>
                  </a:moveTo>
                  <a:lnTo>
                    <a:pt x="0" y="109"/>
                  </a:lnTo>
                  <a:lnTo>
                    <a:pt x="0" y="107"/>
                  </a:lnTo>
                  <a:lnTo>
                    <a:pt x="0" y="106"/>
                  </a:lnTo>
                  <a:lnTo>
                    <a:pt x="0" y="104"/>
                  </a:lnTo>
                  <a:lnTo>
                    <a:pt x="2" y="103"/>
                  </a:lnTo>
                  <a:lnTo>
                    <a:pt x="2" y="101"/>
                  </a:lnTo>
                  <a:lnTo>
                    <a:pt x="2" y="100"/>
                  </a:lnTo>
                  <a:lnTo>
                    <a:pt x="3" y="98"/>
                  </a:lnTo>
                  <a:lnTo>
                    <a:pt x="3" y="97"/>
                  </a:lnTo>
                  <a:lnTo>
                    <a:pt x="3" y="95"/>
                  </a:lnTo>
                  <a:lnTo>
                    <a:pt x="5" y="95"/>
                  </a:lnTo>
                  <a:lnTo>
                    <a:pt x="5" y="94"/>
                  </a:lnTo>
                  <a:lnTo>
                    <a:pt x="5" y="93"/>
                  </a:lnTo>
                  <a:lnTo>
                    <a:pt x="6" y="93"/>
                  </a:lnTo>
                  <a:lnTo>
                    <a:pt x="6" y="91"/>
                  </a:lnTo>
                  <a:lnTo>
                    <a:pt x="8" y="91"/>
                  </a:lnTo>
                  <a:lnTo>
                    <a:pt x="8" y="90"/>
                  </a:lnTo>
                  <a:lnTo>
                    <a:pt x="8" y="88"/>
                  </a:lnTo>
                  <a:lnTo>
                    <a:pt x="9" y="88"/>
                  </a:lnTo>
                  <a:lnTo>
                    <a:pt x="9" y="87"/>
                  </a:lnTo>
                  <a:lnTo>
                    <a:pt x="11" y="87"/>
                  </a:lnTo>
                  <a:lnTo>
                    <a:pt x="11" y="85"/>
                  </a:lnTo>
                  <a:lnTo>
                    <a:pt x="12" y="85"/>
                  </a:lnTo>
                  <a:lnTo>
                    <a:pt x="12" y="84"/>
                  </a:lnTo>
                  <a:lnTo>
                    <a:pt x="14" y="84"/>
                  </a:lnTo>
                  <a:lnTo>
                    <a:pt x="14" y="82"/>
                  </a:lnTo>
                  <a:lnTo>
                    <a:pt x="15" y="81"/>
                  </a:lnTo>
                  <a:lnTo>
                    <a:pt x="17" y="79"/>
                  </a:lnTo>
                  <a:lnTo>
                    <a:pt x="17" y="78"/>
                  </a:lnTo>
                  <a:lnTo>
                    <a:pt x="18" y="78"/>
                  </a:lnTo>
                  <a:lnTo>
                    <a:pt x="20" y="76"/>
                  </a:lnTo>
                  <a:lnTo>
                    <a:pt x="21" y="76"/>
                  </a:lnTo>
                  <a:lnTo>
                    <a:pt x="21" y="75"/>
                  </a:lnTo>
                  <a:lnTo>
                    <a:pt x="23" y="75"/>
                  </a:lnTo>
                  <a:lnTo>
                    <a:pt x="23" y="73"/>
                  </a:lnTo>
                  <a:lnTo>
                    <a:pt x="24" y="73"/>
                  </a:lnTo>
                  <a:lnTo>
                    <a:pt x="24" y="72"/>
                  </a:lnTo>
                  <a:lnTo>
                    <a:pt x="26" y="72"/>
                  </a:lnTo>
                  <a:lnTo>
                    <a:pt x="27" y="70"/>
                  </a:lnTo>
                  <a:lnTo>
                    <a:pt x="29" y="70"/>
                  </a:lnTo>
                  <a:lnTo>
                    <a:pt x="29" y="69"/>
                  </a:lnTo>
                  <a:lnTo>
                    <a:pt x="30" y="69"/>
                  </a:lnTo>
                  <a:lnTo>
                    <a:pt x="30" y="67"/>
                  </a:lnTo>
                  <a:lnTo>
                    <a:pt x="31" y="67"/>
                  </a:lnTo>
                  <a:lnTo>
                    <a:pt x="33" y="66"/>
                  </a:lnTo>
                  <a:lnTo>
                    <a:pt x="34" y="64"/>
                  </a:lnTo>
                  <a:lnTo>
                    <a:pt x="36" y="64"/>
                  </a:lnTo>
                  <a:lnTo>
                    <a:pt x="37" y="63"/>
                  </a:lnTo>
                  <a:lnTo>
                    <a:pt x="39" y="63"/>
                  </a:lnTo>
                  <a:lnTo>
                    <a:pt x="40" y="62"/>
                  </a:lnTo>
                  <a:lnTo>
                    <a:pt x="42" y="60"/>
                  </a:lnTo>
                  <a:lnTo>
                    <a:pt x="43" y="60"/>
                  </a:lnTo>
                  <a:lnTo>
                    <a:pt x="43" y="59"/>
                  </a:lnTo>
                  <a:lnTo>
                    <a:pt x="45" y="59"/>
                  </a:lnTo>
                  <a:lnTo>
                    <a:pt x="46" y="57"/>
                  </a:lnTo>
                  <a:lnTo>
                    <a:pt x="48" y="57"/>
                  </a:lnTo>
                  <a:lnTo>
                    <a:pt x="49" y="56"/>
                  </a:lnTo>
                  <a:lnTo>
                    <a:pt x="51" y="54"/>
                  </a:lnTo>
                  <a:lnTo>
                    <a:pt x="52" y="54"/>
                  </a:lnTo>
                  <a:lnTo>
                    <a:pt x="52" y="53"/>
                  </a:lnTo>
                  <a:lnTo>
                    <a:pt x="54" y="53"/>
                  </a:lnTo>
                  <a:lnTo>
                    <a:pt x="54" y="51"/>
                  </a:lnTo>
                  <a:lnTo>
                    <a:pt x="55" y="51"/>
                  </a:lnTo>
                  <a:lnTo>
                    <a:pt x="57" y="50"/>
                  </a:lnTo>
                  <a:lnTo>
                    <a:pt x="58" y="50"/>
                  </a:lnTo>
                  <a:lnTo>
                    <a:pt x="58" y="48"/>
                  </a:lnTo>
                  <a:lnTo>
                    <a:pt x="60" y="48"/>
                  </a:lnTo>
                  <a:lnTo>
                    <a:pt x="60" y="47"/>
                  </a:lnTo>
                  <a:lnTo>
                    <a:pt x="61" y="45"/>
                  </a:lnTo>
                  <a:lnTo>
                    <a:pt x="61" y="44"/>
                  </a:lnTo>
                  <a:lnTo>
                    <a:pt x="63" y="44"/>
                  </a:lnTo>
                  <a:lnTo>
                    <a:pt x="63" y="42"/>
                  </a:lnTo>
                  <a:lnTo>
                    <a:pt x="64" y="41"/>
                  </a:lnTo>
                  <a:lnTo>
                    <a:pt x="64" y="39"/>
                  </a:lnTo>
                  <a:lnTo>
                    <a:pt x="64" y="38"/>
                  </a:lnTo>
                  <a:lnTo>
                    <a:pt x="65" y="38"/>
                  </a:lnTo>
                  <a:lnTo>
                    <a:pt x="65" y="36"/>
                  </a:lnTo>
                  <a:lnTo>
                    <a:pt x="65" y="35"/>
                  </a:lnTo>
                  <a:lnTo>
                    <a:pt x="65" y="34"/>
                  </a:lnTo>
                  <a:lnTo>
                    <a:pt x="65" y="32"/>
                  </a:lnTo>
                  <a:lnTo>
                    <a:pt x="65" y="31"/>
                  </a:lnTo>
                  <a:lnTo>
                    <a:pt x="65" y="29"/>
                  </a:lnTo>
                  <a:lnTo>
                    <a:pt x="65" y="28"/>
                  </a:lnTo>
                  <a:lnTo>
                    <a:pt x="65" y="26"/>
                  </a:lnTo>
                  <a:lnTo>
                    <a:pt x="65" y="25"/>
                  </a:lnTo>
                  <a:lnTo>
                    <a:pt x="65" y="23"/>
                  </a:lnTo>
                  <a:lnTo>
                    <a:pt x="64" y="22"/>
                  </a:lnTo>
                  <a:lnTo>
                    <a:pt x="64" y="20"/>
                  </a:lnTo>
                  <a:lnTo>
                    <a:pt x="63" y="20"/>
                  </a:lnTo>
                  <a:lnTo>
                    <a:pt x="63" y="19"/>
                  </a:lnTo>
                  <a:lnTo>
                    <a:pt x="61" y="19"/>
                  </a:lnTo>
                  <a:lnTo>
                    <a:pt x="60" y="19"/>
                  </a:lnTo>
                  <a:lnTo>
                    <a:pt x="60" y="17"/>
                  </a:lnTo>
                  <a:lnTo>
                    <a:pt x="58" y="17"/>
                  </a:lnTo>
                  <a:lnTo>
                    <a:pt x="57" y="17"/>
                  </a:lnTo>
                  <a:lnTo>
                    <a:pt x="55" y="17"/>
                  </a:lnTo>
                  <a:lnTo>
                    <a:pt x="54" y="17"/>
                  </a:lnTo>
                  <a:lnTo>
                    <a:pt x="52" y="17"/>
                  </a:lnTo>
                  <a:lnTo>
                    <a:pt x="51" y="17"/>
                  </a:lnTo>
                  <a:lnTo>
                    <a:pt x="49" y="19"/>
                  </a:lnTo>
                  <a:lnTo>
                    <a:pt x="48" y="19"/>
                  </a:lnTo>
                  <a:lnTo>
                    <a:pt x="46" y="19"/>
                  </a:lnTo>
                  <a:lnTo>
                    <a:pt x="46" y="20"/>
                  </a:lnTo>
                  <a:lnTo>
                    <a:pt x="45" y="20"/>
                  </a:lnTo>
                  <a:lnTo>
                    <a:pt x="43" y="22"/>
                  </a:lnTo>
                  <a:lnTo>
                    <a:pt x="42" y="23"/>
                  </a:lnTo>
                  <a:lnTo>
                    <a:pt x="42" y="25"/>
                  </a:lnTo>
                  <a:lnTo>
                    <a:pt x="40" y="25"/>
                  </a:lnTo>
                  <a:lnTo>
                    <a:pt x="40" y="26"/>
                  </a:lnTo>
                  <a:lnTo>
                    <a:pt x="39" y="26"/>
                  </a:lnTo>
                  <a:lnTo>
                    <a:pt x="39" y="28"/>
                  </a:lnTo>
                  <a:lnTo>
                    <a:pt x="39" y="29"/>
                  </a:lnTo>
                  <a:lnTo>
                    <a:pt x="37" y="29"/>
                  </a:lnTo>
                  <a:lnTo>
                    <a:pt x="37" y="31"/>
                  </a:lnTo>
                  <a:lnTo>
                    <a:pt x="37" y="32"/>
                  </a:lnTo>
                  <a:lnTo>
                    <a:pt x="37" y="34"/>
                  </a:lnTo>
                  <a:lnTo>
                    <a:pt x="36" y="35"/>
                  </a:lnTo>
                  <a:lnTo>
                    <a:pt x="36" y="36"/>
                  </a:lnTo>
                  <a:lnTo>
                    <a:pt x="36" y="38"/>
                  </a:lnTo>
                  <a:lnTo>
                    <a:pt x="36" y="39"/>
                  </a:lnTo>
                  <a:lnTo>
                    <a:pt x="15" y="39"/>
                  </a:lnTo>
                  <a:lnTo>
                    <a:pt x="15" y="38"/>
                  </a:lnTo>
                  <a:lnTo>
                    <a:pt x="15" y="36"/>
                  </a:lnTo>
                  <a:lnTo>
                    <a:pt x="15" y="35"/>
                  </a:lnTo>
                  <a:lnTo>
                    <a:pt x="15" y="34"/>
                  </a:lnTo>
                  <a:lnTo>
                    <a:pt x="17" y="32"/>
                  </a:lnTo>
                  <a:lnTo>
                    <a:pt x="17" y="31"/>
                  </a:lnTo>
                  <a:lnTo>
                    <a:pt x="17" y="29"/>
                  </a:lnTo>
                  <a:lnTo>
                    <a:pt x="18" y="28"/>
                  </a:lnTo>
                  <a:lnTo>
                    <a:pt x="18" y="26"/>
                  </a:lnTo>
                  <a:lnTo>
                    <a:pt x="20" y="25"/>
                  </a:lnTo>
                  <a:lnTo>
                    <a:pt x="20" y="23"/>
                  </a:lnTo>
                  <a:lnTo>
                    <a:pt x="20" y="22"/>
                  </a:lnTo>
                  <a:lnTo>
                    <a:pt x="21" y="20"/>
                  </a:lnTo>
                  <a:lnTo>
                    <a:pt x="23" y="19"/>
                  </a:lnTo>
                  <a:lnTo>
                    <a:pt x="23" y="17"/>
                  </a:lnTo>
                  <a:lnTo>
                    <a:pt x="24" y="16"/>
                  </a:lnTo>
                  <a:lnTo>
                    <a:pt x="24" y="14"/>
                  </a:lnTo>
                  <a:lnTo>
                    <a:pt x="26" y="14"/>
                  </a:lnTo>
                  <a:lnTo>
                    <a:pt x="26" y="13"/>
                  </a:lnTo>
                  <a:lnTo>
                    <a:pt x="27" y="13"/>
                  </a:lnTo>
                  <a:lnTo>
                    <a:pt x="27" y="11"/>
                  </a:lnTo>
                  <a:lnTo>
                    <a:pt x="29" y="11"/>
                  </a:lnTo>
                  <a:lnTo>
                    <a:pt x="29" y="10"/>
                  </a:lnTo>
                  <a:lnTo>
                    <a:pt x="30" y="10"/>
                  </a:lnTo>
                  <a:lnTo>
                    <a:pt x="30" y="8"/>
                  </a:lnTo>
                  <a:lnTo>
                    <a:pt x="31" y="8"/>
                  </a:lnTo>
                  <a:lnTo>
                    <a:pt x="31" y="7"/>
                  </a:lnTo>
                  <a:lnTo>
                    <a:pt x="33" y="7"/>
                  </a:lnTo>
                  <a:lnTo>
                    <a:pt x="33" y="6"/>
                  </a:lnTo>
                  <a:lnTo>
                    <a:pt x="34" y="6"/>
                  </a:lnTo>
                  <a:lnTo>
                    <a:pt x="36" y="4"/>
                  </a:lnTo>
                  <a:lnTo>
                    <a:pt x="37" y="4"/>
                  </a:lnTo>
                  <a:lnTo>
                    <a:pt x="39" y="3"/>
                  </a:lnTo>
                  <a:lnTo>
                    <a:pt x="40" y="3"/>
                  </a:lnTo>
                  <a:lnTo>
                    <a:pt x="42" y="3"/>
                  </a:lnTo>
                  <a:lnTo>
                    <a:pt x="43" y="1"/>
                  </a:lnTo>
                  <a:lnTo>
                    <a:pt x="45" y="1"/>
                  </a:lnTo>
                  <a:lnTo>
                    <a:pt x="46" y="1"/>
                  </a:lnTo>
                  <a:lnTo>
                    <a:pt x="48" y="1"/>
                  </a:lnTo>
                  <a:lnTo>
                    <a:pt x="48" y="0"/>
                  </a:lnTo>
                  <a:lnTo>
                    <a:pt x="49" y="0"/>
                  </a:lnTo>
                  <a:lnTo>
                    <a:pt x="51" y="0"/>
                  </a:lnTo>
                  <a:lnTo>
                    <a:pt x="52" y="0"/>
                  </a:lnTo>
                  <a:lnTo>
                    <a:pt x="54" y="0"/>
                  </a:lnTo>
                  <a:lnTo>
                    <a:pt x="55" y="0"/>
                  </a:lnTo>
                  <a:lnTo>
                    <a:pt x="57" y="0"/>
                  </a:lnTo>
                  <a:lnTo>
                    <a:pt x="58" y="0"/>
                  </a:lnTo>
                  <a:lnTo>
                    <a:pt x="60" y="0"/>
                  </a:lnTo>
                  <a:lnTo>
                    <a:pt x="61" y="0"/>
                  </a:lnTo>
                  <a:lnTo>
                    <a:pt x="63" y="0"/>
                  </a:lnTo>
                  <a:lnTo>
                    <a:pt x="64" y="0"/>
                  </a:lnTo>
                  <a:lnTo>
                    <a:pt x="65" y="0"/>
                  </a:lnTo>
                  <a:lnTo>
                    <a:pt x="67" y="0"/>
                  </a:lnTo>
                  <a:lnTo>
                    <a:pt x="68" y="1"/>
                  </a:lnTo>
                  <a:lnTo>
                    <a:pt x="70" y="1"/>
                  </a:lnTo>
                  <a:lnTo>
                    <a:pt x="71" y="1"/>
                  </a:lnTo>
                  <a:lnTo>
                    <a:pt x="73" y="1"/>
                  </a:lnTo>
                  <a:lnTo>
                    <a:pt x="73" y="3"/>
                  </a:lnTo>
                  <a:lnTo>
                    <a:pt x="74" y="3"/>
                  </a:lnTo>
                  <a:lnTo>
                    <a:pt x="76" y="3"/>
                  </a:lnTo>
                  <a:lnTo>
                    <a:pt x="76" y="4"/>
                  </a:lnTo>
                  <a:lnTo>
                    <a:pt x="77" y="4"/>
                  </a:lnTo>
                  <a:lnTo>
                    <a:pt x="79" y="6"/>
                  </a:lnTo>
                  <a:lnTo>
                    <a:pt x="80" y="6"/>
                  </a:lnTo>
                  <a:lnTo>
                    <a:pt x="80" y="7"/>
                  </a:lnTo>
                  <a:lnTo>
                    <a:pt x="82" y="7"/>
                  </a:lnTo>
                  <a:lnTo>
                    <a:pt x="82" y="8"/>
                  </a:lnTo>
                  <a:lnTo>
                    <a:pt x="83" y="8"/>
                  </a:lnTo>
                  <a:lnTo>
                    <a:pt x="83" y="10"/>
                  </a:lnTo>
                  <a:lnTo>
                    <a:pt x="85" y="11"/>
                  </a:lnTo>
                  <a:lnTo>
                    <a:pt x="85" y="13"/>
                  </a:lnTo>
                  <a:lnTo>
                    <a:pt x="86" y="13"/>
                  </a:lnTo>
                  <a:lnTo>
                    <a:pt x="86" y="14"/>
                  </a:lnTo>
                  <a:lnTo>
                    <a:pt x="86" y="16"/>
                  </a:lnTo>
                  <a:lnTo>
                    <a:pt x="88" y="17"/>
                  </a:lnTo>
                  <a:lnTo>
                    <a:pt x="88" y="19"/>
                  </a:lnTo>
                  <a:lnTo>
                    <a:pt x="88" y="20"/>
                  </a:lnTo>
                  <a:lnTo>
                    <a:pt x="88" y="22"/>
                  </a:lnTo>
                  <a:lnTo>
                    <a:pt x="88" y="23"/>
                  </a:lnTo>
                  <a:lnTo>
                    <a:pt x="88" y="25"/>
                  </a:lnTo>
                  <a:lnTo>
                    <a:pt x="88" y="26"/>
                  </a:lnTo>
                  <a:lnTo>
                    <a:pt x="89" y="26"/>
                  </a:lnTo>
                  <a:lnTo>
                    <a:pt x="88" y="26"/>
                  </a:lnTo>
                  <a:lnTo>
                    <a:pt x="88" y="28"/>
                  </a:lnTo>
                  <a:lnTo>
                    <a:pt x="88" y="29"/>
                  </a:lnTo>
                  <a:lnTo>
                    <a:pt x="88" y="31"/>
                  </a:lnTo>
                  <a:lnTo>
                    <a:pt x="88" y="32"/>
                  </a:lnTo>
                  <a:lnTo>
                    <a:pt x="88" y="34"/>
                  </a:lnTo>
                  <a:lnTo>
                    <a:pt x="88" y="35"/>
                  </a:lnTo>
                  <a:lnTo>
                    <a:pt x="88" y="36"/>
                  </a:lnTo>
                  <a:lnTo>
                    <a:pt x="86" y="38"/>
                  </a:lnTo>
                  <a:lnTo>
                    <a:pt x="86" y="39"/>
                  </a:lnTo>
                  <a:lnTo>
                    <a:pt x="86" y="41"/>
                  </a:lnTo>
                  <a:lnTo>
                    <a:pt x="85" y="42"/>
                  </a:lnTo>
                  <a:lnTo>
                    <a:pt x="85" y="44"/>
                  </a:lnTo>
                  <a:lnTo>
                    <a:pt x="85" y="45"/>
                  </a:lnTo>
                  <a:lnTo>
                    <a:pt x="83" y="45"/>
                  </a:lnTo>
                  <a:lnTo>
                    <a:pt x="83" y="47"/>
                  </a:lnTo>
                  <a:lnTo>
                    <a:pt x="83" y="48"/>
                  </a:lnTo>
                  <a:lnTo>
                    <a:pt x="82" y="48"/>
                  </a:lnTo>
                  <a:lnTo>
                    <a:pt x="82" y="50"/>
                  </a:lnTo>
                  <a:lnTo>
                    <a:pt x="80" y="51"/>
                  </a:lnTo>
                  <a:lnTo>
                    <a:pt x="80" y="53"/>
                  </a:lnTo>
                  <a:lnTo>
                    <a:pt x="79" y="53"/>
                  </a:lnTo>
                  <a:lnTo>
                    <a:pt x="79" y="54"/>
                  </a:lnTo>
                  <a:lnTo>
                    <a:pt x="77" y="56"/>
                  </a:lnTo>
                  <a:lnTo>
                    <a:pt x="76" y="57"/>
                  </a:lnTo>
                  <a:lnTo>
                    <a:pt x="74" y="57"/>
                  </a:lnTo>
                  <a:lnTo>
                    <a:pt x="74" y="59"/>
                  </a:lnTo>
                  <a:lnTo>
                    <a:pt x="73" y="60"/>
                  </a:lnTo>
                  <a:lnTo>
                    <a:pt x="71" y="60"/>
                  </a:lnTo>
                  <a:lnTo>
                    <a:pt x="71" y="62"/>
                  </a:lnTo>
                  <a:lnTo>
                    <a:pt x="70" y="62"/>
                  </a:lnTo>
                  <a:lnTo>
                    <a:pt x="70" y="63"/>
                  </a:lnTo>
                  <a:lnTo>
                    <a:pt x="68" y="63"/>
                  </a:lnTo>
                  <a:lnTo>
                    <a:pt x="67" y="64"/>
                  </a:lnTo>
                  <a:lnTo>
                    <a:pt x="65" y="66"/>
                  </a:lnTo>
                  <a:lnTo>
                    <a:pt x="64" y="67"/>
                  </a:lnTo>
                  <a:lnTo>
                    <a:pt x="63" y="67"/>
                  </a:lnTo>
                  <a:lnTo>
                    <a:pt x="61" y="69"/>
                  </a:lnTo>
                  <a:lnTo>
                    <a:pt x="60" y="70"/>
                  </a:lnTo>
                  <a:lnTo>
                    <a:pt x="58" y="70"/>
                  </a:lnTo>
                  <a:lnTo>
                    <a:pt x="57" y="72"/>
                  </a:lnTo>
                  <a:lnTo>
                    <a:pt x="55" y="73"/>
                  </a:lnTo>
                  <a:lnTo>
                    <a:pt x="54" y="73"/>
                  </a:lnTo>
                  <a:lnTo>
                    <a:pt x="54" y="75"/>
                  </a:lnTo>
                  <a:lnTo>
                    <a:pt x="52" y="75"/>
                  </a:lnTo>
                  <a:lnTo>
                    <a:pt x="51" y="76"/>
                  </a:lnTo>
                  <a:lnTo>
                    <a:pt x="49" y="76"/>
                  </a:lnTo>
                  <a:lnTo>
                    <a:pt x="48" y="78"/>
                  </a:lnTo>
                  <a:lnTo>
                    <a:pt x="46" y="78"/>
                  </a:lnTo>
                  <a:lnTo>
                    <a:pt x="46" y="79"/>
                  </a:lnTo>
                  <a:lnTo>
                    <a:pt x="45" y="79"/>
                  </a:lnTo>
                  <a:lnTo>
                    <a:pt x="43" y="81"/>
                  </a:lnTo>
                  <a:lnTo>
                    <a:pt x="42" y="81"/>
                  </a:lnTo>
                  <a:lnTo>
                    <a:pt x="42" y="82"/>
                  </a:lnTo>
                  <a:lnTo>
                    <a:pt x="40" y="82"/>
                  </a:lnTo>
                  <a:lnTo>
                    <a:pt x="39" y="82"/>
                  </a:lnTo>
                  <a:lnTo>
                    <a:pt x="39" y="84"/>
                  </a:lnTo>
                  <a:lnTo>
                    <a:pt x="37" y="84"/>
                  </a:lnTo>
                  <a:lnTo>
                    <a:pt x="37" y="85"/>
                  </a:lnTo>
                  <a:lnTo>
                    <a:pt x="36" y="85"/>
                  </a:lnTo>
                  <a:lnTo>
                    <a:pt x="36" y="87"/>
                  </a:lnTo>
                  <a:lnTo>
                    <a:pt x="34" y="87"/>
                  </a:lnTo>
                  <a:lnTo>
                    <a:pt x="34" y="88"/>
                  </a:lnTo>
                  <a:lnTo>
                    <a:pt x="33" y="88"/>
                  </a:lnTo>
                  <a:lnTo>
                    <a:pt x="31" y="90"/>
                  </a:lnTo>
                  <a:lnTo>
                    <a:pt x="30" y="91"/>
                  </a:lnTo>
                  <a:lnTo>
                    <a:pt x="76" y="91"/>
                  </a:lnTo>
                  <a:lnTo>
                    <a:pt x="73" y="110"/>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5" name="Freeform 53">
              <a:extLst>
                <a:ext uri="{FF2B5EF4-FFF2-40B4-BE49-F238E27FC236}">
                  <a16:creationId xmlns:a16="http://schemas.microsoft.com/office/drawing/2014/main" id="{66112BA4-5901-4EEE-AD38-9D7E23C61F32}"/>
                </a:ext>
              </a:extLst>
            </p:cNvPr>
            <p:cNvSpPr>
              <a:spLocks/>
            </p:cNvSpPr>
            <p:nvPr/>
          </p:nvSpPr>
          <p:spPr bwMode="auto">
            <a:xfrm rot="3132567">
              <a:off x="4545035" y="1721628"/>
              <a:ext cx="130175" cy="141287"/>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1" y="102"/>
                  </a:lnTo>
                  <a:lnTo>
                    <a:pt x="112" y="0"/>
                  </a:lnTo>
                  <a:lnTo>
                    <a:pt x="154" y="0"/>
                  </a:lnTo>
                  <a:lnTo>
                    <a:pt x="127" y="133"/>
                  </a:lnTo>
                  <a:lnTo>
                    <a:pt x="102" y="133"/>
                  </a:lnTo>
                  <a:lnTo>
                    <a:pt x="123" y="24"/>
                  </a:lnTo>
                  <a:lnTo>
                    <a:pt x="77" y="133"/>
                  </a:lnTo>
                  <a:lnTo>
                    <a:pt x="52" y="133"/>
                  </a:lnTo>
                  <a:lnTo>
                    <a:pt x="47" y="24"/>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6" name="Freeform 54">
              <a:extLst>
                <a:ext uri="{FF2B5EF4-FFF2-40B4-BE49-F238E27FC236}">
                  <a16:creationId xmlns:a16="http://schemas.microsoft.com/office/drawing/2014/main" id="{7273B7C9-4286-4FEC-A40F-DA29861B08CF}"/>
                </a:ext>
              </a:extLst>
            </p:cNvPr>
            <p:cNvSpPr>
              <a:spLocks/>
            </p:cNvSpPr>
            <p:nvPr/>
          </p:nvSpPr>
          <p:spPr bwMode="auto">
            <a:xfrm rot="3132567">
              <a:off x="4621390" y="1788601"/>
              <a:ext cx="60325" cy="184150"/>
            </a:xfrm>
            <a:custGeom>
              <a:avLst/>
              <a:gdLst>
                <a:gd name="T0" fmla="*/ 2147483646 w 72"/>
                <a:gd name="T1" fmla="*/ 2147483646 h 173"/>
                <a:gd name="T2" fmla="*/ 2147483646 w 72"/>
                <a:gd name="T3" fmla="*/ 2147483646 h 173"/>
                <a:gd name="T4" fmla="*/ 2147483646 w 72"/>
                <a:gd name="T5" fmla="*/ 2147483646 h 173"/>
                <a:gd name="T6" fmla="*/ 2147483646 w 72"/>
                <a:gd name="T7" fmla="*/ 2147483646 h 173"/>
                <a:gd name="T8" fmla="*/ 2147483646 w 72"/>
                <a:gd name="T9" fmla="*/ 2147483646 h 173"/>
                <a:gd name="T10" fmla="*/ 2147483646 w 72"/>
                <a:gd name="T11" fmla="*/ 2147483646 h 173"/>
                <a:gd name="T12" fmla="*/ 2147483646 w 72"/>
                <a:gd name="T13" fmla="*/ 2147483646 h 173"/>
                <a:gd name="T14" fmla="*/ 2147483646 w 72"/>
                <a:gd name="T15" fmla="*/ 2147483646 h 173"/>
                <a:gd name="T16" fmla="*/ 2147483646 w 72"/>
                <a:gd name="T17" fmla="*/ 2147483646 h 173"/>
                <a:gd name="T18" fmla="*/ 2147483646 w 72"/>
                <a:gd name="T19" fmla="*/ 2147483646 h 173"/>
                <a:gd name="T20" fmla="*/ 2147483646 w 72"/>
                <a:gd name="T21" fmla="*/ 2147483646 h 173"/>
                <a:gd name="T22" fmla="*/ 2147483646 w 72"/>
                <a:gd name="T23" fmla="*/ 2147483646 h 173"/>
                <a:gd name="T24" fmla="*/ 2147483646 w 72"/>
                <a:gd name="T25" fmla="*/ 2147483646 h 173"/>
                <a:gd name="T26" fmla="*/ 2147483646 w 72"/>
                <a:gd name="T27" fmla="*/ 2147483646 h 173"/>
                <a:gd name="T28" fmla="*/ 2147483646 w 72"/>
                <a:gd name="T29" fmla="*/ 2147483646 h 173"/>
                <a:gd name="T30" fmla="*/ 2147483646 w 72"/>
                <a:gd name="T31" fmla="*/ 2147483646 h 173"/>
                <a:gd name="T32" fmla="*/ 2147483646 w 72"/>
                <a:gd name="T33" fmla="*/ 2147483646 h 173"/>
                <a:gd name="T34" fmla="*/ 2147483646 w 72"/>
                <a:gd name="T35" fmla="*/ 2147483646 h 173"/>
                <a:gd name="T36" fmla="*/ 2147483646 w 72"/>
                <a:gd name="T37" fmla="*/ 2147483646 h 173"/>
                <a:gd name="T38" fmla="*/ 2147483646 w 72"/>
                <a:gd name="T39" fmla="*/ 2147483646 h 173"/>
                <a:gd name="T40" fmla="*/ 2147483646 w 72"/>
                <a:gd name="T41" fmla="*/ 2147483646 h 173"/>
                <a:gd name="T42" fmla="*/ 2147483646 w 72"/>
                <a:gd name="T43" fmla="*/ 2147483646 h 173"/>
                <a:gd name="T44" fmla="*/ 2147483646 w 72"/>
                <a:gd name="T45" fmla="*/ 2147483646 h 173"/>
                <a:gd name="T46" fmla="*/ 2147483646 w 72"/>
                <a:gd name="T47" fmla="*/ 2147483646 h 173"/>
                <a:gd name="T48" fmla="*/ 2147483646 w 72"/>
                <a:gd name="T49" fmla="*/ 2147483646 h 173"/>
                <a:gd name="T50" fmla="*/ 2147483646 w 72"/>
                <a:gd name="T51" fmla="*/ 2147483646 h 173"/>
                <a:gd name="T52" fmla="*/ 2147483646 w 72"/>
                <a:gd name="T53" fmla="*/ 2147483646 h 173"/>
                <a:gd name="T54" fmla="*/ 2147483646 w 72"/>
                <a:gd name="T55" fmla="*/ 2147483646 h 173"/>
                <a:gd name="T56" fmla="*/ 2147483646 w 72"/>
                <a:gd name="T57" fmla="*/ 2147483646 h 173"/>
                <a:gd name="T58" fmla="*/ 2147483646 w 72"/>
                <a:gd name="T59" fmla="*/ 2147483646 h 173"/>
                <a:gd name="T60" fmla="*/ 2147483646 w 72"/>
                <a:gd name="T61" fmla="*/ 2147483646 h 173"/>
                <a:gd name="T62" fmla="*/ 2147483646 w 72"/>
                <a:gd name="T63" fmla="*/ 2147483646 h 173"/>
                <a:gd name="T64" fmla="*/ 2147483646 w 72"/>
                <a:gd name="T65" fmla="*/ 2147483646 h 173"/>
                <a:gd name="T66" fmla="*/ 2147483646 w 72"/>
                <a:gd name="T67" fmla="*/ 2147483646 h 173"/>
                <a:gd name="T68" fmla="*/ 2147483646 w 72"/>
                <a:gd name="T69" fmla="*/ 2147483646 h 173"/>
                <a:gd name="T70" fmla="*/ 2147483646 w 72"/>
                <a:gd name="T71" fmla="*/ 2147483646 h 173"/>
                <a:gd name="T72" fmla="*/ 2147483646 w 72"/>
                <a:gd name="T73" fmla="*/ 2147483646 h 173"/>
                <a:gd name="T74" fmla="*/ 2147483646 w 72"/>
                <a:gd name="T75" fmla="*/ 2147483646 h 173"/>
                <a:gd name="T76" fmla="*/ 2147483646 w 72"/>
                <a:gd name="T77" fmla="*/ 2147483646 h 173"/>
                <a:gd name="T78" fmla="*/ 2147483646 w 72"/>
                <a:gd name="T79" fmla="*/ 2147483646 h 173"/>
                <a:gd name="T80" fmla="*/ 2147483646 w 72"/>
                <a:gd name="T81" fmla="*/ 2147483646 h 173"/>
                <a:gd name="T82" fmla="*/ 2147483646 w 72"/>
                <a:gd name="T83" fmla="*/ 2147483646 h 173"/>
                <a:gd name="T84" fmla="*/ 2147483646 w 72"/>
                <a:gd name="T85" fmla="*/ 2147483646 h 173"/>
                <a:gd name="T86" fmla="*/ 2147483646 w 72"/>
                <a:gd name="T87" fmla="*/ 2147483646 h 173"/>
                <a:gd name="T88" fmla="*/ 2147483646 w 72"/>
                <a:gd name="T89" fmla="*/ 2147483646 h 173"/>
                <a:gd name="T90" fmla="*/ 2147483646 w 72"/>
                <a:gd name="T91" fmla="*/ 2147483646 h 173"/>
                <a:gd name="T92" fmla="*/ 2147483646 w 72"/>
                <a:gd name="T93" fmla="*/ 2147483646 h 173"/>
                <a:gd name="T94" fmla="*/ 2147483646 w 72"/>
                <a:gd name="T95" fmla="*/ 2147483646 h 173"/>
                <a:gd name="T96" fmla="*/ 2147483646 w 72"/>
                <a:gd name="T97" fmla="*/ 2147483646 h 173"/>
                <a:gd name="T98" fmla="*/ 2147483646 w 72"/>
                <a:gd name="T99" fmla="*/ 2147483646 h 173"/>
                <a:gd name="T100" fmla="*/ 2147483646 w 72"/>
                <a:gd name="T101" fmla="*/ 2147483646 h 173"/>
                <a:gd name="T102" fmla="*/ 2147483646 w 72"/>
                <a:gd name="T103" fmla="*/ 2147483646 h 173"/>
                <a:gd name="T104" fmla="*/ 2147483646 w 72"/>
                <a:gd name="T105" fmla="*/ 2147483646 h 173"/>
                <a:gd name="T106" fmla="*/ 2147483646 w 72"/>
                <a:gd name="T107" fmla="*/ 2147483646 h 173"/>
                <a:gd name="T108" fmla="*/ 2147483646 w 72"/>
                <a:gd name="T109" fmla="*/ 2147483646 h 173"/>
                <a:gd name="T110" fmla="*/ 2147483646 w 72"/>
                <a:gd name="T111" fmla="*/ 2147483646 h 173"/>
                <a:gd name="T112" fmla="*/ 2147483646 w 72"/>
                <a:gd name="T113" fmla="*/ 2147483646 h 173"/>
                <a:gd name="T114" fmla="*/ 2147483646 w 72"/>
                <a:gd name="T115" fmla="*/ 2147483646 h 173"/>
                <a:gd name="T116" fmla="*/ 2147483646 w 72"/>
                <a:gd name="T117" fmla="*/ 2147483646 h 173"/>
                <a:gd name="T118" fmla="*/ 2147483646 w 72"/>
                <a:gd name="T119" fmla="*/ 2147483646 h 173"/>
                <a:gd name="T120" fmla="*/ 2147483646 w 72"/>
                <a:gd name="T121" fmla="*/ 2147483646 h 173"/>
                <a:gd name="T122" fmla="*/ 2147483646 w 72"/>
                <a:gd name="T123" fmla="*/ 2147483646 h 173"/>
                <a:gd name="T124" fmla="*/ 2147483646 w 72"/>
                <a:gd name="T125" fmla="*/ 2147483646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73"/>
                <a:gd name="T191" fmla="*/ 72 w 72"/>
                <a:gd name="T192" fmla="*/ 173 h 1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73">
                  <a:moveTo>
                    <a:pt x="53" y="0"/>
                  </a:moveTo>
                  <a:lnTo>
                    <a:pt x="72" y="0"/>
                  </a:lnTo>
                  <a:lnTo>
                    <a:pt x="71" y="2"/>
                  </a:lnTo>
                  <a:lnTo>
                    <a:pt x="71" y="3"/>
                  </a:lnTo>
                  <a:lnTo>
                    <a:pt x="69" y="5"/>
                  </a:lnTo>
                  <a:lnTo>
                    <a:pt x="68" y="6"/>
                  </a:lnTo>
                  <a:lnTo>
                    <a:pt x="66" y="8"/>
                  </a:lnTo>
                  <a:lnTo>
                    <a:pt x="65" y="9"/>
                  </a:lnTo>
                  <a:lnTo>
                    <a:pt x="65" y="10"/>
                  </a:lnTo>
                  <a:lnTo>
                    <a:pt x="63" y="12"/>
                  </a:lnTo>
                  <a:lnTo>
                    <a:pt x="62" y="13"/>
                  </a:lnTo>
                  <a:lnTo>
                    <a:pt x="60" y="15"/>
                  </a:lnTo>
                  <a:lnTo>
                    <a:pt x="60" y="16"/>
                  </a:lnTo>
                  <a:lnTo>
                    <a:pt x="59" y="18"/>
                  </a:lnTo>
                  <a:lnTo>
                    <a:pt x="57" y="19"/>
                  </a:lnTo>
                  <a:lnTo>
                    <a:pt x="57" y="21"/>
                  </a:lnTo>
                  <a:lnTo>
                    <a:pt x="56" y="22"/>
                  </a:lnTo>
                  <a:lnTo>
                    <a:pt x="54" y="24"/>
                  </a:lnTo>
                  <a:lnTo>
                    <a:pt x="54" y="25"/>
                  </a:lnTo>
                  <a:lnTo>
                    <a:pt x="53" y="27"/>
                  </a:lnTo>
                  <a:lnTo>
                    <a:pt x="53" y="28"/>
                  </a:lnTo>
                  <a:lnTo>
                    <a:pt x="51" y="30"/>
                  </a:lnTo>
                  <a:lnTo>
                    <a:pt x="50" y="30"/>
                  </a:lnTo>
                  <a:lnTo>
                    <a:pt x="50" y="31"/>
                  </a:lnTo>
                  <a:lnTo>
                    <a:pt x="49" y="33"/>
                  </a:lnTo>
                  <a:lnTo>
                    <a:pt x="49" y="34"/>
                  </a:lnTo>
                  <a:lnTo>
                    <a:pt x="47" y="36"/>
                  </a:lnTo>
                  <a:lnTo>
                    <a:pt x="47" y="37"/>
                  </a:lnTo>
                  <a:lnTo>
                    <a:pt x="46" y="38"/>
                  </a:lnTo>
                  <a:lnTo>
                    <a:pt x="46" y="40"/>
                  </a:lnTo>
                  <a:lnTo>
                    <a:pt x="44" y="41"/>
                  </a:lnTo>
                  <a:lnTo>
                    <a:pt x="44" y="43"/>
                  </a:lnTo>
                  <a:lnTo>
                    <a:pt x="43" y="44"/>
                  </a:lnTo>
                  <a:lnTo>
                    <a:pt x="43" y="46"/>
                  </a:lnTo>
                  <a:lnTo>
                    <a:pt x="41" y="47"/>
                  </a:lnTo>
                  <a:lnTo>
                    <a:pt x="41" y="49"/>
                  </a:lnTo>
                  <a:lnTo>
                    <a:pt x="40" y="50"/>
                  </a:lnTo>
                  <a:lnTo>
                    <a:pt x="40" y="52"/>
                  </a:lnTo>
                  <a:lnTo>
                    <a:pt x="40" y="53"/>
                  </a:lnTo>
                  <a:lnTo>
                    <a:pt x="38" y="53"/>
                  </a:lnTo>
                  <a:lnTo>
                    <a:pt x="38" y="55"/>
                  </a:lnTo>
                  <a:lnTo>
                    <a:pt x="38" y="56"/>
                  </a:lnTo>
                  <a:lnTo>
                    <a:pt x="37" y="58"/>
                  </a:lnTo>
                  <a:lnTo>
                    <a:pt x="37" y="59"/>
                  </a:lnTo>
                  <a:lnTo>
                    <a:pt x="37" y="61"/>
                  </a:lnTo>
                  <a:lnTo>
                    <a:pt x="37" y="62"/>
                  </a:lnTo>
                  <a:lnTo>
                    <a:pt x="35" y="62"/>
                  </a:lnTo>
                  <a:lnTo>
                    <a:pt x="35" y="64"/>
                  </a:lnTo>
                  <a:lnTo>
                    <a:pt x="35" y="65"/>
                  </a:lnTo>
                  <a:lnTo>
                    <a:pt x="34" y="66"/>
                  </a:lnTo>
                  <a:lnTo>
                    <a:pt x="34" y="68"/>
                  </a:lnTo>
                  <a:lnTo>
                    <a:pt x="34" y="69"/>
                  </a:lnTo>
                  <a:lnTo>
                    <a:pt x="34" y="71"/>
                  </a:lnTo>
                  <a:lnTo>
                    <a:pt x="32" y="72"/>
                  </a:lnTo>
                  <a:lnTo>
                    <a:pt x="32" y="74"/>
                  </a:lnTo>
                  <a:lnTo>
                    <a:pt x="32" y="75"/>
                  </a:lnTo>
                  <a:lnTo>
                    <a:pt x="32" y="77"/>
                  </a:lnTo>
                  <a:lnTo>
                    <a:pt x="31" y="78"/>
                  </a:lnTo>
                  <a:lnTo>
                    <a:pt x="31" y="80"/>
                  </a:lnTo>
                  <a:lnTo>
                    <a:pt x="31" y="81"/>
                  </a:lnTo>
                  <a:lnTo>
                    <a:pt x="31" y="83"/>
                  </a:lnTo>
                  <a:lnTo>
                    <a:pt x="29" y="84"/>
                  </a:lnTo>
                  <a:lnTo>
                    <a:pt x="29" y="86"/>
                  </a:lnTo>
                  <a:lnTo>
                    <a:pt x="29" y="87"/>
                  </a:lnTo>
                  <a:lnTo>
                    <a:pt x="29" y="89"/>
                  </a:lnTo>
                  <a:lnTo>
                    <a:pt x="29" y="90"/>
                  </a:lnTo>
                  <a:lnTo>
                    <a:pt x="29" y="92"/>
                  </a:lnTo>
                  <a:lnTo>
                    <a:pt x="29" y="93"/>
                  </a:lnTo>
                  <a:lnTo>
                    <a:pt x="28" y="93"/>
                  </a:lnTo>
                  <a:lnTo>
                    <a:pt x="28" y="95"/>
                  </a:lnTo>
                  <a:lnTo>
                    <a:pt x="28" y="96"/>
                  </a:lnTo>
                  <a:lnTo>
                    <a:pt x="28" y="97"/>
                  </a:lnTo>
                  <a:lnTo>
                    <a:pt x="28" y="99"/>
                  </a:lnTo>
                  <a:lnTo>
                    <a:pt x="28" y="100"/>
                  </a:lnTo>
                  <a:lnTo>
                    <a:pt x="28" y="102"/>
                  </a:lnTo>
                  <a:lnTo>
                    <a:pt x="28" y="103"/>
                  </a:lnTo>
                  <a:lnTo>
                    <a:pt x="28" y="105"/>
                  </a:lnTo>
                  <a:lnTo>
                    <a:pt x="28" y="106"/>
                  </a:lnTo>
                  <a:lnTo>
                    <a:pt x="28" y="108"/>
                  </a:lnTo>
                  <a:lnTo>
                    <a:pt x="26" y="108"/>
                  </a:lnTo>
                  <a:lnTo>
                    <a:pt x="26" y="109"/>
                  </a:lnTo>
                  <a:lnTo>
                    <a:pt x="26" y="111"/>
                  </a:lnTo>
                  <a:lnTo>
                    <a:pt x="26" y="112"/>
                  </a:lnTo>
                  <a:lnTo>
                    <a:pt x="26" y="114"/>
                  </a:lnTo>
                  <a:lnTo>
                    <a:pt x="26" y="115"/>
                  </a:lnTo>
                  <a:lnTo>
                    <a:pt x="26" y="117"/>
                  </a:lnTo>
                  <a:lnTo>
                    <a:pt x="26" y="118"/>
                  </a:lnTo>
                  <a:lnTo>
                    <a:pt x="26" y="120"/>
                  </a:lnTo>
                  <a:lnTo>
                    <a:pt x="26" y="121"/>
                  </a:lnTo>
                  <a:lnTo>
                    <a:pt x="26" y="123"/>
                  </a:lnTo>
                  <a:lnTo>
                    <a:pt x="28" y="124"/>
                  </a:lnTo>
                  <a:lnTo>
                    <a:pt x="28" y="125"/>
                  </a:lnTo>
                  <a:lnTo>
                    <a:pt x="28" y="127"/>
                  </a:lnTo>
                  <a:lnTo>
                    <a:pt x="28" y="128"/>
                  </a:lnTo>
                  <a:lnTo>
                    <a:pt x="28" y="130"/>
                  </a:lnTo>
                  <a:lnTo>
                    <a:pt x="28" y="131"/>
                  </a:lnTo>
                  <a:lnTo>
                    <a:pt x="28" y="133"/>
                  </a:lnTo>
                  <a:lnTo>
                    <a:pt x="28" y="134"/>
                  </a:lnTo>
                  <a:lnTo>
                    <a:pt x="28" y="136"/>
                  </a:lnTo>
                  <a:lnTo>
                    <a:pt x="29" y="137"/>
                  </a:lnTo>
                  <a:lnTo>
                    <a:pt x="29" y="139"/>
                  </a:lnTo>
                  <a:lnTo>
                    <a:pt x="29" y="140"/>
                  </a:lnTo>
                  <a:lnTo>
                    <a:pt x="29" y="142"/>
                  </a:lnTo>
                  <a:lnTo>
                    <a:pt x="29" y="143"/>
                  </a:lnTo>
                  <a:lnTo>
                    <a:pt x="29" y="145"/>
                  </a:lnTo>
                  <a:lnTo>
                    <a:pt x="31" y="146"/>
                  </a:lnTo>
                  <a:lnTo>
                    <a:pt x="31" y="148"/>
                  </a:lnTo>
                  <a:lnTo>
                    <a:pt x="31" y="149"/>
                  </a:lnTo>
                  <a:lnTo>
                    <a:pt x="31" y="151"/>
                  </a:lnTo>
                  <a:lnTo>
                    <a:pt x="32" y="152"/>
                  </a:lnTo>
                  <a:lnTo>
                    <a:pt x="32" y="153"/>
                  </a:lnTo>
                  <a:lnTo>
                    <a:pt x="32" y="155"/>
                  </a:lnTo>
                  <a:lnTo>
                    <a:pt x="32" y="156"/>
                  </a:lnTo>
                  <a:lnTo>
                    <a:pt x="34" y="158"/>
                  </a:lnTo>
                  <a:lnTo>
                    <a:pt x="34" y="159"/>
                  </a:lnTo>
                  <a:lnTo>
                    <a:pt x="34" y="161"/>
                  </a:lnTo>
                  <a:lnTo>
                    <a:pt x="35" y="161"/>
                  </a:lnTo>
                  <a:lnTo>
                    <a:pt x="35" y="162"/>
                  </a:lnTo>
                  <a:lnTo>
                    <a:pt x="35" y="164"/>
                  </a:lnTo>
                  <a:lnTo>
                    <a:pt x="35" y="165"/>
                  </a:lnTo>
                  <a:lnTo>
                    <a:pt x="37" y="165"/>
                  </a:lnTo>
                  <a:lnTo>
                    <a:pt x="37" y="167"/>
                  </a:lnTo>
                  <a:lnTo>
                    <a:pt x="37" y="168"/>
                  </a:lnTo>
                  <a:lnTo>
                    <a:pt x="38" y="170"/>
                  </a:lnTo>
                  <a:lnTo>
                    <a:pt x="38" y="171"/>
                  </a:lnTo>
                  <a:lnTo>
                    <a:pt x="38" y="173"/>
                  </a:lnTo>
                  <a:lnTo>
                    <a:pt x="40" y="173"/>
                  </a:lnTo>
                  <a:lnTo>
                    <a:pt x="19" y="173"/>
                  </a:lnTo>
                  <a:lnTo>
                    <a:pt x="19" y="171"/>
                  </a:lnTo>
                  <a:lnTo>
                    <a:pt x="18" y="170"/>
                  </a:lnTo>
                  <a:lnTo>
                    <a:pt x="18" y="168"/>
                  </a:lnTo>
                  <a:lnTo>
                    <a:pt x="18" y="167"/>
                  </a:lnTo>
                  <a:lnTo>
                    <a:pt x="16" y="167"/>
                  </a:lnTo>
                  <a:lnTo>
                    <a:pt x="16" y="165"/>
                  </a:lnTo>
                  <a:lnTo>
                    <a:pt x="15" y="164"/>
                  </a:lnTo>
                  <a:lnTo>
                    <a:pt x="15" y="162"/>
                  </a:lnTo>
                  <a:lnTo>
                    <a:pt x="15" y="161"/>
                  </a:lnTo>
                  <a:lnTo>
                    <a:pt x="13" y="161"/>
                  </a:lnTo>
                  <a:lnTo>
                    <a:pt x="13" y="159"/>
                  </a:lnTo>
                  <a:lnTo>
                    <a:pt x="13" y="158"/>
                  </a:lnTo>
                  <a:lnTo>
                    <a:pt x="12" y="156"/>
                  </a:lnTo>
                  <a:lnTo>
                    <a:pt x="12" y="155"/>
                  </a:lnTo>
                  <a:lnTo>
                    <a:pt x="10" y="153"/>
                  </a:lnTo>
                  <a:lnTo>
                    <a:pt x="10" y="152"/>
                  </a:lnTo>
                  <a:lnTo>
                    <a:pt x="9" y="151"/>
                  </a:lnTo>
                  <a:lnTo>
                    <a:pt x="9" y="149"/>
                  </a:lnTo>
                  <a:lnTo>
                    <a:pt x="9" y="148"/>
                  </a:lnTo>
                  <a:lnTo>
                    <a:pt x="7" y="148"/>
                  </a:lnTo>
                  <a:lnTo>
                    <a:pt x="7" y="146"/>
                  </a:lnTo>
                  <a:lnTo>
                    <a:pt x="7" y="145"/>
                  </a:lnTo>
                  <a:lnTo>
                    <a:pt x="6" y="143"/>
                  </a:lnTo>
                  <a:lnTo>
                    <a:pt x="6" y="142"/>
                  </a:lnTo>
                  <a:lnTo>
                    <a:pt x="6" y="140"/>
                  </a:lnTo>
                  <a:lnTo>
                    <a:pt x="4" y="139"/>
                  </a:lnTo>
                  <a:lnTo>
                    <a:pt x="4" y="137"/>
                  </a:lnTo>
                  <a:lnTo>
                    <a:pt x="4" y="136"/>
                  </a:lnTo>
                  <a:lnTo>
                    <a:pt x="4" y="134"/>
                  </a:lnTo>
                  <a:lnTo>
                    <a:pt x="3" y="134"/>
                  </a:lnTo>
                  <a:lnTo>
                    <a:pt x="3" y="133"/>
                  </a:lnTo>
                  <a:lnTo>
                    <a:pt x="3" y="131"/>
                  </a:lnTo>
                  <a:lnTo>
                    <a:pt x="3" y="130"/>
                  </a:lnTo>
                  <a:lnTo>
                    <a:pt x="3" y="128"/>
                  </a:lnTo>
                  <a:lnTo>
                    <a:pt x="1" y="127"/>
                  </a:lnTo>
                  <a:lnTo>
                    <a:pt x="1" y="125"/>
                  </a:lnTo>
                  <a:lnTo>
                    <a:pt x="1" y="124"/>
                  </a:lnTo>
                  <a:lnTo>
                    <a:pt x="1" y="123"/>
                  </a:lnTo>
                  <a:lnTo>
                    <a:pt x="1" y="121"/>
                  </a:lnTo>
                  <a:lnTo>
                    <a:pt x="1" y="120"/>
                  </a:lnTo>
                  <a:lnTo>
                    <a:pt x="1" y="118"/>
                  </a:lnTo>
                  <a:lnTo>
                    <a:pt x="1" y="117"/>
                  </a:lnTo>
                  <a:lnTo>
                    <a:pt x="1" y="115"/>
                  </a:lnTo>
                  <a:lnTo>
                    <a:pt x="1" y="114"/>
                  </a:lnTo>
                  <a:lnTo>
                    <a:pt x="0" y="112"/>
                  </a:lnTo>
                  <a:lnTo>
                    <a:pt x="0" y="111"/>
                  </a:lnTo>
                  <a:lnTo>
                    <a:pt x="1" y="111"/>
                  </a:lnTo>
                  <a:lnTo>
                    <a:pt x="1" y="109"/>
                  </a:lnTo>
                  <a:lnTo>
                    <a:pt x="1" y="108"/>
                  </a:lnTo>
                  <a:lnTo>
                    <a:pt x="1" y="106"/>
                  </a:lnTo>
                  <a:lnTo>
                    <a:pt x="1" y="105"/>
                  </a:lnTo>
                  <a:lnTo>
                    <a:pt x="1" y="103"/>
                  </a:lnTo>
                  <a:lnTo>
                    <a:pt x="1" y="102"/>
                  </a:lnTo>
                  <a:lnTo>
                    <a:pt x="1" y="100"/>
                  </a:lnTo>
                  <a:lnTo>
                    <a:pt x="1" y="99"/>
                  </a:lnTo>
                  <a:lnTo>
                    <a:pt x="1" y="97"/>
                  </a:lnTo>
                  <a:lnTo>
                    <a:pt x="1" y="96"/>
                  </a:lnTo>
                  <a:lnTo>
                    <a:pt x="1" y="95"/>
                  </a:lnTo>
                  <a:lnTo>
                    <a:pt x="3" y="95"/>
                  </a:lnTo>
                  <a:lnTo>
                    <a:pt x="3" y="93"/>
                  </a:lnTo>
                  <a:lnTo>
                    <a:pt x="3" y="92"/>
                  </a:lnTo>
                  <a:lnTo>
                    <a:pt x="3" y="90"/>
                  </a:lnTo>
                  <a:lnTo>
                    <a:pt x="3" y="89"/>
                  </a:lnTo>
                  <a:lnTo>
                    <a:pt x="3" y="87"/>
                  </a:lnTo>
                  <a:lnTo>
                    <a:pt x="3" y="86"/>
                  </a:lnTo>
                  <a:lnTo>
                    <a:pt x="4" y="84"/>
                  </a:lnTo>
                  <a:lnTo>
                    <a:pt x="4" y="83"/>
                  </a:lnTo>
                  <a:lnTo>
                    <a:pt x="4" y="81"/>
                  </a:lnTo>
                  <a:lnTo>
                    <a:pt x="6" y="80"/>
                  </a:lnTo>
                  <a:lnTo>
                    <a:pt x="6" y="78"/>
                  </a:lnTo>
                  <a:lnTo>
                    <a:pt x="6" y="77"/>
                  </a:lnTo>
                  <a:lnTo>
                    <a:pt x="6" y="75"/>
                  </a:lnTo>
                  <a:lnTo>
                    <a:pt x="7" y="74"/>
                  </a:lnTo>
                  <a:lnTo>
                    <a:pt x="7" y="72"/>
                  </a:lnTo>
                  <a:lnTo>
                    <a:pt x="7" y="71"/>
                  </a:lnTo>
                  <a:lnTo>
                    <a:pt x="7" y="69"/>
                  </a:lnTo>
                  <a:lnTo>
                    <a:pt x="9" y="68"/>
                  </a:lnTo>
                  <a:lnTo>
                    <a:pt x="9" y="66"/>
                  </a:lnTo>
                  <a:lnTo>
                    <a:pt x="9" y="65"/>
                  </a:lnTo>
                  <a:lnTo>
                    <a:pt x="10" y="65"/>
                  </a:lnTo>
                  <a:lnTo>
                    <a:pt x="10" y="64"/>
                  </a:lnTo>
                  <a:lnTo>
                    <a:pt x="10" y="62"/>
                  </a:lnTo>
                  <a:lnTo>
                    <a:pt x="12" y="61"/>
                  </a:lnTo>
                  <a:lnTo>
                    <a:pt x="12" y="59"/>
                  </a:lnTo>
                  <a:lnTo>
                    <a:pt x="12" y="58"/>
                  </a:lnTo>
                  <a:lnTo>
                    <a:pt x="13" y="56"/>
                  </a:lnTo>
                  <a:lnTo>
                    <a:pt x="13" y="55"/>
                  </a:lnTo>
                  <a:lnTo>
                    <a:pt x="15" y="53"/>
                  </a:lnTo>
                  <a:lnTo>
                    <a:pt x="15" y="52"/>
                  </a:lnTo>
                  <a:lnTo>
                    <a:pt x="16" y="50"/>
                  </a:lnTo>
                  <a:lnTo>
                    <a:pt x="16" y="49"/>
                  </a:lnTo>
                  <a:lnTo>
                    <a:pt x="18" y="47"/>
                  </a:lnTo>
                  <a:lnTo>
                    <a:pt x="18" y="46"/>
                  </a:lnTo>
                  <a:lnTo>
                    <a:pt x="19" y="44"/>
                  </a:lnTo>
                  <a:lnTo>
                    <a:pt x="19" y="43"/>
                  </a:lnTo>
                  <a:lnTo>
                    <a:pt x="20" y="41"/>
                  </a:lnTo>
                  <a:lnTo>
                    <a:pt x="20" y="40"/>
                  </a:lnTo>
                  <a:lnTo>
                    <a:pt x="22" y="40"/>
                  </a:lnTo>
                  <a:lnTo>
                    <a:pt x="22" y="38"/>
                  </a:lnTo>
                  <a:lnTo>
                    <a:pt x="23" y="37"/>
                  </a:lnTo>
                  <a:lnTo>
                    <a:pt x="25" y="36"/>
                  </a:lnTo>
                  <a:lnTo>
                    <a:pt x="25" y="34"/>
                  </a:lnTo>
                  <a:lnTo>
                    <a:pt x="26" y="33"/>
                  </a:lnTo>
                  <a:lnTo>
                    <a:pt x="26" y="31"/>
                  </a:lnTo>
                  <a:lnTo>
                    <a:pt x="28" y="31"/>
                  </a:lnTo>
                  <a:lnTo>
                    <a:pt x="29" y="30"/>
                  </a:lnTo>
                  <a:lnTo>
                    <a:pt x="29" y="28"/>
                  </a:lnTo>
                  <a:lnTo>
                    <a:pt x="31" y="27"/>
                  </a:lnTo>
                  <a:lnTo>
                    <a:pt x="32" y="25"/>
                  </a:lnTo>
                  <a:lnTo>
                    <a:pt x="32" y="24"/>
                  </a:lnTo>
                  <a:lnTo>
                    <a:pt x="34" y="22"/>
                  </a:lnTo>
                  <a:lnTo>
                    <a:pt x="35" y="21"/>
                  </a:lnTo>
                  <a:lnTo>
                    <a:pt x="37" y="19"/>
                  </a:lnTo>
                  <a:lnTo>
                    <a:pt x="37" y="18"/>
                  </a:lnTo>
                  <a:lnTo>
                    <a:pt x="38" y="16"/>
                  </a:lnTo>
                  <a:lnTo>
                    <a:pt x="40" y="15"/>
                  </a:lnTo>
                  <a:lnTo>
                    <a:pt x="41" y="13"/>
                  </a:lnTo>
                  <a:lnTo>
                    <a:pt x="43" y="12"/>
                  </a:lnTo>
                  <a:lnTo>
                    <a:pt x="44" y="10"/>
                  </a:lnTo>
                  <a:lnTo>
                    <a:pt x="44" y="9"/>
                  </a:lnTo>
                  <a:lnTo>
                    <a:pt x="46" y="8"/>
                  </a:lnTo>
                  <a:lnTo>
                    <a:pt x="47" y="6"/>
                  </a:lnTo>
                  <a:lnTo>
                    <a:pt x="49" y="5"/>
                  </a:lnTo>
                  <a:lnTo>
                    <a:pt x="50" y="3"/>
                  </a:lnTo>
                  <a:lnTo>
                    <a:pt x="51" y="2"/>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7" name="Freeform 55">
              <a:extLst>
                <a:ext uri="{FF2B5EF4-FFF2-40B4-BE49-F238E27FC236}">
                  <a16:creationId xmlns:a16="http://schemas.microsoft.com/office/drawing/2014/main" id="{832FA222-ED74-42B4-AF3E-D06046A4B62E}"/>
                </a:ext>
              </a:extLst>
            </p:cNvPr>
            <p:cNvSpPr>
              <a:spLocks noEditPoints="1"/>
            </p:cNvSpPr>
            <p:nvPr/>
          </p:nvSpPr>
          <p:spPr bwMode="auto">
            <a:xfrm rot="3132567">
              <a:off x="4662500" y="1856131"/>
              <a:ext cx="109538"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2147483646 h 137"/>
                <a:gd name="T16" fmla="*/ 2147483646 w 131"/>
                <a:gd name="T17" fmla="*/ 0 h 137"/>
                <a:gd name="T18" fmla="*/ 2147483646 w 131"/>
                <a:gd name="T19" fmla="*/ 0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2147483646 w 131"/>
                <a:gd name="T61" fmla="*/ 2147483646 h 137"/>
                <a:gd name="T62" fmla="*/ 2147483646 w 131"/>
                <a:gd name="T63" fmla="*/ 2147483646 h 137"/>
                <a:gd name="T64" fmla="*/ 2147483646 w 131"/>
                <a:gd name="T65" fmla="*/ 2147483646 h 137"/>
                <a:gd name="T66" fmla="*/ 2147483646 w 131"/>
                <a:gd name="T67" fmla="*/ 2147483646 h 137"/>
                <a:gd name="T68" fmla="*/ 2147483646 w 131"/>
                <a:gd name="T69" fmla="*/ 2147483646 h 137"/>
                <a:gd name="T70" fmla="*/ 0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2147483646 w 131"/>
                <a:gd name="T113" fmla="*/ 2147483646 h 137"/>
                <a:gd name="T114" fmla="*/ 2147483646 w 131"/>
                <a:gd name="T115" fmla="*/ 2147483646 h 137"/>
                <a:gd name="T116" fmla="*/ 2147483646 w 131"/>
                <a:gd name="T117" fmla="*/ 2147483646 h 137"/>
                <a:gd name="T118" fmla="*/ 2147483646 w 131"/>
                <a:gd name="T119" fmla="*/ 2147483646 h 137"/>
                <a:gd name="T120" fmla="*/ 2147483646 w 131"/>
                <a:gd name="T121" fmla="*/ 2147483646 h 137"/>
                <a:gd name="T122" fmla="*/ 2147483646 w 131"/>
                <a:gd name="T123" fmla="*/ 2147483646 h 137"/>
                <a:gd name="T124" fmla="*/ 2147483646 w 131"/>
                <a:gd name="T125" fmla="*/ 2147483646 h 1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137"/>
                <a:gd name="T191" fmla="*/ 131 w 131"/>
                <a:gd name="T192" fmla="*/ 137 h 1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137">
                  <a:moveTo>
                    <a:pt x="1" y="69"/>
                  </a:moveTo>
                  <a:lnTo>
                    <a:pt x="3" y="68"/>
                  </a:lnTo>
                  <a:lnTo>
                    <a:pt x="3" y="67"/>
                  </a:lnTo>
                  <a:lnTo>
                    <a:pt x="3" y="64"/>
                  </a:lnTo>
                  <a:lnTo>
                    <a:pt x="4" y="62"/>
                  </a:lnTo>
                  <a:lnTo>
                    <a:pt x="4" y="61"/>
                  </a:lnTo>
                  <a:lnTo>
                    <a:pt x="4" y="59"/>
                  </a:lnTo>
                  <a:lnTo>
                    <a:pt x="6" y="56"/>
                  </a:lnTo>
                  <a:lnTo>
                    <a:pt x="6" y="55"/>
                  </a:lnTo>
                  <a:lnTo>
                    <a:pt x="7" y="53"/>
                  </a:lnTo>
                  <a:lnTo>
                    <a:pt x="7" y="52"/>
                  </a:lnTo>
                  <a:lnTo>
                    <a:pt x="7" y="50"/>
                  </a:lnTo>
                  <a:lnTo>
                    <a:pt x="9" y="47"/>
                  </a:lnTo>
                  <a:lnTo>
                    <a:pt x="9" y="46"/>
                  </a:lnTo>
                  <a:lnTo>
                    <a:pt x="10" y="44"/>
                  </a:lnTo>
                  <a:lnTo>
                    <a:pt x="12" y="43"/>
                  </a:lnTo>
                  <a:lnTo>
                    <a:pt x="12" y="41"/>
                  </a:lnTo>
                  <a:lnTo>
                    <a:pt x="13" y="40"/>
                  </a:lnTo>
                  <a:lnTo>
                    <a:pt x="13" y="39"/>
                  </a:lnTo>
                  <a:lnTo>
                    <a:pt x="15" y="37"/>
                  </a:lnTo>
                  <a:lnTo>
                    <a:pt x="16" y="36"/>
                  </a:lnTo>
                  <a:lnTo>
                    <a:pt x="16" y="34"/>
                  </a:lnTo>
                  <a:lnTo>
                    <a:pt x="17" y="33"/>
                  </a:lnTo>
                  <a:lnTo>
                    <a:pt x="19" y="31"/>
                  </a:lnTo>
                  <a:lnTo>
                    <a:pt x="19" y="30"/>
                  </a:lnTo>
                  <a:lnTo>
                    <a:pt x="20" y="28"/>
                  </a:lnTo>
                  <a:lnTo>
                    <a:pt x="22" y="27"/>
                  </a:lnTo>
                  <a:lnTo>
                    <a:pt x="23" y="25"/>
                  </a:lnTo>
                  <a:lnTo>
                    <a:pt x="23" y="24"/>
                  </a:lnTo>
                  <a:lnTo>
                    <a:pt x="25" y="24"/>
                  </a:lnTo>
                  <a:lnTo>
                    <a:pt x="26" y="22"/>
                  </a:lnTo>
                  <a:lnTo>
                    <a:pt x="28" y="21"/>
                  </a:lnTo>
                  <a:lnTo>
                    <a:pt x="29" y="19"/>
                  </a:lnTo>
                  <a:lnTo>
                    <a:pt x="31" y="18"/>
                  </a:lnTo>
                  <a:lnTo>
                    <a:pt x="32" y="16"/>
                  </a:lnTo>
                  <a:lnTo>
                    <a:pt x="34" y="16"/>
                  </a:lnTo>
                  <a:lnTo>
                    <a:pt x="35" y="15"/>
                  </a:lnTo>
                  <a:lnTo>
                    <a:pt x="37" y="13"/>
                  </a:lnTo>
                  <a:lnTo>
                    <a:pt x="38" y="12"/>
                  </a:lnTo>
                  <a:lnTo>
                    <a:pt x="40" y="11"/>
                  </a:lnTo>
                  <a:lnTo>
                    <a:pt x="41" y="11"/>
                  </a:lnTo>
                  <a:lnTo>
                    <a:pt x="43" y="9"/>
                  </a:lnTo>
                  <a:lnTo>
                    <a:pt x="44" y="9"/>
                  </a:lnTo>
                  <a:lnTo>
                    <a:pt x="46" y="8"/>
                  </a:lnTo>
                  <a:lnTo>
                    <a:pt x="47" y="8"/>
                  </a:lnTo>
                  <a:lnTo>
                    <a:pt x="48" y="6"/>
                  </a:lnTo>
                  <a:lnTo>
                    <a:pt x="51" y="6"/>
                  </a:lnTo>
                  <a:lnTo>
                    <a:pt x="53" y="5"/>
                  </a:lnTo>
                  <a:lnTo>
                    <a:pt x="54" y="5"/>
                  </a:lnTo>
                  <a:lnTo>
                    <a:pt x="56" y="5"/>
                  </a:lnTo>
                  <a:lnTo>
                    <a:pt x="57" y="3"/>
                  </a:lnTo>
                  <a:lnTo>
                    <a:pt x="59" y="3"/>
                  </a:lnTo>
                  <a:lnTo>
                    <a:pt x="60" y="3"/>
                  </a:lnTo>
                  <a:lnTo>
                    <a:pt x="62" y="2"/>
                  </a:lnTo>
                  <a:lnTo>
                    <a:pt x="63" y="2"/>
                  </a:lnTo>
                  <a:lnTo>
                    <a:pt x="65" y="2"/>
                  </a:lnTo>
                  <a:lnTo>
                    <a:pt x="68" y="2"/>
                  </a:lnTo>
                  <a:lnTo>
                    <a:pt x="69" y="2"/>
                  </a:lnTo>
                  <a:lnTo>
                    <a:pt x="71" y="0"/>
                  </a:lnTo>
                  <a:lnTo>
                    <a:pt x="72" y="0"/>
                  </a:lnTo>
                  <a:lnTo>
                    <a:pt x="74" y="0"/>
                  </a:lnTo>
                  <a:lnTo>
                    <a:pt x="75" y="0"/>
                  </a:lnTo>
                  <a:lnTo>
                    <a:pt x="78" y="0"/>
                  </a:lnTo>
                  <a:lnTo>
                    <a:pt x="79" y="0"/>
                  </a:lnTo>
                  <a:lnTo>
                    <a:pt x="81" y="0"/>
                  </a:lnTo>
                  <a:lnTo>
                    <a:pt x="82" y="0"/>
                  </a:lnTo>
                  <a:lnTo>
                    <a:pt x="84" y="0"/>
                  </a:lnTo>
                  <a:lnTo>
                    <a:pt x="85" y="0"/>
                  </a:lnTo>
                  <a:lnTo>
                    <a:pt x="87" y="0"/>
                  </a:lnTo>
                  <a:lnTo>
                    <a:pt x="88" y="0"/>
                  </a:lnTo>
                  <a:lnTo>
                    <a:pt x="90" y="2"/>
                  </a:lnTo>
                  <a:lnTo>
                    <a:pt x="91" y="2"/>
                  </a:lnTo>
                  <a:lnTo>
                    <a:pt x="93" y="2"/>
                  </a:lnTo>
                  <a:lnTo>
                    <a:pt x="94" y="2"/>
                  </a:lnTo>
                  <a:lnTo>
                    <a:pt x="96" y="2"/>
                  </a:lnTo>
                  <a:lnTo>
                    <a:pt x="97" y="3"/>
                  </a:lnTo>
                  <a:lnTo>
                    <a:pt x="99" y="3"/>
                  </a:lnTo>
                  <a:lnTo>
                    <a:pt x="100" y="3"/>
                  </a:lnTo>
                  <a:lnTo>
                    <a:pt x="102" y="5"/>
                  </a:lnTo>
                  <a:lnTo>
                    <a:pt x="103" y="5"/>
                  </a:lnTo>
                  <a:lnTo>
                    <a:pt x="105" y="5"/>
                  </a:lnTo>
                  <a:lnTo>
                    <a:pt x="106" y="6"/>
                  </a:lnTo>
                  <a:lnTo>
                    <a:pt x="108" y="8"/>
                  </a:lnTo>
                  <a:lnTo>
                    <a:pt x="109" y="8"/>
                  </a:lnTo>
                  <a:lnTo>
                    <a:pt x="111" y="9"/>
                  </a:lnTo>
                  <a:lnTo>
                    <a:pt x="112" y="9"/>
                  </a:lnTo>
                  <a:lnTo>
                    <a:pt x="112" y="11"/>
                  </a:lnTo>
                  <a:lnTo>
                    <a:pt x="113" y="11"/>
                  </a:lnTo>
                  <a:lnTo>
                    <a:pt x="115" y="12"/>
                  </a:lnTo>
                  <a:lnTo>
                    <a:pt x="116" y="13"/>
                  </a:lnTo>
                  <a:lnTo>
                    <a:pt x="118" y="13"/>
                  </a:lnTo>
                  <a:lnTo>
                    <a:pt x="118" y="15"/>
                  </a:lnTo>
                  <a:lnTo>
                    <a:pt x="119" y="16"/>
                  </a:lnTo>
                  <a:lnTo>
                    <a:pt x="121" y="18"/>
                  </a:lnTo>
                  <a:lnTo>
                    <a:pt x="122" y="19"/>
                  </a:lnTo>
                  <a:lnTo>
                    <a:pt x="122" y="21"/>
                  </a:lnTo>
                  <a:lnTo>
                    <a:pt x="124" y="21"/>
                  </a:lnTo>
                  <a:lnTo>
                    <a:pt x="124" y="22"/>
                  </a:lnTo>
                  <a:lnTo>
                    <a:pt x="124" y="24"/>
                  </a:lnTo>
                  <a:lnTo>
                    <a:pt x="125" y="24"/>
                  </a:lnTo>
                  <a:lnTo>
                    <a:pt x="125" y="25"/>
                  </a:lnTo>
                  <a:lnTo>
                    <a:pt x="127" y="27"/>
                  </a:lnTo>
                  <a:lnTo>
                    <a:pt x="127" y="28"/>
                  </a:lnTo>
                  <a:lnTo>
                    <a:pt x="127" y="30"/>
                  </a:lnTo>
                  <a:lnTo>
                    <a:pt x="128" y="31"/>
                  </a:lnTo>
                  <a:lnTo>
                    <a:pt x="128" y="33"/>
                  </a:lnTo>
                  <a:lnTo>
                    <a:pt x="128" y="34"/>
                  </a:lnTo>
                  <a:lnTo>
                    <a:pt x="130" y="34"/>
                  </a:lnTo>
                  <a:lnTo>
                    <a:pt x="130" y="36"/>
                  </a:lnTo>
                  <a:lnTo>
                    <a:pt x="130" y="37"/>
                  </a:lnTo>
                  <a:lnTo>
                    <a:pt x="130" y="39"/>
                  </a:lnTo>
                  <a:lnTo>
                    <a:pt x="130" y="40"/>
                  </a:lnTo>
                  <a:lnTo>
                    <a:pt x="130" y="41"/>
                  </a:lnTo>
                  <a:lnTo>
                    <a:pt x="131" y="43"/>
                  </a:lnTo>
                  <a:lnTo>
                    <a:pt x="131" y="44"/>
                  </a:lnTo>
                  <a:lnTo>
                    <a:pt x="131" y="46"/>
                  </a:lnTo>
                  <a:lnTo>
                    <a:pt x="131" y="47"/>
                  </a:lnTo>
                  <a:lnTo>
                    <a:pt x="131" y="49"/>
                  </a:lnTo>
                  <a:lnTo>
                    <a:pt x="131" y="50"/>
                  </a:lnTo>
                  <a:lnTo>
                    <a:pt x="131" y="52"/>
                  </a:lnTo>
                  <a:lnTo>
                    <a:pt x="131" y="53"/>
                  </a:lnTo>
                  <a:lnTo>
                    <a:pt x="131" y="55"/>
                  </a:lnTo>
                  <a:lnTo>
                    <a:pt x="131" y="56"/>
                  </a:lnTo>
                  <a:lnTo>
                    <a:pt x="131" y="58"/>
                  </a:lnTo>
                  <a:lnTo>
                    <a:pt x="131" y="59"/>
                  </a:lnTo>
                  <a:lnTo>
                    <a:pt x="130" y="59"/>
                  </a:lnTo>
                  <a:lnTo>
                    <a:pt x="130" y="61"/>
                  </a:lnTo>
                  <a:lnTo>
                    <a:pt x="130" y="62"/>
                  </a:lnTo>
                  <a:lnTo>
                    <a:pt x="130" y="64"/>
                  </a:lnTo>
                  <a:lnTo>
                    <a:pt x="130" y="65"/>
                  </a:lnTo>
                  <a:lnTo>
                    <a:pt x="130" y="67"/>
                  </a:lnTo>
                  <a:lnTo>
                    <a:pt x="128" y="69"/>
                  </a:lnTo>
                  <a:lnTo>
                    <a:pt x="128" y="71"/>
                  </a:lnTo>
                  <a:lnTo>
                    <a:pt x="128" y="72"/>
                  </a:lnTo>
                  <a:lnTo>
                    <a:pt x="127" y="75"/>
                  </a:lnTo>
                  <a:lnTo>
                    <a:pt x="127" y="77"/>
                  </a:lnTo>
                  <a:lnTo>
                    <a:pt x="127" y="78"/>
                  </a:lnTo>
                  <a:lnTo>
                    <a:pt x="125" y="80"/>
                  </a:lnTo>
                  <a:lnTo>
                    <a:pt x="125" y="83"/>
                  </a:lnTo>
                  <a:lnTo>
                    <a:pt x="125" y="84"/>
                  </a:lnTo>
                  <a:lnTo>
                    <a:pt x="124" y="86"/>
                  </a:lnTo>
                  <a:lnTo>
                    <a:pt x="124" y="87"/>
                  </a:lnTo>
                  <a:lnTo>
                    <a:pt x="122" y="89"/>
                  </a:lnTo>
                  <a:lnTo>
                    <a:pt x="122" y="90"/>
                  </a:lnTo>
                  <a:lnTo>
                    <a:pt x="121" y="93"/>
                  </a:lnTo>
                  <a:lnTo>
                    <a:pt x="121" y="95"/>
                  </a:lnTo>
                  <a:lnTo>
                    <a:pt x="119" y="96"/>
                  </a:lnTo>
                  <a:lnTo>
                    <a:pt x="118" y="98"/>
                  </a:lnTo>
                  <a:lnTo>
                    <a:pt x="118" y="99"/>
                  </a:lnTo>
                  <a:lnTo>
                    <a:pt x="116" y="100"/>
                  </a:lnTo>
                  <a:lnTo>
                    <a:pt x="115" y="102"/>
                  </a:lnTo>
                  <a:lnTo>
                    <a:pt x="115" y="103"/>
                  </a:lnTo>
                  <a:lnTo>
                    <a:pt x="113" y="105"/>
                  </a:lnTo>
                  <a:lnTo>
                    <a:pt x="112" y="106"/>
                  </a:lnTo>
                  <a:lnTo>
                    <a:pt x="112" y="108"/>
                  </a:lnTo>
                  <a:lnTo>
                    <a:pt x="111" y="109"/>
                  </a:lnTo>
                  <a:lnTo>
                    <a:pt x="109" y="111"/>
                  </a:lnTo>
                  <a:lnTo>
                    <a:pt x="108" y="112"/>
                  </a:lnTo>
                  <a:lnTo>
                    <a:pt x="108" y="114"/>
                  </a:lnTo>
                  <a:lnTo>
                    <a:pt x="106" y="114"/>
                  </a:lnTo>
                  <a:lnTo>
                    <a:pt x="105" y="115"/>
                  </a:lnTo>
                  <a:lnTo>
                    <a:pt x="103" y="117"/>
                  </a:lnTo>
                  <a:lnTo>
                    <a:pt x="102" y="118"/>
                  </a:lnTo>
                  <a:lnTo>
                    <a:pt x="100" y="120"/>
                  </a:lnTo>
                  <a:lnTo>
                    <a:pt x="99" y="121"/>
                  </a:lnTo>
                  <a:lnTo>
                    <a:pt x="97" y="121"/>
                  </a:lnTo>
                  <a:lnTo>
                    <a:pt x="96" y="123"/>
                  </a:lnTo>
                  <a:lnTo>
                    <a:pt x="94" y="124"/>
                  </a:lnTo>
                  <a:lnTo>
                    <a:pt x="93" y="126"/>
                  </a:lnTo>
                  <a:lnTo>
                    <a:pt x="91" y="127"/>
                  </a:lnTo>
                  <a:lnTo>
                    <a:pt x="90" y="128"/>
                  </a:lnTo>
                  <a:lnTo>
                    <a:pt x="88" y="128"/>
                  </a:lnTo>
                  <a:lnTo>
                    <a:pt x="87" y="130"/>
                  </a:lnTo>
                  <a:lnTo>
                    <a:pt x="85" y="130"/>
                  </a:lnTo>
                  <a:lnTo>
                    <a:pt x="84" y="131"/>
                  </a:lnTo>
                  <a:lnTo>
                    <a:pt x="82" y="131"/>
                  </a:lnTo>
                  <a:lnTo>
                    <a:pt x="79" y="133"/>
                  </a:lnTo>
                  <a:lnTo>
                    <a:pt x="78" y="133"/>
                  </a:lnTo>
                  <a:lnTo>
                    <a:pt x="77" y="134"/>
                  </a:lnTo>
                  <a:lnTo>
                    <a:pt x="75" y="134"/>
                  </a:lnTo>
                  <a:lnTo>
                    <a:pt x="74" y="134"/>
                  </a:lnTo>
                  <a:lnTo>
                    <a:pt x="72" y="136"/>
                  </a:lnTo>
                  <a:lnTo>
                    <a:pt x="71" y="136"/>
                  </a:lnTo>
                  <a:lnTo>
                    <a:pt x="69" y="136"/>
                  </a:lnTo>
                  <a:lnTo>
                    <a:pt x="68" y="136"/>
                  </a:lnTo>
                  <a:lnTo>
                    <a:pt x="66" y="137"/>
                  </a:lnTo>
                  <a:lnTo>
                    <a:pt x="65" y="137"/>
                  </a:lnTo>
                  <a:lnTo>
                    <a:pt x="63" y="137"/>
                  </a:lnTo>
                  <a:lnTo>
                    <a:pt x="60" y="137"/>
                  </a:lnTo>
                  <a:lnTo>
                    <a:pt x="59" y="137"/>
                  </a:lnTo>
                  <a:lnTo>
                    <a:pt x="57" y="137"/>
                  </a:lnTo>
                  <a:lnTo>
                    <a:pt x="56" y="137"/>
                  </a:lnTo>
                  <a:lnTo>
                    <a:pt x="54" y="137"/>
                  </a:lnTo>
                  <a:lnTo>
                    <a:pt x="53" y="137"/>
                  </a:lnTo>
                  <a:lnTo>
                    <a:pt x="51" y="137"/>
                  </a:lnTo>
                  <a:lnTo>
                    <a:pt x="50" y="137"/>
                  </a:lnTo>
                  <a:lnTo>
                    <a:pt x="48" y="137"/>
                  </a:lnTo>
                  <a:lnTo>
                    <a:pt x="47" y="137"/>
                  </a:lnTo>
                  <a:lnTo>
                    <a:pt x="46" y="137"/>
                  </a:lnTo>
                  <a:lnTo>
                    <a:pt x="44" y="137"/>
                  </a:lnTo>
                  <a:lnTo>
                    <a:pt x="43" y="137"/>
                  </a:lnTo>
                  <a:lnTo>
                    <a:pt x="41" y="137"/>
                  </a:lnTo>
                  <a:lnTo>
                    <a:pt x="40" y="137"/>
                  </a:lnTo>
                  <a:lnTo>
                    <a:pt x="38" y="137"/>
                  </a:lnTo>
                  <a:lnTo>
                    <a:pt x="37" y="136"/>
                  </a:lnTo>
                  <a:lnTo>
                    <a:pt x="35" y="136"/>
                  </a:lnTo>
                  <a:lnTo>
                    <a:pt x="34" y="136"/>
                  </a:lnTo>
                  <a:lnTo>
                    <a:pt x="32" y="134"/>
                  </a:lnTo>
                  <a:lnTo>
                    <a:pt x="31" y="134"/>
                  </a:lnTo>
                  <a:lnTo>
                    <a:pt x="29" y="134"/>
                  </a:lnTo>
                  <a:lnTo>
                    <a:pt x="28" y="133"/>
                  </a:lnTo>
                  <a:lnTo>
                    <a:pt x="26" y="133"/>
                  </a:lnTo>
                  <a:lnTo>
                    <a:pt x="25" y="131"/>
                  </a:lnTo>
                  <a:lnTo>
                    <a:pt x="23" y="131"/>
                  </a:lnTo>
                  <a:lnTo>
                    <a:pt x="22" y="130"/>
                  </a:lnTo>
                  <a:lnTo>
                    <a:pt x="20" y="130"/>
                  </a:lnTo>
                  <a:lnTo>
                    <a:pt x="19" y="128"/>
                  </a:lnTo>
                  <a:lnTo>
                    <a:pt x="17" y="127"/>
                  </a:lnTo>
                  <a:lnTo>
                    <a:pt x="16" y="127"/>
                  </a:lnTo>
                  <a:lnTo>
                    <a:pt x="16" y="126"/>
                  </a:lnTo>
                  <a:lnTo>
                    <a:pt x="15" y="126"/>
                  </a:lnTo>
                  <a:lnTo>
                    <a:pt x="15" y="124"/>
                  </a:lnTo>
                  <a:lnTo>
                    <a:pt x="13" y="123"/>
                  </a:lnTo>
                  <a:lnTo>
                    <a:pt x="12" y="121"/>
                  </a:lnTo>
                  <a:lnTo>
                    <a:pt x="10" y="121"/>
                  </a:lnTo>
                  <a:lnTo>
                    <a:pt x="10" y="120"/>
                  </a:lnTo>
                  <a:lnTo>
                    <a:pt x="9" y="118"/>
                  </a:lnTo>
                  <a:lnTo>
                    <a:pt x="9" y="117"/>
                  </a:lnTo>
                  <a:lnTo>
                    <a:pt x="7" y="115"/>
                  </a:lnTo>
                  <a:lnTo>
                    <a:pt x="6" y="114"/>
                  </a:lnTo>
                  <a:lnTo>
                    <a:pt x="6" y="112"/>
                  </a:lnTo>
                  <a:lnTo>
                    <a:pt x="6" y="111"/>
                  </a:lnTo>
                  <a:lnTo>
                    <a:pt x="4" y="111"/>
                  </a:lnTo>
                  <a:lnTo>
                    <a:pt x="4" y="109"/>
                  </a:lnTo>
                  <a:lnTo>
                    <a:pt x="4" y="108"/>
                  </a:lnTo>
                  <a:lnTo>
                    <a:pt x="3" y="106"/>
                  </a:lnTo>
                  <a:lnTo>
                    <a:pt x="3" y="105"/>
                  </a:lnTo>
                  <a:lnTo>
                    <a:pt x="3" y="103"/>
                  </a:lnTo>
                  <a:lnTo>
                    <a:pt x="1" y="102"/>
                  </a:lnTo>
                  <a:lnTo>
                    <a:pt x="1" y="100"/>
                  </a:lnTo>
                  <a:lnTo>
                    <a:pt x="1" y="99"/>
                  </a:lnTo>
                  <a:lnTo>
                    <a:pt x="1" y="98"/>
                  </a:lnTo>
                  <a:lnTo>
                    <a:pt x="1" y="96"/>
                  </a:lnTo>
                  <a:lnTo>
                    <a:pt x="1" y="95"/>
                  </a:lnTo>
                  <a:lnTo>
                    <a:pt x="1" y="93"/>
                  </a:lnTo>
                  <a:lnTo>
                    <a:pt x="0" y="93"/>
                  </a:lnTo>
                  <a:lnTo>
                    <a:pt x="0" y="92"/>
                  </a:lnTo>
                  <a:lnTo>
                    <a:pt x="0" y="90"/>
                  </a:lnTo>
                  <a:lnTo>
                    <a:pt x="0" y="89"/>
                  </a:lnTo>
                  <a:lnTo>
                    <a:pt x="0" y="87"/>
                  </a:lnTo>
                  <a:lnTo>
                    <a:pt x="0" y="86"/>
                  </a:lnTo>
                  <a:lnTo>
                    <a:pt x="0" y="84"/>
                  </a:lnTo>
                  <a:lnTo>
                    <a:pt x="0" y="83"/>
                  </a:lnTo>
                  <a:lnTo>
                    <a:pt x="0" y="81"/>
                  </a:lnTo>
                  <a:lnTo>
                    <a:pt x="0" y="80"/>
                  </a:lnTo>
                  <a:lnTo>
                    <a:pt x="1" y="78"/>
                  </a:lnTo>
                  <a:lnTo>
                    <a:pt x="1" y="77"/>
                  </a:lnTo>
                  <a:lnTo>
                    <a:pt x="1" y="75"/>
                  </a:lnTo>
                  <a:lnTo>
                    <a:pt x="1" y="74"/>
                  </a:lnTo>
                  <a:lnTo>
                    <a:pt x="1" y="72"/>
                  </a:lnTo>
                  <a:lnTo>
                    <a:pt x="1" y="71"/>
                  </a:lnTo>
                  <a:lnTo>
                    <a:pt x="1" y="69"/>
                  </a:lnTo>
                  <a:close/>
                  <a:moveTo>
                    <a:pt x="31" y="69"/>
                  </a:moveTo>
                  <a:lnTo>
                    <a:pt x="29" y="69"/>
                  </a:lnTo>
                  <a:lnTo>
                    <a:pt x="29" y="71"/>
                  </a:lnTo>
                  <a:lnTo>
                    <a:pt x="29" y="72"/>
                  </a:lnTo>
                  <a:lnTo>
                    <a:pt x="29" y="74"/>
                  </a:lnTo>
                  <a:lnTo>
                    <a:pt x="29" y="75"/>
                  </a:lnTo>
                  <a:lnTo>
                    <a:pt x="29" y="77"/>
                  </a:lnTo>
                  <a:lnTo>
                    <a:pt x="29" y="78"/>
                  </a:lnTo>
                  <a:lnTo>
                    <a:pt x="29" y="80"/>
                  </a:lnTo>
                  <a:lnTo>
                    <a:pt x="29" y="81"/>
                  </a:lnTo>
                  <a:lnTo>
                    <a:pt x="29" y="83"/>
                  </a:lnTo>
                  <a:lnTo>
                    <a:pt x="29" y="84"/>
                  </a:lnTo>
                  <a:lnTo>
                    <a:pt x="29" y="86"/>
                  </a:lnTo>
                  <a:lnTo>
                    <a:pt x="29" y="87"/>
                  </a:lnTo>
                  <a:lnTo>
                    <a:pt x="29" y="89"/>
                  </a:lnTo>
                  <a:lnTo>
                    <a:pt x="29" y="90"/>
                  </a:lnTo>
                  <a:lnTo>
                    <a:pt x="29" y="92"/>
                  </a:lnTo>
                  <a:lnTo>
                    <a:pt x="29" y="93"/>
                  </a:lnTo>
                  <a:lnTo>
                    <a:pt x="29" y="95"/>
                  </a:lnTo>
                  <a:lnTo>
                    <a:pt x="31" y="96"/>
                  </a:lnTo>
                  <a:lnTo>
                    <a:pt x="31" y="98"/>
                  </a:lnTo>
                  <a:lnTo>
                    <a:pt x="31" y="99"/>
                  </a:lnTo>
                  <a:lnTo>
                    <a:pt x="32" y="99"/>
                  </a:lnTo>
                  <a:lnTo>
                    <a:pt x="32" y="100"/>
                  </a:lnTo>
                  <a:lnTo>
                    <a:pt x="32" y="102"/>
                  </a:lnTo>
                  <a:lnTo>
                    <a:pt x="34" y="102"/>
                  </a:lnTo>
                  <a:lnTo>
                    <a:pt x="34" y="103"/>
                  </a:lnTo>
                  <a:lnTo>
                    <a:pt x="35" y="105"/>
                  </a:lnTo>
                  <a:lnTo>
                    <a:pt x="35" y="106"/>
                  </a:lnTo>
                  <a:lnTo>
                    <a:pt x="37" y="106"/>
                  </a:lnTo>
                  <a:lnTo>
                    <a:pt x="37" y="108"/>
                  </a:lnTo>
                  <a:lnTo>
                    <a:pt x="38" y="108"/>
                  </a:lnTo>
                  <a:lnTo>
                    <a:pt x="38" y="109"/>
                  </a:lnTo>
                  <a:lnTo>
                    <a:pt x="40" y="109"/>
                  </a:lnTo>
                  <a:lnTo>
                    <a:pt x="41" y="109"/>
                  </a:lnTo>
                  <a:lnTo>
                    <a:pt x="41" y="111"/>
                  </a:lnTo>
                  <a:lnTo>
                    <a:pt x="43" y="111"/>
                  </a:lnTo>
                  <a:lnTo>
                    <a:pt x="44" y="112"/>
                  </a:lnTo>
                  <a:lnTo>
                    <a:pt x="46" y="112"/>
                  </a:lnTo>
                  <a:lnTo>
                    <a:pt x="47" y="112"/>
                  </a:lnTo>
                  <a:lnTo>
                    <a:pt x="47" y="114"/>
                  </a:lnTo>
                  <a:lnTo>
                    <a:pt x="48" y="114"/>
                  </a:lnTo>
                  <a:lnTo>
                    <a:pt x="50" y="114"/>
                  </a:lnTo>
                  <a:lnTo>
                    <a:pt x="51" y="114"/>
                  </a:lnTo>
                  <a:lnTo>
                    <a:pt x="53" y="114"/>
                  </a:lnTo>
                  <a:lnTo>
                    <a:pt x="54" y="114"/>
                  </a:lnTo>
                  <a:lnTo>
                    <a:pt x="56" y="114"/>
                  </a:lnTo>
                  <a:lnTo>
                    <a:pt x="57" y="114"/>
                  </a:lnTo>
                  <a:lnTo>
                    <a:pt x="59" y="114"/>
                  </a:lnTo>
                  <a:lnTo>
                    <a:pt x="60" y="114"/>
                  </a:lnTo>
                  <a:lnTo>
                    <a:pt x="62" y="114"/>
                  </a:lnTo>
                  <a:lnTo>
                    <a:pt x="63" y="114"/>
                  </a:lnTo>
                  <a:lnTo>
                    <a:pt x="65" y="114"/>
                  </a:lnTo>
                  <a:lnTo>
                    <a:pt x="66" y="112"/>
                  </a:lnTo>
                  <a:lnTo>
                    <a:pt x="68" y="112"/>
                  </a:lnTo>
                  <a:lnTo>
                    <a:pt x="69" y="112"/>
                  </a:lnTo>
                  <a:lnTo>
                    <a:pt x="71" y="111"/>
                  </a:lnTo>
                  <a:lnTo>
                    <a:pt x="72" y="111"/>
                  </a:lnTo>
                  <a:lnTo>
                    <a:pt x="74" y="111"/>
                  </a:lnTo>
                  <a:lnTo>
                    <a:pt x="74" y="109"/>
                  </a:lnTo>
                  <a:lnTo>
                    <a:pt x="75" y="109"/>
                  </a:lnTo>
                  <a:lnTo>
                    <a:pt x="77" y="109"/>
                  </a:lnTo>
                  <a:lnTo>
                    <a:pt x="77" y="108"/>
                  </a:lnTo>
                  <a:lnTo>
                    <a:pt x="78" y="108"/>
                  </a:lnTo>
                  <a:lnTo>
                    <a:pt x="79" y="106"/>
                  </a:lnTo>
                  <a:lnTo>
                    <a:pt x="81" y="105"/>
                  </a:lnTo>
                  <a:lnTo>
                    <a:pt x="82" y="103"/>
                  </a:lnTo>
                  <a:lnTo>
                    <a:pt x="84" y="102"/>
                  </a:lnTo>
                  <a:lnTo>
                    <a:pt x="85" y="100"/>
                  </a:lnTo>
                  <a:lnTo>
                    <a:pt x="87" y="99"/>
                  </a:lnTo>
                  <a:lnTo>
                    <a:pt x="88" y="98"/>
                  </a:lnTo>
                  <a:lnTo>
                    <a:pt x="88" y="96"/>
                  </a:lnTo>
                  <a:lnTo>
                    <a:pt x="90" y="96"/>
                  </a:lnTo>
                  <a:lnTo>
                    <a:pt x="90" y="95"/>
                  </a:lnTo>
                  <a:lnTo>
                    <a:pt x="91" y="93"/>
                  </a:lnTo>
                  <a:lnTo>
                    <a:pt x="91" y="92"/>
                  </a:lnTo>
                  <a:lnTo>
                    <a:pt x="93" y="92"/>
                  </a:lnTo>
                  <a:lnTo>
                    <a:pt x="93" y="90"/>
                  </a:lnTo>
                  <a:lnTo>
                    <a:pt x="94" y="89"/>
                  </a:lnTo>
                  <a:lnTo>
                    <a:pt x="94" y="87"/>
                  </a:lnTo>
                  <a:lnTo>
                    <a:pt x="96" y="86"/>
                  </a:lnTo>
                  <a:lnTo>
                    <a:pt x="96" y="84"/>
                  </a:lnTo>
                  <a:lnTo>
                    <a:pt x="97" y="83"/>
                  </a:lnTo>
                  <a:lnTo>
                    <a:pt x="97" y="81"/>
                  </a:lnTo>
                  <a:lnTo>
                    <a:pt x="97" y="80"/>
                  </a:lnTo>
                  <a:lnTo>
                    <a:pt x="99" y="78"/>
                  </a:lnTo>
                  <a:lnTo>
                    <a:pt x="99" y="77"/>
                  </a:lnTo>
                  <a:lnTo>
                    <a:pt x="99" y="75"/>
                  </a:lnTo>
                  <a:lnTo>
                    <a:pt x="100" y="74"/>
                  </a:lnTo>
                  <a:lnTo>
                    <a:pt x="100" y="72"/>
                  </a:lnTo>
                  <a:lnTo>
                    <a:pt x="100" y="71"/>
                  </a:lnTo>
                  <a:lnTo>
                    <a:pt x="100" y="69"/>
                  </a:lnTo>
                  <a:lnTo>
                    <a:pt x="102" y="68"/>
                  </a:lnTo>
                  <a:lnTo>
                    <a:pt x="102" y="67"/>
                  </a:lnTo>
                  <a:lnTo>
                    <a:pt x="102" y="65"/>
                  </a:lnTo>
                  <a:lnTo>
                    <a:pt x="102" y="64"/>
                  </a:lnTo>
                  <a:lnTo>
                    <a:pt x="102" y="62"/>
                  </a:lnTo>
                  <a:lnTo>
                    <a:pt x="102" y="61"/>
                  </a:lnTo>
                  <a:lnTo>
                    <a:pt x="102" y="59"/>
                  </a:lnTo>
                  <a:lnTo>
                    <a:pt x="102" y="58"/>
                  </a:lnTo>
                  <a:lnTo>
                    <a:pt x="102" y="56"/>
                  </a:lnTo>
                  <a:lnTo>
                    <a:pt x="102" y="55"/>
                  </a:lnTo>
                  <a:lnTo>
                    <a:pt x="102" y="53"/>
                  </a:lnTo>
                  <a:lnTo>
                    <a:pt x="102" y="52"/>
                  </a:lnTo>
                  <a:lnTo>
                    <a:pt x="102" y="50"/>
                  </a:lnTo>
                  <a:lnTo>
                    <a:pt x="102" y="49"/>
                  </a:lnTo>
                  <a:lnTo>
                    <a:pt x="102" y="47"/>
                  </a:lnTo>
                  <a:lnTo>
                    <a:pt x="102" y="46"/>
                  </a:lnTo>
                  <a:lnTo>
                    <a:pt x="102" y="44"/>
                  </a:lnTo>
                  <a:lnTo>
                    <a:pt x="102" y="43"/>
                  </a:lnTo>
                  <a:lnTo>
                    <a:pt x="100" y="43"/>
                  </a:lnTo>
                  <a:lnTo>
                    <a:pt x="100" y="41"/>
                  </a:lnTo>
                  <a:lnTo>
                    <a:pt x="100" y="40"/>
                  </a:lnTo>
                  <a:lnTo>
                    <a:pt x="100" y="39"/>
                  </a:lnTo>
                  <a:lnTo>
                    <a:pt x="99" y="39"/>
                  </a:lnTo>
                  <a:lnTo>
                    <a:pt x="99" y="37"/>
                  </a:lnTo>
                  <a:lnTo>
                    <a:pt x="97" y="36"/>
                  </a:lnTo>
                  <a:lnTo>
                    <a:pt x="97" y="34"/>
                  </a:lnTo>
                  <a:lnTo>
                    <a:pt x="96" y="34"/>
                  </a:lnTo>
                  <a:lnTo>
                    <a:pt x="96" y="33"/>
                  </a:lnTo>
                  <a:lnTo>
                    <a:pt x="94" y="31"/>
                  </a:lnTo>
                  <a:lnTo>
                    <a:pt x="93" y="30"/>
                  </a:lnTo>
                  <a:lnTo>
                    <a:pt x="91" y="30"/>
                  </a:lnTo>
                  <a:lnTo>
                    <a:pt x="91" y="28"/>
                  </a:lnTo>
                  <a:lnTo>
                    <a:pt x="90" y="28"/>
                  </a:lnTo>
                  <a:lnTo>
                    <a:pt x="88" y="27"/>
                  </a:lnTo>
                  <a:lnTo>
                    <a:pt x="87" y="27"/>
                  </a:lnTo>
                  <a:lnTo>
                    <a:pt x="85" y="25"/>
                  </a:lnTo>
                  <a:lnTo>
                    <a:pt x="84" y="25"/>
                  </a:lnTo>
                  <a:lnTo>
                    <a:pt x="82" y="25"/>
                  </a:lnTo>
                  <a:lnTo>
                    <a:pt x="81" y="25"/>
                  </a:lnTo>
                  <a:lnTo>
                    <a:pt x="79" y="25"/>
                  </a:lnTo>
                  <a:lnTo>
                    <a:pt x="79" y="24"/>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7"/>
                  </a:lnTo>
                  <a:lnTo>
                    <a:pt x="60" y="27"/>
                  </a:lnTo>
                  <a:lnTo>
                    <a:pt x="59" y="27"/>
                  </a:lnTo>
                  <a:lnTo>
                    <a:pt x="57" y="28"/>
                  </a:lnTo>
                  <a:lnTo>
                    <a:pt x="56" y="28"/>
                  </a:lnTo>
                  <a:lnTo>
                    <a:pt x="56" y="30"/>
                  </a:lnTo>
                  <a:lnTo>
                    <a:pt x="54" y="30"/>
                  </a:lnTo>
                  <a:lnTo>
                    <a:pt x="53" y="30"/>
                  </a:lnTo>
                  <a:lnTo>
                    <a:pt x="53" y="31"/>
                  </a:lnTo>
                  <a:lnTo>
                    <a:pt x="51" y="31"/>
                  </a:lnTo>
                  <a:lnTo>
                    <a:pt x="50" y="33"/>
                  </a:lnTo>
                  <a:lnTo>
                    <a:pt x="48" y="34"/>
                  </a:lnTo>
                  <a:lnTo>
                    <a:pt x="47" y="36"/>
                  </a:lnTo>
                  <a:lnTo>
                    <a:pt x="46" y="37"/>
                  </a:lnTo>
                  <a:lnTo>
                    <a:pt x="44" y="39"/>
                  </a:lnTo>
                  <a:lnTo>
                    <a:pt x="43" y="40"/>
                  </a:lnTo>
                  <a:lnTo>
                    <a:pt x="43" y="41"/>
                  </a:lnTo>
                  <a:lnTo>
                    <a:pt x="41" y="41"/>
                  </a:lnTo>
                  <a:lnTo>
                    <a:pt x="41" y="43"/>
                  </a:lnTo>
                  <a:lnTo>
                    <a:pt x="40" y="43"/>
                  </a:lnTo>
                  <a:lnTo>
                    <a:pt x="40" y="44"/>
                  </a:lnTo>
                  <a:lnTo>
                    <a:pt x="40" y="46"/>
                  </a:lnTo>
                  <a:lnTo>
                    <a:pt x="38" y="46"/>
                  </a:lnTo>
                  <a:lnTo>
                    <a:pt x="38" y="47"/>
                  </a:lnTo>
                  <a:lnTo>
                    <a:pt x="37" y="49"/>
                  </a:lnTo>
                  <a:lnTo>
                    <a:pt x="37" y="50"/>
                  </a:lnTo>
                  <a:lnTo>
                    <a:pt x="35" y="52"/>
                  </a:lnTo>
                  <a:lnTo>
                    <a:pt x="35" y="53"/>
                  </a:lnTo>
                  <a:lnTo>
                    <a:pt x="34" y="55"/>
                  </a:lnTo>
                  <a:lnTo>
                    <a:pt x="34" y="56"/>
                  </a:lnTo>
                  <a:lnTo>
                    <a:pt x="34" y="58"/>
                  </a:lnTo>
                  <a:lnTo>
                    <a:pt x="32" y="59"/>
                  </a:lnTo>
                  <a:lnTo>
                    <a:pt x="32" y="61"/>
                  </a:lnTo>
                  <a:lnTo>
                    <a:pt x="32" y="62"/>
                  </a:lnTo>
                  <a:lnTo>
                    <a:pt x="31" y="64"/>
                  </a:lnTo>
                  <a:lnTo>
                    <a:pt x="31" y="65"/>
                  </a:lnTo>
                  <a:lnTo>
                    <a:pt x="31" y="67"/>
                  </a:lnTo>
                  <a:lnTo>
                    <a:pt x="31" y="68"/>
                  </a:lnTo>
                  <a:lnTo>
                    <a:pt x="31"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8" name="Freeform 56">
              <a:extLst>
                <a:ext uri="{FF2B5EF4-FFF2-40B4-BE49-F238E27FC236}">
                  <a16:creationId xmlns:a16="http://schemas.microsoft.com/office/drawing/2014/main" id="{D1C03931-7A97-4FFC-A644-3E620D0C2B06}"/>
                </a:ext>
              </a:extLst>
            </p:cNvPr>
            <p:cNvSpPr>
              <a:spLocks/>
            </p:cNvSpPr>
            <p:nvPr/>
          </p:nvSpPr>
          <p:spPr bwMode="auto">
            <a:xfrm rot="3132567">
              <a:off x="4731606" y="1949952"/>
              <a:ext cx="111125"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2" y="52"/>
                  </a:lnTo>
                  <a:lnTo>
                    <a:pt x="96" y="52"/>
                  </a:lnTo>
                  <a:lnTo>
                    <a:pt x="104" y="0"/>
                  </a:lnTo>
                  <a:lnTo>
                    <a:pt x="133" y="0"/>
                  </a:lnTo>
                  <a:lnTo>
                    <a:pt x="106" y="133"/>
                  </a:lnTo>
                  <a:lnTo>
                    <a:pt x="79" y="133"/>
                  </a:lnTo>
                  <a:lnTo>
                    <a:pt x="90" y="75"/>
                  </a:lnTo>
                  <a:lnTo>
                    <a:pt x="38" y="75"/>
                  </a:lnTo>
                  <a:lnTo>
                    <a:pt x="26"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9" name="Freeform 57">
              <a:extLst>
                <a:ext uri="{FF2B5EF4-FFF2-40B4-BE49-F238E27FC236}">
                  <a16:creationId xmlns:a16="http://schemas.microsoft.com/office/drawing/2014/main" id="{0BC40CA9-B5B3-4EDE-8C28-4257B54C40F9}"/>
                </a:ext>
              </a:extLst>
            </p:cNvPr>
            <p:cNvSpPr>
              <a:spLocks/>
            </p:cNvSpPr>
            <p:nvPr/>
          </p:nvSpPr>
          <p:spPr bwMode="auto">
            <a:xfrm rot="3132567">
              <a:off x="4780927" y="1994344"/>
              <a:ext cx="60325" cy="184150"/>
            </a:xfrm>
            <a:custGeom>
              <a:avLst/>
              <a:gdLst>
                <a:gd name="T0" fmla="*/ 2147483646 w 73"/>
                <a:gd name="T1" fmla="*/ 2147483646 h 173"/>
                <a:gd name="T2" fmla="*/ 2147483646 w 73"/>
                <a:gd name="T3" fmla="*/ 2147483646 h 173"/>
                <a:gd name="T4" fmla="*/ 2147483646 w 73"/>
                <a:gd name="T5" fmla="*/ 2147483646 h 173"/>
                <a:gd name="T6" fmla="*/ 2147483646 w 73"/>
                <a:gd name="T7" fmla="*/ 2147483646 h 173"/>
                <a:gd name="T8" fmla="*/ 2147483646 w 73"/>
                <a:gd name="T9" fmla="*/ 2147483646 h 173"/>
                <a:gd name="T10" fmla="*/ 2147483646 w 73"/>
                <a:gd name="T11" fmla="*/ 2147483646 h 173"/>
                <a:gd name="T12" fmla="*/ 2147483646 w 73"/>
                <a:gd name="T13" fmla="*/ 2147483646 h 173"/>
                <a:gd name="T14" fmla="*/ 2147483646 w 73"/>
                <a:gd name="T15" fmla="*/ 2147483646 h 173"/>
                <a:gd name="T16" fmla="*/ 2147483646 w 73"/>
                <a:gd name="T17" fmla="*/ 2147483646 h 173"/>
                <a:gd name="T18" fmla="*/ 2147483646 w 73"/>
                <a:gd name="T19" fmla="*/ 2147483646 h 173"/>
                <a:gd name="T20" fmla="*/ 2147483646 w 73"/>
                <a:gd name="T21" fmla="*/ 2147483646 h 173"/>
                <a:gd name="T22" fmla="*/ 2147483646 w 73"/>
                <a:gd name="T23" fmla="*/ 2147483646 h 173"/>
                <a:gd name="T24" fmla="*/ 2147483646 w 73"/>
                <a:gd name="T25" fmla="*/ 2147483646 h 173"/>
                <a:gd name="T26" fmla="*/ 2147483646 w 73"/>
                <a:gd name="T27" fmla="*/ 2147483646 h 173"/>
                <a:gd name="T28" fmla="*/ 2147483646 w 73"/>
                <a:gd name="T29" fmla="*/ 2147483646 h 173"/>
                <a:gd name="T30" fmla="*/ 2147483646 w 73"/>
                <a:gd name="T31" fmla="*/ 2147483646 h 173"/>
                <a:gd name="T32" fmla="*/ 2147483646 w 73"/>
                <a:gd name="T33" fmla="*/ 2147483646 h 173"/>
                <a:gd name="T34" fmla="*/ 2147483646 w 73"/>
                <a:gd name="T35" fmla="*/ 2147483646 h 173"/>
                <a:gd name="T36" fmla="*/ 2147483646 w 73"/>
                <a:gd name="T37" fmla="*/ 2147483646 h 173"/>
                <a:gd name="T38" fmla="*/ 2147483646 w 73"/>
                <a:gd name="T39" fmla="*/ 2147483646 h 173"/>
                <a:gd name="T40" fmla="*/ 2147483646 w 73"/>
                <a:gd name="T41" fmla="*/ 2147483646 h 173"/>
                <a:gd name="T42" fmla="*/ 2147483646 w 73"/>
                <a:gd name="T43" fmla="*/ 2147483646 h 173"/>
                <a:gd name="T44" fmla="*/ 2147483646 w 73"/>
                <a:gd name="T45" fmla="*/ 2147483646 h 173"/>
                <a:gd name="T46" fmla="*/ 2147483646 w 73"/>
                <a:gd name="T47" fmla="*/ 2147483646 h 173"/>
                <a:gd name="T48" fmla="*/ 2147483646 w 73"/>
                <a:gd name="T49" fmla="*/ 2147483646 h 173"/>
                <a:gd name="T50" fmla="*/ 2147483646 w 73"/>
                <a:gd name="T51" fmla="*/ 2147483646 h 173"/>
                <a:gd name="T52" fmla="*/ 2147483646 w 73"/>
                <a:gd name="T53" fmla="*/ 2147483646 h 173"/>
                <a:gd name="T54" fmla="*/ 2147483646 w 73"/>
                <a:gd name="T55" fmla="*/ 2147483646 h 173"/>
                <a:gd name="T56" fmla="*/ 2147483646 w 73"/>
                <a:gd name="T57" fmla="*/ 2147483646 h 173"/>
                <a:gd name="T58" fmla="*/ 2147483646 w 73"/>
                <a:gd name="T59" fmla="*/ 2147483646 h 173"/>
                <a:gd name="T60" fmla="*/ 2147483646 w 73"/>
                <a:gd name="T61" fmla="*/ 2147483646 h 173"/>
                <a:gd name="T62" fmla="*/ 2147483646 w 73"/>
                <a:gd name="T63" fmla="*/ 2147483646 h 173"/>
                <a:gd name="T64" fmla="*/ 2147483646 w 73"/>
                <a:gd name="T65" fmla="*/ 2147483646 h 173"/>
                <a:gd name="T66" fmla="*/ 2147483646 w 73"/>
                <a:gd name="T67" fmla="*/ 2147483646 h 173"/>
                <a:gd name="T68" fmla="*/ 2147483646 w 73"/>
                <a:gd name="T69" fmla="*/ 2147483646 h 173"/>
                <a:gd name="T70" fmla="*/ 2147483646 w 73"/>
                <a:gd name="T71" fmla="*/ 2147483646 h 173"/>
                <a:gd name="T72" fmla="*/ 2147483646 w 73"/>
                <a:gd name="T73" fmla="*/ 2147483646 h 173"/>
                <a:gd name="T74" fmla="*/ 2147483646 w 73"/>
                <a:gd name="T75" fmla="*/ 2147483646 h 173"/>
                <a:gd name="T76" fmla="*/ 2147483646 w 73"/>
                <a:gd name="T77" fmla="*/ 2147483646 h 173"/>
                <a:gd name="T78" fmla="*/ 2147483646 w 73"/>
                <a:gd name="T79" fmla="*/ 2147483646 h 173"/>
                <a:gd name="T80" fmla="*/ 2147483646 w 73"/>
                <a:gd name="T81" fmla="*/ 2147483646 h 173"/>
                <a:gd name="T82" fmla="*/ 2147483646 w 73"/>
                <a:gd name="T83" fmla="*/ 2147483646 h 173"/>
                <a:gd name="T84" fmla="*/ 2147483646 w 73"/>
                <a:gd name="T85" fmla="*/ 2147483646 h 173"/>
                <a:gd name="T86" fmla="*/ 2147483646 w 73"/>
                <a:gd name="T87" fmla="*/ 2147483646 h 173"/>
                <a:gd name="T88" fmla="*/ 2147483646 w 73"/>
                <a:gd name="T89" fmla="*/ 2147483646 h 173"/>
                <a:gd name="T90" fmla="*/ 2147483646 w 73"/>
                <a:gd name="T91" fmla="*/ 2147483646 h 173"/>
                <a:gd name="T92" fmla="*/ 2147483646 w 73"/>
                <a:gd name="T93" fmla="*/ 2147483646 h 173"/>
                <a:gd name="T94" fmla="*/ 2147483646 w 73"/>
                <a:gd name="T95" fmla="*/ 2147483646 h 173"/>
                <a:gd name="T96" fmla="*/ 2147483646 w 73"/>
                <a:gd name="T97" fmla="*/ 2147483646 h 173"/>
                <a:gd name="T98" fmla="*/ 2147483646 w 73"/>
                <a:gd name="T99" fmla="*/ 2147483646 h 173"/>
                <a:gd name="T100" fmla="*/ 2147483646 w 73"/>
                <a:gd name="T101" fmla="*/ 2147483646 h 173"/>
                <a:gd name="T102" fmla="*/ 2147483646 w 73"/>
                <a:gd name="T103" fmla="*/ 2147483646 h 173"/>
                <a:gd name="T104" fmla="*/ 2147483646 w 73"/>
                <a:gd name="T105" fmla="*/ 2147483646 h 173"/>
                <a:gd name="T106" fmla="*/ 2147483646 w 73"/>
                <a:gd name="T107" fmla="*/ 2147483646 h 173"/>
                <a:gd name="T108" fmla="*/ 2147483646 w 73"/>
                <a:gd name="T109" fmla="*/ 2147483646 h 173"/>
                <a:gd name="T110" fmla="*/ 2147483646 w 73"/>
                <a:gd name="T111" fmla="*/ 2147483646 h 173"/>
                <a:gd name="T112" fmla="*/ 2147483646 w 73"/>
                <a:gd name="T113" fmla="*/ 2147483646 h 173"/>
                <a:gd name="T114" fmla="*/ 2147483646 w 73"/>
                <a:gd name="T115" fmla="*/ 2147483646 h 173"/>
                <a:gd name="T116" fmla="*/ 2147483646 w 73"/>
                <a:gd name="T117" fmla="*/ 2147483646 h 173"/>
                <a:gd name="T118" fmla="*/ 2147483646 w 73"/>
                <a:gd name="T119" fmla="*/ 2147483646 h 173"/>
                <a:gd name="T120" fmla="*/ 2147483646 w 73"/>
                <a:gd name="T121" fmla="*/ 2147483646 h 173"/>
                <a:gd name="T122" fmla="*/ 2147483646 w 73"/>
                <a:gd name="T123" fmla="*/ 2147483646 h 1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
                <a:gd name="T187" fmla="*/ 0 h 173"/>
                <a:gd name="T188" fmla="*/ 73 w 73"/>
                <a:gd name="T189" fmla="*/ 173 h 1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 h="173">
                  <a:moveTo>
                    <a:pt x="21" y="173"/>
                  </a:moveTo>
                  <a:lnTo>
                    <a:pt x="0" y="173"/>
                  </a:lnTo>
                  <a:lnTo>
                    <a:pt x="2" y="171"/>
                  </a:lnTo>
                  <a:lnTo>
                    <a:pt x="3" y="170"/>
                  </a:lnTo>
                  <a:lnTo>
                    <a:pt x="5" y="168"/>
                  </a:lnTo>
                  <a:lnTo>
                    <a:pt x="6" y="165"/>
                  </a:lnTo>
                  <a:lnTo>
                    <a:pt x="6" y="164"/>
                  </a:lnTo>
                  <a:lnTo>
                    <a:pt x="8" y="162"/>
                  </a:lnTo>
                  <a:lnTo>
                    <a:pt x="9" y="161"/>
                  </a:lnTo>
                  <a:lnTo>
                    <a:pt x="11" y="159"/>
                  </a:lnTo>
                  <a:lnTo>
                    <a:pt x="11" y="158"/>
                  </a:lnTo>
                  <a:lnTo>
                    <a:pt x="12" y="156"/>
                  </a:lnTo>
                  <a:lnTo>
                    <a:pt x="14" y="155"/>
                  </a:lnTo>
                  <a:lnTo>
                    <a:pt x="15" y="153"/>
                  </a:lnTo>
                  <a:lnTo>
                    <a:pt x="17" y="152"/>
                  </a:lnTo>
                  <a:lnTo>
                    <a:pt x="17" y="151"/>
                  </a:lnTo>
                  <a:lnTo>
                    <a:pt x="18" y="149"/>
                  </a:lnTo>
                  <a:lnTo>
                    <a:pt x="20" y="148"/>
                  </a:lnTo>
                  <a:lnTo>
                    <a:pt x="20" y="146"/>
                  </a:lnTo>
                  <a:lnTo>
                    <a:pt x="21" y="145"/>
                  </a:lnTo>
                  <a:lnTo>
                    <a:pt x="21" y="143"/>
                  </a:lnTo>
                  <a:lnTo>
                    <a:pt x="23" y="142"/>
                  </a:lnTo>
                  <a:lnTo>
                    <a:pt x="24" y="140"/>
                  </a:lnTo>
                  <a:lnTo>
                    <a:pt x="24" y="139"/>
                  </a:lnTo>
                  <a:lnTo>
                    <a:pt x="25" y="139"/>
                  </a:lnTo>
                  <a:lnTo>
                    <a:pt x="25" y="137"/>
                  </a:lnTo>
                  <a:lnTo>
                    <a:pt x="27" y="136"/>
                  </a:lnTo>
                  <a:lnTo>
                    <a:pt x="27" y="134"/>
                  </a:lnTo>
                  <a:lnTo>
                    <a:pt x="27" y="133"/>
                  </a:lnTo>
                  <a:lnTo>
                    <a:pt x="28" y="133"/>
                  </a:lnTo>
                  <a:lnTo>
                    <a:pt x="28" y="131"/>
                  </a:lnTo>
                  <a:lnTo>
                    <a:pt x="30" y="130"/>
                  </a:lnTo>
                  <a:lnTo>
                    <a:pt x="30" y="128"/>
                  </a:lnTo>
                  <a:lnTo>
                    <a:pt x="30" y="127"/>
                  </a:lnTo>
                  <a:lnTo>
                    <a:pt x="31" y="127"/>
                  </a:lnTo>
                  <a:lnTo>
                    <a:pt x="31" y="125"/>
                  </a:lnTo>
                  <a:lnTo>
                    <a:pt x="33" y="124"/>
                  </a:lnTo>
                  <a:lnTo>
                    <a:pt x="33" y="123"/>
                  </a:lnTo>
                  <a:lnTo>
                    <a:pt x="33" y="121"/>
                  </a:lnTo>
                  <a:lnTo>
                    <a:pt x="34" y="121"/>
                  </a:lnTo>
                  <a:lnTo>
                    <a:pt x="34" y="120"/>
                  </a:lnTo>
                  <a:lnTo>
                    <a:pt x="34" y="118"/>
                  </a:lnTo>
                  <a:lnTo>
                    <a:pt x="36" y="117"/>
                  </a:lnTo>
                  <a:lnTo>
                    <a:pt x="36" y="115"/>
                  </a:lnTo>
                  <a:lnTo>
                    <a:pt x="36" y="114"/>
                  </a:lnTo>
                  <a:lnTo>
                    <a:pt x="37" y="112"/>
                  </a:lnTo>
                  <a:lnTo>
                    <a:pt x="37" y="111"/>
                  </a:lnTo>
                  <a:lnTo>
                    <a:pt x="37" y="109"/>
                  </a:lnTo>
                  <a:lnTo>
                    <a:pt x="39" y="108"/>
                  </a:lnTo>
                  <a:lnTo>
                    <a:pt x="39" y="106"/>
                  </a:lnTo>
                  <a:lnTo>
                    <a:pt x="39" y="105"/>
                  </a:lnTo>
                  <a:lnTo>
                    <a:pt x="40" y="103"/>
                  </a:lnTo>
                  <a:lnTo>
                    <a:pt x="40" y="102"/>
                  </a:lnTo>
                  <a:lnTo>
                    <a:pt x="40" y="100"/>
                  </a:lnTo>
                  <a:lnTo>
                    <a:pt x="40" y="99"/>
                  </a:lnTo>
                  <a:lnTo>
                    <a:pt x="42" y="97"/>
                  </a:lnTo>
                  <a:lnTo>
                    <a:pt x="42" y="96"/>
                  </a:lnTo>
                  <a:lnTo>
                    <a:pt x="42" y="95"/>
                  </a:lnTo>
                  <a:lnTo>
                    <a:pt x="42" y="93"/>
                  </a:lnTo>
                  <a:lnTo>
                    <a:pt x="42" y="92"/>
                  </a:lnTo>
                  <a:lnTo>
                    <a:pt x="43" y="90"/>
                  </a:lnTo>
                  <a:lnTo>
                    <a:pt x="43" y="89"/>
                  </a:lnTo>
                  <a:lnTo>
                    <a:pt x="43" y="87"/>
                  </a:lnTo>
                  <a:lnTo>
                    <a:pt x="43" y="86"/>
                  </a:lnTo>
                  <a:lnTo>
                    <a:pt x="45" y="84"/>
                  </a:lnTo>
                  <a:lnTo>
                    <a:pt x="45" y="83"/>
                  </a:lnTo>
                  <a:lnTo>
                    <a:pt x="45" y="81"/>
                  </a:lnTo>
                  <a:lnTo>
                    <a:pt x="45" y="80"/>
                  </a:lnTo>
                  <a:lnTo>
                    <a:pt x="45" y="78"/>
                  </a:lnTo>
                  <a:lnTo>
                    <a:pt x="45" y="77"/>
                  </a:lnTo>
                  <a:lnTo>
                    <a:pt x="45" y="75"/>
                  </a:lnTo>
                  <a:lnTo>
                    <a:pt x="46" y="75"/>
                  </a:lnTo>
                  <a:lnTo>
                    <a:pt x="46" y="74"/>
                  </a:lnTo>
                  <a:lnTo>
                    <a:pt x="46" y="72"/>
                  </a:lnTo>
                  <a:lnTo>
                    <a:pt x="46" y="71"/>
                  </a:lnTo>
                  <a:lnTo>
                    <a:pt x="46" y="69"/>
                  </a:lnTo>
                  <a:lnTo>
                    <a:pt x="46" y="68"/>
                  </a:lnTo>
                  <a:lnTo>
                    <a:pt x="46" y="66"/>
                  </a:lnTo>
                  <a:lnTo>
                    <a:pt x="46" y="65"/>
                  </a:lnTo>
                  <a:lnTo>
                    <a:pt x="46" y="64"/>
                  </a:lnTo>
                  <a:lnTo>
                    <a:pt x="46" y="62"/>
                  </a:lnTo>
                  <a:lnTo>
                    <a:pt x="46" y="61"/>
                  </a:lnTo>
                  <a:lnTo>
                    <a:pt x="46" y="59"/>
                  </a:lnTo>
                  <a:lnTo>
                    <a:pt x="46" y="58"/>
                  </a:lnTo>
                  <a:lnTo>
                    <a:pt x="46" y="56"/>
                  </a:lnTo>
                  <a:lnTo>
                    <a:pt x="46" y="55"/>
                  </a:lnTo>
                  <a:lnTo>
                    <a:pt x="46" y="53"/>
                  </a:lnTo>
                  <a:lnTo>
                    <a:pt x="46" y="52"/>
                  </a:lnTo>
                  <a:lnTo>
                    <a:pt x="46" y="50"/>
                  </a:lnTo>
                  <a:lnTo>
                    <a:pt x="46" y="49"/>
                  </a:lnTo>
                  <a:lnTo>
                    <a:pt x="46" y="47"/>
                  </a:lnTo>
                  <a:lnTo>
                    <a:pt x="46" y="46"/>
                  </a:lnTo>
                  <a:lnTo>
                    <a:pt x="46" y="44"/>
                  </a:lnTo>
                  <a:lnTo>
                    <a:pt x="46" y="43"/>
                  </a:lnTo>
                  <a:lnTo>
                    <a:pt x="46" y="41"/>
                  </a:lnTo>
                  <a:lnTo>
                    <a:pt x="46" y="40"/>
                  </a:lnTo>
                  <a:lnTo>
                    <a:pt x="46" y="38"/>
                  </a:lnTo>
                  <a:lnTo>
                    <a:pt x="45" y="37"/>
                  </a:lnTo>
                  <a:lnTo>
                    <a:pt x="45" y="36"/>
                  </a:lnTo>
                  <a:lnTo>
                    <a:pt x="45" y="34"/>
                  </a:lnTo>
                  <a:lnTo>
                    <a:pt x="45" y="33"/>
                  </a:lnTo>
                  <a:lnTo>
                    <a:pt x="45" y="31"/>
                  </a:lnTo>
                  <a:lnTo>
                    <a:pt x="43" y="30"/>
                  </a:lnTo>
                  <a:lnTo>
                    <a:pt x="43" y="28"/>
                  </a:lnTo>
                  <a:lnTo>
                    <a:pt x="43" y="27"/>
                  </a:lnTo>
                  <a:lnTo>
                    <a:pt x="43" y="25"/>
                  </a:lnTo>
                  <a:lnTo>
                    <a:pt x="43" y="24"/>
                  </a:lnTo>
                  <a:lnTo>
                    <a:pt x="42" y="22"/>
                  </a:lnTo>
                  <a:lnTo>
                    <a:pt x="42" y="21"/>
                  </a:lnTo>
                  <a:lnTo>
                    <a:pt x="42" y="19"/>
                  </a:lnTo>
                  <a:lnTo>
                    <a:pt x="40" y="18"/>
                  </a:lnTo>
                  <a:lnTo>
                    <a:pt x="40" y="16"/>
                  </a:lnTo>
                  <a:lnTo>
                    <a:pt x="40" y="15"/>
                  </a:lnTo>
                  <a:lnTo>
                    <a:pt x="40" y="13"/>
                  </a:lnTo>
                  <a:lnTo>
                    <a:pt x="39" y="13"/>
                  </a:lnTo>
                  <a:lnTo>
                    <a:pt x="39" y="12"/>
                  </a:lnTo>
                  <a:lnTo>
                    <a:pt x="39" y="10"/>
                  </a:lnTo>
                  <a:lnTo>
                    <a:pt x="39" y="9"/>
                  </a:lnTo>
                  <a:lnTo>
                    <a:pt x="37" y="9"/>
                  </a:lnTo>
                  <a:lnTo>
                    <a:pt x="37" y="8"/>
                  </a:lnTo>
                  <a:lnTo>
                    <a:pt x="37" y="6"/>
                  </a:lnTo>
                  <a:lnTo>
                    <a:pt x="36" y="5"/>
                  </a:lnTo>
                  <a:lnTo>
                    <a:pt x="36" y="3"/>
                  </a:lnTo>
                  <a:lnTo>
                    <a:pt x="36" y="2"/>
                  </a:lnTo>
                  <a:lnTo>
                    <a:pt x="34" y="2"/>
                  </a:lnTo>
                  <a:lnTo>
                    <a:pt x="34" y="0"/>
                  </a:lnTo>
                  <a:lnTo>
                    <a:pt x="54" y="0"/>
                  </a:lnTo>
                  <a:lnTo>
                    <a:pt x="55" y="2"/>
                  </a:lnTo>
                  <a:lnTo>
                    <a:pt x="55" y="3"/>
                  </a:lnTo>
                  <a:lnTo>
                    <a:pt x="56" y="3"/>
                  </a:lnTo>
                  <a:lnTo>
                    <a:pt x="56" y="5"/>
                  </a:lnTo>
                  <a:lnTo>
                    <a:pt x="56" y="6"/>
                  </a:lnTo>
                  <a:lnTo>
                    <a:pt x="58" y="8"/>
                  </a:lnTo>
                  <a:lnTo>
                    <a:pt x="59" y="9"/>
                  </a:lnTo>
                  <a:lnTo>
                    <a:pt x="59" y="10"/>
                  </a:lnTo>
                  <a:lnTo>
                    <a:pt x="59" y="12"/>
                  </a:lnTo>
                  <a:lnTo>
                    <a:pt x="61" y="12"/>
                  </a:lnTo>
                  <a:lnTo>
                    <a:pt x="61" y="13"/>
                  </a:lnTo>
                  <a:lnTo>
                    <a:pt x="61" y="15"/>
                  </a:lnTo>
                  <a:lnTo>
                    <a:pt x="62" y="16"/>
                  </a:lnTo>
                  <a:lnTo>
                    <a:pt x="62" y="18"/>
                  </a:lnTo>
                  <a:lnTo>
                    <a:pt x="64" y="19"/>
                  </a:lnTo>
                  <a:lnTo>
                    <a:pt x="64" y="21"/>
                  </a:lnTo>
                  <a:lnTo>
                    <a:pt x="64" y="22"/>
                  </a:lnTo>
                  <a:lnTo>
                    <a:pt x="65" y="24"/>
                  </a:lnTo>
                  <a:lnTo>
                    <a:pt x="65" y="25"/>
                  </a:lnTo>
                  <a:lnTo>
                    <a:pt x="67" y="27"/>
                  </a:lnTo>
                  <a:lnTo>
                    <a:pt x="67" y="28"/>
                  </a:lnTo>
                  <a:lnTo>
                    <a:pt x="67" y="30"/>
                  </a:lnTo>
                  <a:lnTo>
                    <a:pt x="68" y="31"/>
                  </a:lnTo>
                  <a:lnTo>
                    <a:pt x="68" y="33"/>
                  </a:lnTo>
                  <a:lnTo>
                    <a:pt x="68" y="34"/>
                  </a:lnTo>
                  <a:lnTo>
                    <a:pt x="70" y="36"/>
                  </a:lnTo>
                  <a:lnTo>
                    <a:pt x="70" y="37"/>
                  </a:lnTo>
                  <a:lnTo>
                    <a:pt x="70" y="38"/>
                  </a:lnTo>
                  <a:lnTo>
                    <a:pt x="71" y="40"/>
                  </a:lnTo>
                  <a:lnTo>
                    <a:pt x="71" y="41"/>
                  </a:lnTo>
                  <a:lnTo>
                    <a:pt x="71" y="43"/>
                  </a:lnTo>
                  <a:lnTo>
                    <a:pt x="71" y="44"/>
                  </a:lnTo>
                  <a:lnTo>
                    <a:pt x="71" y="46"/>
                  </a:lnTo>
                  <a:lnTo>
                    <a:pt x="71" y="47"/>
                  </a:lnTo>
                  <a:lnTo>
                    <a:pt x="73" y="47"/>
                  </a:lnTo>
                  <a:lnTo>
                    <a:pt x="73" y="49"/>
                  </a:lnTo>
                  <a:lnTo>
                    <a:pt x="73" y="50"/>
                  </a:lnTo>
                  <a:lnTo>
                    <a:pt x="73" y="52"/>
                  </a:lnTo>
                  <a:lnTo>
                    <a:pt x="73" y="53"/>
                  </a:lnTo>
                  <a:lnTo>
                    <a:pt x="73" y="55"/>
                  </a:lnTo>
                  <a:lnTo>
                    <a:pt x="73" y="56"/>
                  </a:lnTo>
                  <a:lnTo>
                    <a:pt x="73" y="58"/>
                  </a:lnTo>
                  <a:lnTo>
                    <a:pt x="73" y="59"/>
                  </a:lnTo>
                  <a:lnTo>
                    <a:pt x="73" y="61"/>
                  </a:lnTo>
                  <a:lnTo>
                    <a:pt x="73" y="62"/>
                  </a:lnTo>
                  <a:lnTo>
                    <a:pt x="73" y="64"/>
                  </a:lnTo>
                  <a:lnTo>
                    <a:pt x="73" y="65"/>
                  </a:lnTo>
                  <a:lnTo>
                    <a:pt x="73" y="66"/>
                  </a:lnTo>
                  <a:lnTo>
                    <a:pt x="73" y="68"/>
                  </a:lnTo>
                  <a:lnTo>
                    <a:pt x="73" y="69"/>
                  </a:lnTo>
                  <a:lnTo>
                    <a:pt x="73" y="71"/>
                  </a:lnTo>
                  <a:lnTo>
                    <a:pt x="73" y="72"/>
                  </a:lnTo>
                  <a:lnTo>
                    <a:pt x="73" y="74"/>
                  </a:lnTo>
                  <a:lnTo>
                    <a:pt x="71" y="75"/>
                  </a:lnTo>
                  <a:lnTo>
                    <a:pt x="71" y="77"/>
                  </a:lnTo>
                  <a:lnTo>
                    <a:pt x="71" y="78"/>
                  </a:lnTo>
                  <a:lnTo>
                    <a:pt x="71" y="80"/>
                  </a:lnTo>
                  <a:lnTo>
                    <a:pt x="71" y="81"/>
                  </a:lnTo>
                  <a:lnTo>
                    <a:pt x="71" y="83"/>
                  </a:lnTo>
                  <a:lnTo>
                    <a:pt x="70" y="83"/>
                  </a:lnTo>
                  <a:lnTo>
                    <a:pt x="70" y="84"/>
                  </a:lnTo>
                  <a:lnTo>
                    <a:pt x="70" y="86"/>
                  </a:lnTo>
                  <a:lnTo>
                    <a:pt x="70" y="87"/>
                  </a:lnTo>
                  <a:lnTo>
                    <a:pt x="70" y="89"/>
                  </a:lnTo>
                  <a:lnTo>
                    <a:pt x="68" y="90"/>
                  </a:lnTo>
                  <a:lnTo>
                    <a:pt x="68" y="92"/>
                  </a:lnTo>
                  <a:lnTo>
                    <a:pt x="68" y="93"/>
                  </a:lnTo>
                  <a:lnTo>
                    <a:pt x="68" y="95"/>
                  </a:lnTo>
                  <a:lnTo>
                    <a:pt x="68" y="96"/>
                  </a:lnTo>
                  <a:lnTo>
                    <a:pt x="67" y="97"/>
                  </a:lnTo>
                  <a:lnTo>
                    <a:pt x="67" y="99"/>
                  </a:lnTo>
                  <a:lnTo>
                    <a:pt x="67" y="100"/>
                  </a:lnTo>
                  <a:lnTo>
                    <a:pt x="65" y="102"/>
                  </a:lnTo>
                  <a:lnTo>
                    <a:pt x="65" y="103"/>
                  </a:lnTo>
                  <a:lnTo>
                    <a:pt x="65" y="105"/>
                  </a:lnTo>
                  <a:lnTo>
                    <a:pt x="64" y="106"/>
                  </a:lnTo>
                  <a:lnTo>
                    <a:pt x="64" y="108"/>
                  </a:lnTo>
                  <a:lnTo>
                    <a:pt x="64" y="109"/>
                  </a:lnTo>
                  <a:lnTo>
                    <a:pt x="62" y="111"/>
                  </a:lnTo>
                  <a:lnTo>
                    <a:pt x="62" y="112"/>
                  </a:lnTo>
                  <a:lnTo>
                    <a:pt x="61" y="114"/>
                  </a:lnTo>
                  <a:lnTo>
                    <a:pt x="61" y="115"/>
                  </a:lnTo>
                  <a:lnTo>
                    <a:pt x="61" y="117"/>
                  </a:lnTo>
                  <a:lnTo>
                    <a:pt x="59" y="118"/>
                  </a:lnTo>
                  <a:lnTo>
                    <a:pt x="59" y="120"/>
                  </a:lnTo>
                  <a:lnTo>
                    <a:pt x="58" y="121"/>
                  </a:lnTo>
                  <a:lnTo>
                    <a:pt x="58" y="123"/>
                  </a:lnTo>
                  <a:lnTo>
                    <a:pt x="56" y="124"/>
                  </a:lnTo>
                  <a:lnTo>
                    <a:pt x="55" y="125"/>
                  </a:lnTo>
                  <a:lnTo>
                    <a:pt x="55" y="127"/>
                  </a:lnTo>
                  <a:lnTo>
                    <a:pt x="55" y="128"/>
                  </a:lnTo>
                  <a:lnTo>
                    <a:pt x="54" y="130"/>
                  </a:lnTo>
                  <a:lnTo>
                    <a:pt x="52" y="131"/>
                  </a:lnTo>
                  <a:lnTo>
                    <a:pt x="52" y="133"/>
                  </a:lnTo>
                  <a:lnTo>
                    <a:pt x="51" y="134"/>
                  </a:lnTo>
                  <a:lnTo>
                    <a:pt x="49" y="136"/>
                  </a:lnTo>
                  <a:lnTo>
                    <a:pt x="49" y="137"/>
                  </a:lnTo>
                  <a:lnTo>
                    <a:pt x="48" y="137"/>
                  </a:lnTo>
                  <a:lnTo>
                    <a:pt x="48" y="139"/>
                  </a:lnTo>
                  <a:lnTo>
                    <a:pt x="46" y="140"/>
                  </a:lnTo>
                  <a:lnTo>
                    <a:pt x="45" y="142"/>
                  </a:lnTo>
                  <a:lnTo>
                    <a:pt x="45" y="143"/>
                  </a:lnTo>
                  <a:lnTo>
                    <a:pt x="43" y="145"/>
                  </a:lnTo>
                  <a:lnTo>
                    <a:pt x="42" y="146"/>
                  </a:lnTo>
                  <a:lnTo>
                    <a:pt x="42" y="148"/>
                  </a:lnTo>
                  <a:lnTo>
                    <a:pt x="40" y="149"/>
                  </a:lnTo>
                  <a:lnTo>
                    <a:pt x="39" y="151"/>
                  </a:lnTo>
                  <a:lnTo>
                    <a:pt x="37" y="152"/>
                  </a:lnTo>
                  <a:lnTo>
                    <a:pt x="37" y="153"/>
                  </a:lnTo>
                  <a:lnTo>
                    <a:pt x="36" y="155"/>
                  </a:lnTo>
                  <a:lnTo>
                    <a:pt x="34" y="156"/>
                  </a:lnTo>
                  <a:lnTo>
                    <a:pt x="33" y="158"/>
                  </a:lnTo>
                  <a:lnTo>
                    <a:pt x="31" y="159"/>
                  </a:lnTo>
                  <a:lnTo>
                    <a:pt x="30" y="161"/>
                  </a:lnTo>
                  <a:lnTo>
                    <a:pt x="28" y="162"/>
                  </a:lnTo>
                  <a:lnTo>
                    <a:pt x="27" y="164"/>
                  </a:lnTo>
                  <a:lnTo>
                    <a:pt x="25" y="165"/>
                  </a:lnTo>
                  <a:lnTo>
                    <a:pt x="25" y="167"/>
                  </a:lnTo>
                  <a:lnTo>
                    <a:pt x="24" y="168"/>
                  </a:lnTo>
                  <a:lnTo>
                    <a:pt x="23" y="171"/>
                  </a:lnTo>
                  <a:lnTo>
                    <a:pt x="21"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0" name="Freeform 58">
              <a:extLst>
                <a:ext uri="{FF2B5EF4-FFF2-40B4-BE49-F238E27FC236}">
                  <a16:creationId xmlns:a16="http://schemas.microsoft.com/office/drawing/2014/main" id="{641CE335-1724-4152-9EC9-78CDDE276A84}"/>
                </a:ext>
              </a:extLst>
            </p:cNvPr>
            <p:cNvSpPr>
              <a:spLocks/>
            </p:cNvSpPr>
            <p:nvPr/>
          </p:nvSpPr>
          <p:spPr bwMode="auto">
            <a:xfrm rot="3132567">
              <a:off x="5335291" y="2782217"/>
              <a:ext cx="130175" cy="141287"/>
            </a:xfrm>
            <a:custGeom>
              <a:avLst/>
              <a:gdLst>
                <a:gd name="T0" fmla="*/ 2147483646 w 154"/>
                <a:gd name="T1" fmla="*/ 0 h 132"/>
                <a:gd name="T2" fmla="*/ 2147483646 w 154"/>
                <a:gd name="T3" fmla="*/ 0 h 132"/>
                <a:gd name="T4" fmla="*/ 2147483646 w 154"/>
                <a:gd name="T5" fmla="*/ 2147483646 h 132"/>
                <a:gd name="T6" fmla="*/ 2147483646 w 154"/>
                <a:gd name="T7" fmla="*/ 0 h 132"/>
                <a:gd name="T8" fmla="*/ 2147483646 w 154"/>
                <a:gd name="T9" fmla="*/ 0 h 132"/>
                <a:gd name="T10" fmla="*/ 2147483646 w 154"/>
                <a:gd name="T11" fmla="*/ 2147483646 h 132"/>
                <a:gd name="T12" fmla="*/ 2147483646 w 154"/>
                <a:gd name="T13" fmla="*/ 2147483646 h 132"/>
                <a:gd name="T14" fmla="*/ 2147483646 w 154"/>
                <a:gd name="T15" fmla="*/ 2147483646 h 132"/>
                <a:gd name="T16" fmla="*/ 2147483646 w 154"/>
                <a:gd name="T17" fmla="*/ 2147483646 h 132"/>
                <a:gd name="T18" fmla="*/ 2147483646 w 154"/>
                <a:gd name="T19" fmla="*/ 2147483646 h 132"/>
                <a:gd name="T20" fmla="*/ 2147483646 w 154"/>
                <a:gd name="T21" fmla="*/ 2147483646 h 132"/>
                <a:gd name="T22" fmla="*/ 2147483646 w 154"/>
                <a:gd name="T23" fmla="*/ 2147483646 h 132"/>
                <a:gd name="T24" fmla="*/ 0 w 154"/>
                <a:gd name="T25" fmla="*/ 2147483646 h 132"/>
                <a:gd name="T26" fmla="*/ 2147483646 w 154"/>
                <a:gd name="T27" fmla="*/ 0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2"/>
                <a:gd name="T44" fmla="*/ 154 w 154"/>
                <a:gd name="T45" fmla="*/ 132 h 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2">
                  <a:moveTo>
                    <a:pt x="27" y="0"/>
                  </a:moveTo>
                  <a:lnTo>
                    <a:pt x="68" y="0"/>
                  </a:lnTo>
                  <a:lnTo>
                    <a:pt x="70" y="101"/>
                  </a:lnTo>
                  <a:lnTo>
                    <a:pt x="112" y="0"/>
                  </a:lnTo>
                  <a:lnTo>
                    <a:pt x="154" y="0"/>
                  </a:lnTo>
                  <a:lnTo>
                    <a:pt x="127" y="132"/>
                  </a:lnTo>
                  <a:lnTo>
                    <a:pt x="102" y="132"/>
                  </a:lnTo>
                  <a:lnTo>
                    <a:pt x="123" y="22"/>
                  </a:lnTo>
                  <a:lnTo>
                    <a:pt x="77" y="132"/>
                  </a:lnTo>
                  <a:lnTo>
                    <a:pt x="50" y="132"/>
                  </a:lnTo>
                  <a:lnTo>
                    <a:pt x="48" y="22"/>
                  </a:lnTo>
                  <a:lnTo>
                    <a:pt x="27" y="132"/>
                  </a:lnTo>
                  <a:lnTo>
                    <a:pt x="0" y="132"/>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1" name="Freeform 59">
              <a:extLst>
                <a:ext uri="{FF2B5EF4-FFF2-40B4-BE49-F238E27FC236}">
                  <a16:creationId xmlns:a16="http://schemas.microsoft.com/office/drawing/2014/main" id="{BCFCDDE3-4BE1-4B01-AF37-67C906007899}"/>
                </a:ext>
              </a:extLst>
            </p:cNvPr>
            <p:cNvSpPr>
              <a:spLocks/>
            </p:cNvSpPr>
            <p:nvPr/>
          </p:nvSpPr>
          <p:spPr bwMode="auto">
            <a:xfrm rot="3132567">
              <a:off x="5411646" y="2849190"/>
              <a:ext cx="60325" cy="184150"/>
            </a:xfrm>
            <a:custGeom>
              <a:avLst/>
              <a:gdLst>
                <a:gd name="T0" fmla="*/ 2147483646 w 72"/>
                <a:gd name="T1" fmla="*/ 2147483646 h 172"/>
                <a:gd name="T2" fmla="*/ 2147483646 w 72"/>
                <a:gd name="T3" fmla="*/ 2147483646 h 172"/>
                <a:gd name="T4" fmla="*/ 2147483646 w 72"/>
                <a:gd name="T5" fmla="*/ 2147483646 h 172"/>
                <a:gd name="T6" fmla="*/ 2147483646 w 72"/>
                <a:gd name="T7" fmla="*/ 2147483646 h 172"/>
                <a:gd name="T8" fmla="*/ 2147483646 w 72"/>
                <a:gd name="T9" fmla="*/ 2147483646 h 172"/>
                <a:gd name="T10" fmla="*/ 2147483646 w 72"/>
                <a:gd name="T11" fmla="*/ 2147483646 h 172"/>
                <a:gd name="T12" fmla="*/ 2147483646 w 72"/>
                <a:gd name="T13" fmla="*/ 2147483646 h 172"/>
                <a:gd name="T14" fmla="*/ 2147483646 w 72"/>
                <a:gd name="T15" fmla="*/ 2147483646 h 172"/>
                <a:gd name="T16" fmla="*/ 2147483646 w 72"/>
                <a:gd name="T17" fmla="*/ 2147483646 h 172"/>
                <a:gd name="T18" fmla="*/ 2147483646 w 72"/>
                <a:gd name="T19" fmla="*/ 2147483646 h 172"/>
                <a:gd name="T20" fmla="*/ 2147483646 w 72"/>
                <a:gd name="T21" fmla="*/ 2147483646 h 172"/>
                <a:gd name="T22" fmla="*/ 2147483646 w 72"/>
                <a:gd name="T23" fmla="*/ 2147483646 h 172"/>
                <a:gd name="T24" fmla="*/ 2147483646 w 72"/>
                <a:gd name="T25" fmla="*/ 2147483646 h 172"/>
                <a:gd name="T26" fmla="*/ 2147483646 w 72"/>
                <a:gd name="T27" fmla="*/ 2147483646 h 172"/>
                <a:gd name="T28" fmla="*/ 2147483646 w 72"/>
                <a:gd name="T29" fmla="*/ 2147483646 h 172"/>
                <a:gd name="T30" fmla="*/ 2147483646 w 72"/>
                <a:gd name="T31" fmla="*/ 2147483646 h 172"/>
                <a:gd name="T32" fmla="*/ 2147483646 w 72"/>
                <a:gd name="T33" fmla="*/ 2147483646 h 172"/>
                <a:gd name="T34" fmla="*/ 2147483646 w 72"/>
                <a:gd name="T35" fmla="*/ 2147483646 h 172"/>
                <a:gd name="T36" fmla="*/ 2147483646 w 72"/>
                <a:gd name="T37" fmla="*/ 2147483646 h 172"/>
                <a:gd name="T38" fmla="*/ 2147483646 w 72"/>
                <a:gd name="T39" fmla="*/ 2147483646 h 172"/>
                <a:gd name="T40" fmla="*/ 2147483646 w 72"/>
                <a:gd name="T41" fmla="*/ 2147483646 h 172"/>
                <a:gd name="T42" fmla="*/ 2147483646 w 72"/>
                <a:gd name="T43" fmla="*/ 2147483646 h 172"/>
                <a:gd name="T44" fmla="*/ 2147483646 w 72"/>
                <a:gd name="T45" fmla="*/ 2147483646 h 172"/>
                <a:gd name="T46" fmla="*/ 2147483646 w 72"/>
                <a:gd name="T47" fmla="*/ 2147483646 h 172"/>
                <a:gd name="T48" fmla="*/ 2147483646 w 72"/>
                <a:gd name="T49" fmla="*/ 2147483646 h 172"/>
                <a:gd name="T50" fmla="*/ 2147483646 w 72"/>
                <a:gd name="T51" fmla="*/ 2147483646 h 172"/>
                <a:gd name="T52" fmla="*/ 2147483646 w 72"/>
                <a:gd name="T53" fmla="*/ 2147483646 h 172"/>
                <a:gd name="T54" fmla="*/ 2147483646 w 72"/>
                <a:gd name="T55" fmla="*/ 2147483646 h 172"/>
                <a:gd name="T56" fmla="*/ 2147483646 w 72"/>
                <a:gd name="T57" fmla="*/ 2147483646 h 172"/>
                <a:gd name="T58" fmla="*/ 2147483646 w 72"/>
                <a:gd name="T59" fmla="*/ 2147483646 h 172"/>
                <a:gd name="T60" fmla="*/ 2147483646 w 72"/>
                <a:gd name="T61" fmla="*/ 2147483646 h 172"/>
                <a:gd name="T62" fmla="*/ 2147483646 w 72"/>
                <a:gd name="T63" fmla="*/ 2147483646 h 172"/>
                <a:gd name="T64" fmla="*/ 2147483646 w 72"/>
                <a:gd name="T65" fmla="*/ 2147483646 h 172"/>
                <a:gd name="T66" fmla="*/ 2147483646 w 72"/>
                <a:gd name="T67" fmla="*/ 2147483646 h 172"/>
                <a:gd name="T68" fmla="*/ 2147483646 w 72"/>
                <a:gd name="T69" fmla="*/ 2147483646 h 172"/>
                <a:gd name="T70" fmla="*/ 2147483646 w 72"/>
                <a:gd name="T71" fmla="*/ 2147483646 h 172"/>
                <a:gd name="T72" fmla="*/ 2147483646 w 72"/>
                <a:gd name="T73" fmla="*/ 2147483646 h 172"/>
                <a:gd name="T74" fmla="*/ 2147483646 w 72"/>
                <a:gd name="T75" fmla="*/ 2147483646 h 172"/>
                <a:gd name="T76" fmla="*/ 2147483646 w 72"/>
                <a:gd name="T77" fmla="*/ 2147483646 h 172"/>
                <a:gd name="T78" fmla="*/ 2147483646 w 72"/>
                <a:gd name="T79" fmla="*/ 2147483646 h 172"/>
                <a:gd name="T80" fmla="*/ 2147483646 w 72"/>
                <a:gd name="T81" fmla="*/ 2147483646 h 172"/>
                <a:gd name="T82" fmla="*/ 0 w 72"/>
                <a:gd name="T83" fmla="*/ 2147483646 h 172"/>
                <a:gd name="T84" fmla="*/ 0 w 72"/>
                <a:gd name="T85" fmla="*/ 2147483646 h 172"/>
                <a:gd name="T86" fmla="*/ 2147483646 w 72"/>
                <a:gd name="T87" fmla="*/ 2147483646 h 172"/>
                <a:gd name="T88" fmla="*/ 2147483646 w 72"/>
                <a:gd name="T89" fmla="*/ 2147483646 h 172"/>
                <a:gd name="T90" fmla="*/ 2147483646 w 72"/>
                <a:gd name="T91" fmla="*/ 2147483646 h 172"/>
                <a:gd name="T92" fmla="*/ 2147483646 w 72"/>
                <a:gd name="T93" fmla="*/ 2147483646 h 172"/>
                <a:gd name="T94" fmla="*/ 2147483646 w 72"/>
                <a:gd name="T95" fmla="*/ 2147483646 h 172"/>
                <a:gd name="T96" fmla="*/ 2147483646 w 72"/>
                <a:gd name="T97" fmla="*/ 2147483646 h 172"/>
                <a:gd name="T98" fmla="*/ 2147483646 w 72"/>
                <a:gd name="T99" fmla="*/ 2147483646 h 172"/>
                <a:gd name="T100" fmla="*/ 2147483646 w 72"/>
                <a:gd name="T101" fmla="*/ 2147483646 h 172"/>
                <a:gd name="T102" fmla="*/ 2147483646 w 72"/>
                <a:gd name="T103" fmla="*/ 2147483646 h 172"/>
                <a:gd name="T104" fmla="*/ 2147483646 w 72"/>
                <a:gd name="T105" fmla="*/ 2147483646 h 172"/>
                <a:gd name="T106" fmla="*/ 2147483646 w 72"/>
                <a:gd name="T107" fmla="*/ 2147483646 h 172"/>
                <a:gd name="T108" fmla="*/ 2147483646 w 72"/>
                <a:gd name="T109" fmla="*/ 2147483646 h 172"/>
                <a:gd name="T110" fmla="*/ 2147483646 w 72"/>
                <a:gd name="T111" fmla="*/ 2147483646 h 172"/>
                <a:gd name="T112" fmla="*/ 2147483646 w 72"/>
                <a:gd name="T113" fmla="*/ 2147483646 h 172"/>
                <a:gd name="T114" fmla="*/ 2147483646 w 72"/>
                <a:gd name="T115" fmla="*/ 2147483646 h 172"/>
                <a:gd name="T116" fmla="*/ 2147483646 w 72"/>
                <a:gd name="T117" fmla="*/ 2147483646 h 172"/>
                <a:gd name="T118" fmla="*/ 2147483646 w 72"/>
                <a:gd name="T119" fmla="*/ 2147483646 h 172"/>
                <a:gd name="T120" fmla="*/ 2147483646 w 72"/>
                <a:gd name="T121" fmla="*/ 2147483646 h 172"/>
                <a:gd name="T122" fmla="*/ 2147483646 w 72"/>
                <a:gd name="T123" fmla="*/ 2147483646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
                <a:gd name="T187" fmla="*/ 0 h 172"/>
                <a:gd name="T188" fmla="*/ 72 w 72"/>
                <a:gd name="T189" fmla="*/ 172 h 1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 h="172">
                  <a:moveTo>
                    <a:pt x="53" y="0"/>
                  </a:moveTo>
                  <a:lnTo>
                    <a:pt x="72" y="0"/>
                  </a:lnTo>
                  <a:lnTo>
                    <a:pt x="71" y="1"/>
                  </a:lnTo>
                  <a:lnTo>
                    <a:pt x="69" y="3"/>
                  </a:lnTo>
                  <a:lnTo>
                    <a:pt x="69" y="4"/>
                  </a:lnTo>
                  <a:lnTo>
                    <a:pt x="68" y="6"/>
                  </a:lnTo>
                  <a:lnTo>
                    <a:pt x="66" y="7"/>
                  </a:lnTo>
                  <a:lnTo>
                    <a:pt x="65" y="9"/>
                  </a:lnTo>
                  <a:lnTo>
                    <a:pt x="63" y="10"/>
                  </a:lnTo>
                  <a:lnTo>
                    <a:pt x="63" y="12"/>
                  </a:lnTo>
                  <a:lnTo>
                    <a:pt x="62" y="13"/>
                  </a:lnTo>
                  <a:lnTo>
                    <a:pt x="60" y="14"/>
                  </a:lnTo>
                  <a:lnTo>
                    <a:pt x="60" y="16"/>
                  </a:lnTo>
                  <a:lnTo>
                    <a:pt x="59" y="17"/>
                  </a:lnTo>
                  <a:lnTo>
                    <a:pt x="57" y="19"/>
                  </a:lnTo>
                  <a:lnTo>
                    <a:pt x="57" y="20"/>
                  </a:lnTo>
                  <a:lnTo>
                    <a:pt x="56" y="22"/>
                  </a:lnTo>
                  <a:lnTo>
                    <a:pt x="54" y="23"/>
                  </a:lnTo>
                  <a:lnTo>
                    <a:pt x="54" y="25"/>
                  </a:lnTo>
                  <a:lnTo>
                    <a:pt x="53" y="26"/>
                  </a:lnTo>
                  <a:lnTo>
                    <a:pt x="52" y="28"/>
                  </a:lnTo>
                  <a:lnTo>
                    <a:pt x="50" y="29"/>
                  </a:lnTo>
                  <a:lnTo>
                    <a:pt x="50" y="31"/>
                  </a:lnTo>
                  <a:lnTo>
                    <a:pt x="49" y="32"/>
                  </a:lnTo>
                  <a:lnTo>
                    <a:pt x="49" y="34"/>
                  </a:lnTo>
                  <a:lnTo>
                    <a:pt x="47" y="35"/>
                  </a:lnTo>
                  <a:lnTo>
                    <a:pt x="47" y="37"/>
                  </a:lnTo>
                  <a:lnTo>
                    <a:pt x="46" y="37"/>
                  </a:lnTo>
                  <a:lnTo>
                    <a:pt x="46" y="38"/>
                  </a:lnTo>
                  <a:lnTo>
                    <a:pt x="44" y="40"/>
                  </a:lnTo>
                  <a:lnTo>
                    <a:pt x="44" y="41"/>
                  </a:lnTo>
                  <a:lnTo>
                    <a:pt x="44" y="42"/>
                  </a:lnTo>
                  <a:lnTo>
                    <a:pt x="43" y="42"/>
                  </a:lnTo>
                  <a:lnTo>
                    <a:pt x="43" y="44"/>
                  </a:lnTo>
                  <a:lnTo>
                    <a:pt x="43" y="45"/>
                  </a:lnTo>
                  <a:lnTo>
                    <a:pt x="41" y="47"/>
                  </a:lnTo>
                  <a:lnTo>
                    <a:pt x="41" y="48"/>
                  </a:lnTo>
                  <a:lnTo>
                    <a:pt x="40" y="50"/>
                  </a:lnTo>
                  <a:lnTo>
                    <a:pt x="40" y="51"/>
                  </a:lnTo>
                  <a:lnTo>
                    <a:pt x="40" y="53"/>
                  </a:lnTo>
                  <a:lnTo>
                    <a:pt x="38" y="53"/>
                  </a:lnTo>
                  <a:lnTo>
                    <a:pt x="38" y="54"/>
                  </a:lnTo>
                  <a:lnTo>
                    <a:pt x="38" y="56"/>
                  </a:lnTo>
                  <a:lnTo>
                    <a:pt x="37" y="57"/>
                  </a:lnTo>
                  <a:lnTo>
                    <a:pt x="37" y="59"/>
                  </a:lnTo>
                  <a:lnTo>
                    <a:pt x="37" y="60"/>
                  </a:lnTo>
                  <a:lnTo>
                    <a:pt x="35" y="62"/>
                  </a:lnTo>
                  <a:lnTo>
                    <a:pt x="35" y="63"/>
                  </a:lnTo>
                  <a:lnTo>
                    <a:pt x="35" y="65"/>
                  </a:lnTo>
                  <a:lnTo>
                    <a:pt x="34" y="66"/>
                  </a:lnTo>
                  <a:lnTo>
                    <a:pt x="34" y="68"/>
                  </a:lnTo>
                  <a:lnTo>
                    <a:pt x="34" y="69"/>
                  </a:lnTo>
                  <a:lnTo>
                    <a:pt x="32" y="71"/>
                  </a:lnTo>
                  <a:lnTo>
                    <a:pt x="32" y="72"/>
                  </a:lnTo>
                  <a:lnTo>
                    <a:pt x="32" y="73"/>
                  </a:lnTo>
                  <a:lnTo>
                    <a:pt x="32" y="75"/>
                  </a:lnTo>
                  <a:lnTo>
                    <a:pt x="31" y="76"/>
                  </a:lnTo>
                  <a:lnTo>
                    <a:pt x="31" y="78"/>
                  </a:lnTo>
                  <a:lnTo>
                    <a:pt x="31" y="79"/>
                  </a:lnTo>
                  <a:lnTo>
                    <a:pt x="31" y="81"/>
                  </a:lnTo>
                  <a:lnTo>
                    <a:pt x="31" y="82"/>
                  </a:lnTo>
                  <a:lnTo>
                    <a:pt x="29" y="84"/>
                  </a:lnTo>
                  <a:lnTo>
                    <a:pt x="29" y="85"/>
                  </a:lnTo>
                  <a:lnTo>
                    <a:pt x="29" y="87"/>
                  </a:lnTo>
                  <a:lnTo>
                    <a:pt x="29" y="88"/>
                  </a:lnTo>
                  <a:lnTo>
                    <a:pt x="29" y="90"/>
                  </a:lnTo>
                  <a:lnTo>
                    <a:pt x="28" y="91"/>
                  </a:lnTo>
                  <a:lnTo>
                    <a:pt x="28" y="93"/>
                  </a:lnTo>
                  <a:lnTo>
                    <a:pt x="28" y="94"/>
                  </a:lnTo>
                  <a:lnTo>
                    <a:pt x="28" y="96"/>
                  </a:lnTo>
                  <a:lnTo>
                    <a:pt x="28" y="97"/>
                  </a:lnTo>
                  <a:lnTo>
                    <a:pt x="28" y="99"/>
                  </a:lnTo>
                  <a:lnTo>
                    <a:pt x="28" y="100"/>
                  </a:lnTo>
                  <a:lnTo>
                    <a:pt x="28" y="101"/>
                  </a:lnTo>
                  <a:lnTo>
                    <a:pt x="28" y="103"/>
                  </a:lnTo>
                  <a:lnTo>
                    <a:pt x="26" y="104"/>
                  </a:lnTo>
                  <a:lnTo>
                    <a:pt x="26" y="106"/>
                  </a:lnTo>
                  <a:lnTo>
                    <a:pt x="26" y="107"/>
                  </a:lnTo>
                  <a:lnTo>
                    <a:pt x="26" y="109"/>
                  </a:lnTo>
                  <a:lnTo>
                    <a:pt x="26" y="110"/>
                  </a:lnTo>
                  <a:lnTo>
                    <a:pt x="26" y="112"/>
                  </a:lnTo>
                  <a:lnTo>
                    <a:pt x="26" y="113"/>
                  </a:lnTo>
                  <a:lnTo>
                    <a:pt x="26" y="115"/>
                  </a:lnTo>
                  <a:lnTo>
                    <a:pt x="26" y="116"/>
                  </a:lnTo>
                  <a:lnTo>
                    <a:pt x="26" y="118"/>
                  </a:lnTo>
                  <a:lnTo>
                    <a:pt x="26" y="119"/>
                  </a:lnTo>
                  <a:lnTo>
                    <a:pt x="26" y="121"/>
                  </a:lnTo>
                  <a:lnTo>
                    <a:pt x="26" y="122"/>
                  </a:lnTo>
                  <a:lnTo>
                    <a:pt x="26" y="124"/>
                  </a:lnTo>
                  <a:lnTo>
                    <a:pt x="26" y="125"/>
                  </a:lnTo>
                  <a:lnTo>
                    <a:pt x="28" y="127"/>
                  </a:lnTo>
                  <a:lnTo>
                    <a:pt x="28" y="128"/>
                  </a:lnTo>
                  <a:lnTo>
                    <a:pt x="28" y="129"/>
                  </a:lnTo>
                  <a:lnTo>
                    <a:pt x="28" y="131"/>
                  </a:lnTo>
                  <a:lnTo>
                    <a:pt x="28" y="132"/>
                  </a:lnTo>
                  <a:lnTo>
                    <a:pt x="28" y="134"/>
                  </a:lnTo>
                  <a:lnTo>
                    <a:pt x="28" y="135"/>
                  </a:lnTo>
                  <a:lnTo>
                    <a:pt x="28" y="137"/>
                  </a:lnTo>
                  <a:lnTo>
                    <a:pt x="29" y="138"/>
                  </a:lnTo>
                  <a:lnTo>
                    <a:pt x="29" y="140"/>
                  </a:lnTo>
                  <a:lnTo>
                    <a:pt x="29" y="141"/>
                  </a:lnTo>
                  <a:lnTo>
                    <a:pt x="29" y="143"/>
                  </a:lnTo>
                  <a:lnTo>
                    <a:pt x="29" y="144"/>
                  </a:lnTo>
                  <a:lnTo>
                    <a:pt x="29" y="146"/>
                  </a:lnTo>
                  <a:lnTo>
                    <a:pt x="31" y="147"/>
                  </a:lnTo>
                  <a:lnTo>
                    <a:pt x="31" y="149"/>
                  </a:lnTo>
                  <a:lnTo>
                    <a:pt x="31" y="150"/>
                  </a:lnTo>
                  <a:lnTo>
                    <a:pt x="32" y="152"/>
                  </a:lnTo>
                  <a:lnTo>
                    <a:pt x="32" y="153"/>
                  </a:lnTo>
                  <a:lnTo>
                    <a:pt x="32" y="155"/>
                  </a:lnTo>
                  <a:lnTo>
                    <a:pt x="32" y="156"/>
                  </a:lnTo>
                  <a:lnTo>
                    <a:pt x="34" y="158"/>
                  </a:lnTo>
                  <a:lnTo>
                    <a:pt x="34" y="159"/>
                  </a:lnTo>
                  <a:lnTo>
                    <a:pt x="34" y="160"/>
                  </a:lnTo>
                  <a:lnTo>
                    <a:pt x="35" y="162"/>
                  </a:lnTo>
                  <a:lnTo>
                    <a:pt x="35" y="163"/>
                  </a:lnTo>
                  <a:lnTo>
                    <a:pt x="35" y="165"/>
                  </a:lnTo>
                  <a:lnTo>
                    <a:pt x="37" y="165"/>
                  </a:lnTo>
                  <a:lnTo>
                    <a:pt x="37" y="166"/>
                  </a:lnTo>
                  <a:lnTo>
                    <a:pt x="37" y="168"/>
                  </a:lnTo>
                  <a:lnTo>
                    <a:pt x="37" y="169"/>
                  </a:lnTo>
                  <a:lnTo>
                    <a:pt x="38" y="169"/>
                  </a:lnTo>
                  <a:lnTo>
                    <a:pt x="38" y="171"/>
                  </a:lnTo>
                  <a:lnTo>
                    <a:pt x="38" y="172"/>
                  </a:lnTo>
                  <a:lnTo>
                    <a:pt x="19" y="172"/>
                  </a:lnTo>
                  <a:lnTo>
                    <a:pt x="19" y="171"/>
                  </a:lnTo>
                  <a:lnTo>
                    <a:pt x="18" y="169"/>
                  </a:lnTo>
                  <a:lnTo>
                    <a:pt x="18" y="168"/>
                  </a:lnTo>
                  <a:lnTo>
                    <a:pt x="16" y="166"/>
                  </a:lnTo>
                  <a:lnTo>
                    <a:pt x="16" y="165"/>
                  </a:lnTo>
                  <a:lnTo>
                    <a:pt x="15" y="163"/>
                  </a:lnTo>
                  <a:lnTo>
                    <a:pt x="15" y="162"/>
                  </a:lnTo>
                  <a:lnTo>
                    <a:pt x="13" y="160"/>
                  </a:lnTo>
                  <a:lnTo>
                    <a:pt x="13" y="159"/>
                  </a:lnTo>
                  <a:lnTo>
                    <a:pt x="12" y="158"/>
                  </a:lnTo>
                  <a:lnTo>
                    <a:pt x="12" y="156"/>
                  </a:lnTo>
                  <a:lnTo>
                    <a:pt x="10" y="155"/>
                  </a:lnTo>
                  <a:lnTo>
                    <a:pt x="10" y="153"/>
                  </a:lnTo>
                  <a:lnTo>
                    <a:pt x="10" y="152"/>
                  </a:lnTo>
                  <a:lnTo>
                    <a:pt x="9" y="150"/>
                  </a:lnTo>
                  <a:lnTo>
                    <a:pt x="9" y="149"/>
                  </a:lnTo>
                  <a:lnTo>
                    <a:pt x="7" y="147"/>
                  </a:lnTo>
                  <a:lnTo>
                    <a:pt x="7" y="146"/>
                  </a:lnTo>
                  <a:lnTo>
                    <a:pt x="7" y="144"/>
                  </a:lnTo>
                  <a:lnTo>
                    <a:pt x="6" y="144"/>
                  </a:lnTo>
                  <a:lnTo>
                    <a:pt x="6" y="143"/>
                  </a:lnTo>
                  <a:lnTo>
                    <a:pt x="6" y="141"/>
                  </a:lnTo>
                  <a:lnTo>
                    <a:pt x="6" y="140"/>
                  </a:lnTo>
                  <a:lnTo>
                    <a:pt x="4" y="140"/>
                  </a:lnTo>
                  <a:lnTo>
                    <a:pt x="4" y="138"/>
                  </a:lnTo>
                  <a:lnTo>
                    <a:pt x="4" y="137"/>
                  </a:lnTo>
                  <a:lnTo>
                    <a:pt x="4" y="135"/>
                  </a:lnTo>
                  <a:lnTo>
                    <a:pt x="3" y="134"/>
                  </a:lnTo>
                  <a:lnTo>
                    <a:pt x="3" y="132"/>
                  </a:lnTo>
                  <a:lnTo>
                    <a:pt x="3" y="131"/>
                  </a:lnTo>
                  <a:lnTo>
                    <a:pt x="3" y="129"/>
                  </a:lnTo>
                  <a:lnTo>
                    <a:pt x="1" y="128"/>
                  </a:lnTo>
                  <a:lnTo>
                    <a:pt x="1" y="127"/>
                  </a:lnTo>
                  <a:lnTo>
                    <a:pt x="1" y="125"/>
                  </a:lnTo>
                  <a:lnTo>
                    <a:pt x="1" y="124"/>
                  </a:lnTo>
                  <a:lnTo>
                    <a:pt x="1" y="122"/>
                  </a:lnTo>
                  <a:lnTo>
                    <a:pt x="1" y="121"/>
                  </a:lnTo>
                  <a:lnTo>
                    <a:pt x="1" y="119"/>
                  </a:lnTo>
                  <a:lnTo>
                    <a:pt x="1" y="118"/>
                  </a:lnTo>
                  <a:lnTo>
                    <a:pt x="0" y="118"/>
                  </a:lnTo>
                  <a:lnTo>
                    <a:pt x="0" y="116"/>
                  </a:lnTo>
                  <a:lnTo>
                    <a:pt x="0" y="115"/>
                  </a:lnTo>
                  <a:lnTo>
                    <a:pt x="0" y="113"/>
                  </a:lnTo>
                  <a:lnTo>
                    <a:pt x="0" y="112"/>
                  </a:lnTo>
                  <a:lnTo>
                    <a:pt x="0" y="110"/>
                  </a:lnTo>
                  <a:lnTo>
                    <a:pt x="0" y="109"/>
                  </a:lnTo>
                  <a:lnTo>
                    <a:pt x="0" y="107"/>
                  </a:lnTo>
                  <a:lnTo>
                    <a:pt x="0" y="106"/>
                  </a:lnTo>
                  <a:lnTo>
                    <a:pt x="0" y="104"/>
                  </a:lnTo>
                  <a:lnTo>
                    <a:pt x="1" y="104"/>
                  </a:lnTo>
                  <a:lnTo>
                    <a:pt x="1" y="103"/>
                  </a:lnTo>
                  <a:lnTo>
                    <a:pt x="1" y="101"/>
                  </a:lnTo>
                  <a:lnTo>
                    <a:pt x="1" y="100"/>
                  </a:lnTo>
                  <a:lnTo>
                    <a:pt x="1" y="99"/>
                  </a:lnTo>
                  <a:lnTo>
                    <a:pt x="1" y="97"/>
                  </a:lnTo>
                  <a:lnTo>
                    <a:pt x="1" y="96"/>
                  </a:lnTo>
                  <a:lnTo>
                    <a:pt x="1" y="94"/>
                  </a:lnTo>
                  <a:lnTo>
                    <a:pt x="1" y="93"/>
                  </a:lnTo>
                  <a:lnTo>
                    <a:pt x="3" y="93"/>
                  </a:lnTo>
                  <a:lnTo>
                    <a:pt x="3" y="91"/>
                  </a:lnTo>
                  <a:lnTo>
                    <a:pt x="3" y="90"/>
                  </a:lnTo>
                  <a:lnTo>
                    <a:pt x="3" y="88"/>
                  </a:lnTo>
                  <a:lnTo>
                    <a:pt x="3" y="87"/>
                  </a:lnTo>
                  <a:lnTo>
                    <a:pt x="3" y="85"/>
                  </a:lnTo>
                  <a:lnTo>
                    <a:pt x="4" y="84"/>
                  </a:lnTo>
                  <a:lnTo>
                    <a:pt x="4" y="82"/>
                  </a:lnTo>
                  <a:lnTo>
                    <a:pt x="4" y="81"/>
                  </a:lnTo>
                  <a:lnTo>
                    <a:pt x="4" y="79"/>
                  </a:lnTo>
                  <a:lnTo>
                    <a:pt x="4" y="78"/>
                  </a:lnTo>
                  <a:lnTo>
                    <a:pt x="6" y="78"/>
                  </a:lnTo>
                  <a:lnTo>
                    <a:pt x="6" y="76"/>
                  </a:lnTo>
                  <a:lnTo>
                    <a:pt x="6" y="75"/>
                  </a:lnTo>
                  <a:lnTo>
                    <a:pt x="6" y="73"/>
                  </a:lnTo>
                  <a:lnTo>
                    <a:pt x="7" y="72"/>
                  </a:lnTo>
                  <a:lnTo>
                    <a:pt x="7" y="71"/>
                  </a:lnTo>
                  <a:lnTo>
                    <a:pt x="7" y="69"/>
                  </a:lnTo>
                  <a:lnTo>
                    <a:pt x="7" y="68"/>
                  </a:lnTo>
                  <a:lnTo>
                    <a:pt x="9" y="66"/>
                  </a:lnTo>
                  <a:lnTo>
                    <a:pt x="9" y="65"/>
                  </a:lnTo>
                  <a:lnTo>
                    <a:pt x="9" y="63"/>
                  </a:lnTo>
                  <a:lnTo>
                    <a:pt x="10" y="63"/>
                  </a:lnTo>
                  <a:lnTo>
                    <a:pt x="10" y="62"/>
                  </a:lnTo>
                  <a:lnTo>
                    <a:pt x="10" y="60"/>
                  </a:lnTo>
                  <a:lnTo>
                    <a:pt x="12" y="59"/>
                  </a:lnTo>
                  <a:lnTo>
                    <a:pt x="12" y="57"/>
                  </a:lnTo>
                  <a:lnTo>
                    <a:pt x="13" y="56"/>
                  </a:lnTo>
                  <a:lnTo>
                    <a:pt x="13" y="54"/>
                  </a:lnTo>
                  <a:lnTo>
                    <a:pt x="13" y="53"/>
                  </a:lnTo>
                  <a:lnTo>
                    <a:pt x="15" y="53"/>
                  </a:lnTo>
                  <a:lnTo>
                    <a:pt x="15" y="51"/>
                  </a:lnTo>
                  <a:lnTo>
                    <a:pt x="16" y="50"/>
                  </a:lnTo>
                  <a:lnTo>
                    <a:pt x="16" y="48"/>
                  </a:lnTo>
                  <a:lnTo>
                    <a:pt x="16" y="47"/>
                  </a:lnTo>
                  <a:lnTo>
                    <a:pt x="18" y="45"/>
                  </a:lnTo>
                  <a:lnTo>
                    <a:pt x="19" y="44"/>
                  </a:lnTo>
                  <a:lnTo>
                    <a:pt x="19" y="42"/>
                  </a:lnTo>
                  <a:lnTo>
                    <a:pt x="21" y="41"/>
                  </a:lnTo>
                  <a:lnTo>
                    <a:pt x="21" y="40"/>
                  </a:lnTo>
                  <a:lnTo>
                    <a:pt x="22" y="40"/>
                  </a:lnTo>
                  <a:lnTo>
                    <a:pt x="22" y="38"/>
                  </a:lnTo>
                  <a:lnTo>
                    <a:pt x="23" y="37"/>
                  </a:lnTo>
                  <a:lnTo>
                    <a:pt x="23" y="35"/>
                  </a:lnTo>
                  <a:lnTo>
                    <a:pt x="25" y="34"/>
                  </a:lnTo>
                  <a:lnTo>
                    <a:pt x="26" y="32"/>
                  </a:lnTo>
                  <a:lnTo>
                    <a:pt x="26" y="31"/>
                  </a:lnTo>
                  <a:lnTo>
                    <a:pt x="28" y="29"/>
                  </a:lnTo>
                  <a:lnTo>
                    <a:pt x="29" y="28"/>
                  </a:lnTo>
                  <a:lnTo>
                    <a:pt x="31" y="26"/>
                  </a:lnTo>
                  <a:lnTo>
                    <a:pt x="31" y="25"/>
                  </a:lnTo>
                  <a:lnTo>
                    <a:pt x="32" y="23"/>
                  </a:lnTo>
                  <a:lnTo>
                    <a:pt x="34" y="22"/>
                  </a:lnTo>
                  <a:lnTo>
                    <a:pt x="35" y="20"/>
                  </a:lnTo>
                  <a:lnTo>
                    <a:pt x="35" y="19"/>
                  </a:lnTo>
                  <a:lnTo>
                    <a:pt x="37" y="17"/>
                  </a:lnTo>
                  <a:lnTo>
                    <a:pt x="38" y="16"/>
                  </a:lnTo>
                  <a:lnTo>
                    <a:pt x="40" y="14"/>
                  </a:lnTo>
                  <a:lnTo>
                    <a:pt x="41" y="13"/>
                  </a:lnTo>
                  <a:lnTo>
                    <a:pt x="41" y="12"/>
                  </a:lnTo>
                  <a:lnTo>
                    <a:pt x="43" y="10"/>
                  </a:lnTo>
                  <a:lnTo>
                    <a:pt x="44" y="9"/>
                  </a:lnTo>
                  <a:lnTo>
                    <a:pt x="46" y="7"/>
                  </a:lnTo>
                  <a:lnTo>
                    <a:pt x="47" y="6"/>
                  </a:lnTo>
                  <a:lnTo>
                    <a:pt x="49" y="4"/>
                  </a:lnTo>
                  <a:lnTo>
                    <a:pt x="50" y="3"/>
                  </a:lnTo>
                  <a:lnTo>
                    <a:pt x="52" y="1"/>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60">
              <a:extLst>
                <a:ext uri="{FF2B5EF4-FFF2-40B4-BE49-F238E27FC236}">
                  <a16:creationId xmlns:a16="http://schemas.microsoft.com/office/drawing/2014/main" id="{9F0E7275-F91C-498B-BE59-FAB449111340}"/>
                </a:ext>
              </a:extLst>
            </p:cNvPr>
            <p:cNvSpPr>
              <a:spLocks noEditPoints="1"/>
            </p:cNvSpPr>
            <p:nvPr/>
          </p:nvSpPr>
          <p:spPr bwMode="auto">
            <a:xfrm rot="3132567">
              <a:off x="5452756" y="2916721"/>
              <a:ext cx="109537"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0 h 137"/>
                <a:gd name="T16" fmla="*/ 2147483646 w 131"/>
                <a:gd name="T17" fmla="*/ 2147483646 h 137"/>
                <a:gd name="T18" fmla="*/ 2147483646 w 131"/>
                <a:gd name="T19" fmla="*/ 2147483646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0 w 131"/>
                <a:gd name="T61" fmla="*/ 2147483646 h 137"/>
                <a:gd name="T62" fmla="*/ 0 w 131"/>
                <a:gd name="T63" fmla="*/ 2147483646 h 137"/>
                <a:gd name="T64" fmla="*/ 2147483646 w 131"/>
                <a:gd name="T65" fmla="*/ 2147483646 h 137"/>
                <a:gd name="T66" fmla="*/ 2147483646 w 131"/>
                <a:gd name="T67" fmla="*/ 2147483646 h 137"/>
                <a:gd name="T68" fmla="*/ 2147483646 w 131"/>
                <a:gd name="T69" fmla="*/ 2147483646 h 137"/>
                <a:gd name="T70" fmla="*/ 2147483646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137"/>
                <a:gd name="T170" fmla="*/ 131 w 131"/>
                <a:gd name="T171" fmla="*/ 137 h 1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137">
                  <a:moveTo>
                    <a:pt x="1" y="69"/>
                  </a:moveTo>
                  <a:lnTo>
                    <a:pt x="3" y="68"/>
                  </a:lnTo>
                  <a:lnTo>
                    <a:pt x="3" y="65"/>
                  </a:lnTo>
                  <a:lnTo>
                    <a:pt x="3" y="63"/>
                  </a:lnTo>
                  <a:lnTo>
                    <a:pt x="3" y="62"/>
                  </a:lnTo>
                  <a:lnTo>
                    <a:pt x="4" y="60"/>
                  </a:lnTo>
                  <a:lnTo>
                    <a:pt x="4" y="57"/>
                  </a:lnTo>
                  <a:lnTo>
                    <a:pt x="6" y="56"/>
                  </a:lnTo>
                  <a:lnTo>
                    <a:pt x="6" y="54"/>
                  </a:lnTo>
                  <a:lnTo>
                    <a:pt x="6" y="53"/>
                  </a:lnTo>
                  <a:lnTo>
                    <a:pt x="7" y="51"/>
                  </a:lnTo>
                  <a:lnTo>
                    <a:pt x="7" y="48"/>
                  </a:lnTo>
                  <a:lnTo>
                    <a:pt x="9" y="47"/>
                  </a:lnTo>
                  <a:lnTo>
                    <a:pt x="9" y="45"/>
                  </a:lnTo>
                  <a:lnTo>
                    <a:pt x="10" y="44"/>
                  </a:lnTo>
                  <a:lnTo>
                    <a:pt x="10" y="43"/>
                  </a:lnTo>
                  <a:lnTo>
                    <a:pt x="12" y="41"/>
                  </a:lnTo>
                  <a:lnTo>
                    <a:pt x="13" y="40"/>
                  </a:lnTo>
                  <a:lnTo>
                    <a:pt x="13" y="38"/>
                  </a:lnTo>
                  <a:lnTo>
                    <a:pt x="15" y="37"/>
                  </a:lnTo>
                  <a:lnTo>
                    <a:pt x="15" y="35"/>
                  </a:lnTo>
                  <a:lnTo>
                    <a:pt x="16" y="34"/>
                  </a:lnTo>
                  <a:lnTo>
                    <a:pt x="18" y="32"/>
                  </a:lnTo>
                  <a:lnTo>
                    <a:pt x="18" y="31"/>
                  </a:lnTo>
                  <a:lnTo>
                    <a:pt x="19" y="29"/>
                  </a:lnTo>
                  <a:lnTo>
                    <a:pt x="20" y="28"/>
                  </a:lnTo>
                  <a:lnTo>
                    <a:pt x="22" y="26"/>
                  </a:lnTo>
                  <a:lnTo>
                    <a:pt x="22" y="25"/>
                  </a:lnTo>
                  <a:lnTo>
                    <a:pt x="23" y="23"/>
                  </a:lnTo>
                  <a:lnTo>
                    <a:pt x="25" y="22"/>
                  </a:lnTo>
                  <a:lnTo>
                    <a:pt x="26" y="22"/>
                  </a:lnTo>
                  <a:lnTo>
                    <a:pt x="28" y="20"/>
                  </a:lnTo>
                  <a:lnTo>
                    <a:pt x="29" y="19"/>
                  </a:lnTo>
                  <a:lnTo>
                    <a:pt x="31" y="17"/>
                  </a:lnTo>
                  <a:lnTo>
                    <a:pt x="32" y="16"/>
                  </a:lnTo>
                  <a:lnTo>
                    <a:pt x="34" y="15"/>
                  </a:lnTo>
                  <a:lnTo>
                    <a:pt x="35" y="13"/>
                  </a:lnTo>
                  <a:lnTo>
                    <a:pt x="37" y="13"/>
                  </a:lnTo>
                  <a:lnTo>
                    <a:pt x="38" y="12"/>
                  </a:lnTo>
                  <a:lnTo>
                    <a:pt x="40" y="10"/>
                  </a:lnTo>
                  <a:lnTo>
                    <a:pt x="41" y="10"/>
                  </a:lnTo>
                  <a:lnTo>
                    <a:pt x="43" y="9"/>
                  </a:lnTo>
                  <a:lnTo>
                    <a:pt x="44" y="9"/>
                  </a:lnTo>
                  <a:lnTo>
                    <a:pt x="46" y="7"/>
                  </a:lnTo>
                  <a:lnTo>
                    <a:pt x="47" y="7"/>
                  </a:lnTo>
                  <a:lnTo>
                    <a:pt x="49" y="6"/>
                  </a:lnTo>
                  <a:lnTo>
                    <a:pt x="50" y="6"/>
                  </a:lnTo>
                  <a:lnTo>
                    <a:pt x="51" y="4"/>
                  </a:lnTo>
                  <a:lnTo>
                    <a:pt x="53" y="4"/>
                  </a:lnTo>
                  <a:lnTo>
                    <a:pt x="56" y="4"/>
                  </a:lnTo>
                  <a:lnTo>
                    <a:pt x="57" y="3"/>
                  </a:lnTo>
                  <a:lnTo>
                    <a:pt x="59" y="3"/>
                  </a:lnTo>
                  <a:lnTo>
                    <a:pt x="60" y="3"/>
                  </a:lnTo>
                  <a:lnTo>
                    <a:pt x="62" y="1"/>
                  </a:lnTo>
                  <a:lnTo>
                    <a:pt x="63" y="1"/>
                  </a:lnTo>
                  <a:lnTo>
                    <a:pt x="65" y="1"/>
                  </a:lnTo>
                  <a:lnTo>
                    <a:pt x="66" y="1"/>
                  </a:lnTo>
                  <a:lnTo>
                    <a:pt x="69" y="1"/>
                  </a:lnTo>
                  <a:lnTo>
                    <a:pt x="71" y="0"/>
                  </a:lnTo>
                  <a:lnTo>
                    <a:pt x="72" y="0"/>
                  </a:lnTo>
                  <a:lnTo>
                    <a:pt x="74" y="0"/>
                  </a:lnTo>
                  <a:lnTo>
                    <a:pt x="75" y="0"/>
                  </a:lnTo>
                  <a:lnTo>
                    <a:pt x="77" y="0"/>
                  </a:lnTo>
                  <a:lnTo>
                    <a:pt x="80" y="0"/>
                  </a:lnTo>
                  <a:lnTo>
                    <a:pt x="81" y="0"/>
                  </a:lnTo>
                  <a:lnTo>
                    <a:pt x="82" y="0"/>
                  </a:lnTo>
                  <a:lnTo>
                    <a:pt x="84" y="0"/>
                  </a:lnTo>
                  <a:lnTo>
                    <a:pt x="85" y="0"/>
                  </a:lnTo>
                  <a:lnTo>
                    <a:pt x="87" y="0"/>
                  </a:lnTo>
                  <a:lnTo>
                    <a:pt x="88" y="0"/>
                  </a:lnTo>
                  <a:lnTo>
                    <a:pt x="88" y="1"/>
                  </a:lnTo>
                  <a:lnTo>
                    <a:pt x="90" y="1"/>
                  </a:lnTo>
                  <a:lnTo>
                    <a:pt x="91" y="1"/>
                  </a:lnTo>
                  <a:lnTo>
                    <a:pt x="93" y="1"/>
                  </a:lnTo>
                  <a:lnTo>
                    <a:pt x="94" y="1"/>
                  </a:lnTo>
                  <a:lnTo>
                    <a:pt x="96" y="1"/>
                  </a:lnTo>
                  <a:lnTo>
                    <a:pt x="97" y="3"/>
                  </a:lnTo>
                  <a:lnTo>
                    <a:pt x="99" y="3"/>
                  </a:lnTo>
                  <a:lnTo>
                    <a:pt x="100" y="3"/>
                  </a:lnTo>
                  <a:lnTo>
                    <a:pt x="102" y="4"/>
                  </a:lnTo>
                  <a:lnTo>
                    <a:pt x="103" y="4"/>
                  </a:lnTo>
                  <a:lnTo>
                    <a:pt x="105" y="4"/>
                  </a:lnTo>
                  <a:lnTo>
                    <a:pt x="105" y="6"/>
                  </a:lnTo>
                  <a:lnTo>
                    <a:pt x="106" y="6"/>
                  </a:lnTo>
                  <a:lnTo>
                    <a:pt x="108" y="6"/>
                  </a:lnTo>
                  <a:lnTo>
                    <a:pt x="109" y="7"/>
                  </a:lnTo>
                  <a:lnTo>
                    <a:pt x="111" y="9"/>
                  </a:lnTo>
                  <a:lnTo>
                    <a:pt x="112" y="9"/>
                  </a:lnTo>
                  <a:lnTo>
                    <a:pt x="112" y="10"/>
                  </a:lnTo>
                  <a:lnTo>
                    <a:pt x="114" y="10"/>
                  </a:lnTo>
                  <a:lnTo>
                    <a:pt x="115" y="12"/>
                  </a:lnTo>
                  <a:lnTo>
                    <a:pt x="116" y="13"/>
                  </a:lnTo>
                  <a:lnTo>
                    <a:pt x="118" y="15"/>
                  </a:lnTo>
                  <a:lnTo>
                    <a:pt x="119" y="16"/>
                  </a:lnTo>
                  <a:lnTo>
                    <a:pt x="121" y="17"/>
                  </a:lnTo>
                  <a:lnTo>
                    <a:pt x="122" y="19"/>
                  </a:lnTo>
                  <a:lnTo>
                    <a:pt x="122" y="20"/>
                  </a:lnTo>
                  <a:lnTo>
                    <a:pt x="124" y="22"/>
                  </a:lnTo>
                  <a:lnTo>
                    <a:pt x="124" y="23"/>
                  </a:lnTo>
                  <a:lnTo>
                    <a:pt x="125" y="23"/>
                  </a:lnTo>
                  <a:lnTo>
                    <a:pt x="125" y="25"/>
                  </a:lnTo>
                  <a:lnTo>
                    <a:pt x="125" y="26"/>
                  </a:lnTo>
                  <a:lnTo>
                    <a:pt x="127" y="28"/>
                  </a:lnTo>
                  <a:lnTo>
                    <a:pt x="127" y="29"/>
                  </a:lnTo>
                  <a:lnTo>
                    <a:pt x="128" y="31"/>
                  </a:lnTo>
                  <a:lnTo>
                    <a:pt x="128" y="32"/>
                  </a:lnTo>
                  <a:lnTo>
                    <a:pt x="128" y="34"/>
                  </a:lnTo>
                  <a:lnTo>
                    <a:pt x="130" y="35"/>
                  </a:lnTo>
                  <a:lnTo>
                    <a:pt x="130" y="37"/>
                  </a:lnTo>
                  <a:lnTo>
                    <a:pt x="130" y="38"/>
                  </a:lnTo>
                  <a:lnTo>
                    <a:pt x="130" y="40"/>
                  </a:lnTo>
                  <a:lnTo>
                    <a:pt x="130" y="41"/>
                  </a:lnTo>
                  <a:lnTo>
                    <a:pt x="130" y="43"/>
                  </a:lnTo>
                  <a:lnTo>
                    <a:pt x="131" y="44"/>
                  </a:lnTo>
                  <a:lnTo>
                    <a:pt x="131" y="45"/>
                  </a:lnTo>
                  <a:lnTo>
                    <a:pt x="131" y="47"/>
                  </a:lnTo>
                  <a:lnTo>
                    <a:pt x="131" y="48"/>
                  </a:lnTo>
                  <a:lnTo>
                    <a:pt x="131" y="50"/>
                  </a:lnTo>
                  <a:lnTo>
                    <a:pt x="131" y="51"/>
                  </a:lnTo>
                  <a:lnTo>
                    <a:pt x="131" y="53"/>
                  </a:lnTo>
                  <a:lnTo>
                    <a:pt x="131" y="54"/>
                  </a:lnTo>
                  <a:lnTo>
                    <a:pt x="131" y="56"/>
                  </a:lnTo>
                  <a:lnTo>
                    <a:pt x="130" y="57"/>
                  </a:lnTo>
                  <a:lnTo>
                    <a:pt x="130" y="59"/>
                  </a:lnTo>
                  <a:lnTo>
                    <a:pt x="130" y="60"/>
                  </a:lnTo>
                  <a:lnTo>
                    <a:pt x="130" y="62"/>
                  </a:lnTo>
                  <a:lnTo>
                    <a:pt x="130" y="63"/>
                  </a:lnTo>
                  <a:lnTo>
                    <a:pt x="130" y="65"/>
                  </a:lnTo>
                  <a:lnTo>
                    <a:pt x="130" y="66"/>
                  </a:lnTo>
                  <a:lnTo>
                    <a:pt x="128" y="69"/>
                  </a:lnTo>
                  <a:lnTo>
                    <a:pt x="128" y="71"/>
                  </a:lnTo>
                  <a:lnTo>
                    <a:pt x="128" y="72"/>
                  </a:lnTo>
                  <a:lnTo>
                    <a:pt x="127" y="75"/>
                  </a:lnTo>
                  <a:lnTo>
                    <a:pt x="127" y="76"/>
                  </a:lnTo>
                  <a:lnTo>
                    <a:pt x="127" y="78"/>
                  </a:lnTo>
                  <a:lnTo>
                    <a:pt x="125" y="79"/>
                  </a:lnTo>
                  <a:lnTo>
                    <a:pt x="125" y="81"/>
                  </a:lnTo>
                  <a:lnTo>
                    <a:pt x="124" y="84"/>
                  </a:lnTo>
                  <a:lnTo>
                    <a:pt x="124" y="85"/>
                  </a:lnTo>
                  <a:lnTo>
                    <a:pt x="122" y="87"/>
                  </a:lnTo>
                  <a:lnTo>
                    <a:pt x="122" y="88"/>
                  </a:lnTo>
                  <a:lnTo>
                    <a:pt x="121" y="90"/>
                  </a:lnTo>
                  <a:lnTo>
                    <a:pt x="121" y="91"/>
                  </a:lnTo>
                  <a:lnTo>
                    <a:pt x="119" y="94"/>
                  </a:lnTo>
                  <a:lnTo>
                    <a:pt x="119" y="96"/>
                  </a:lnTo>
                  <a:lnTo>
                    <a:pt x="118" y="97"/>
                  </a:lnTo>
                  <a:lnTo>
                    <a:pt x="118" y="99"/>
                  </a:lnTo>
                  <a:lnTo>
                    <a:pt x="116" y="100"/>
                  </a:lnTo>
                  <a:lnTo>
                    <a:pt x="115" y="102"/>
                  </a:lnTo>
                  <a:lnTo>
                    <a:pt x="115" y="103"/>
                  </a:lnTo>
                  <a:lnTo>
                    <a:pt x="114" y="104"/>
                  </a:lnTo>
                  <a:lnTo>
                    <a:pt x="112" y="106"/>
                  </a:lnTo>
                  <a:lnTo>
                    <a:pt x="111" y="107"/>
                  </a:lnTo>
                  <a:lnTo>
                    <a:pt x="111" y="109"/>
                  </a:lnTo>
                  <a:lnTo>
                    <a:pt x="109" y="110"/>
                  </a:lnTo>
                  <a:lnTo>
                    <a:pt x="108" y="112"/>
                  </a:lnTo>
                  <a:lnTo>
                    <a:pt x="106" y="113"/>
                  </a:lnTo>
                  <a:lnTo>
                    <a:pt x="105" y="115"/>
                  </a:lnTo>
                  <a:lnTo>
                    <a:pt x="103" y="116"/>
                  </a:lnTo>
                  <a:lnTo>
                    <a:pt x="102" y="118"/>
                  </a:lnTo>
                  <a:lnTo>
                    <a:pt x="100" y="119"/>
                  </a:lnTo>
                  <a:lnTo>
                    <a:pt x="99" y="121"/>
                  </a:lnTo>
                  <a:lnTo>
                    <a:pt x="97" y="121"/>
                  </a:lnTo>
                  <a:lnTo>
                    <a:pt x="96" y="122"/>
                  </a:lnTo>
                  <a:lnTo>
                    <a:pt x="94" y="124"/>
                  </a:lnTo>
                  <a:lnTo>
                    <a:pt x="93" y="125"/>
                  </a:lnTo>
                  <a:lnTo>
                    <a:pt x="91" y="125"/>
                  </a:lnTo>
                  <a:lnTo>
                    <a:pt x="90" y="127"/>
                  </a:lnTo>
                  <a:lnTo>
                    <a:pt x="88" y="127"/>
                  </a:lnTo>
                  <a:lnTo>
                    <a:pt x="87" y="128"/>
                  </a:lnTo>
                  <a:lnTo>
                    <a:pt x="85" y="130"/>
                  </a:lnTo>
                  <a:lnTo>
                    <a:pt x="84" y="130"/>
                  </a:lnTo>
                  <a:lnTo>
                    <a:pt x="82" y="131"/>
                  </a:lnTo>
                  <a:lnTo>
                    <a:pt x="81" y="131"/>
                  </a:lnTo>
                  <a:lnTo>
                    <a:pt x="80" y="132"/>
                  </a:lnTo>
                  <a:lnTo>
                    <a:pt x="78" y="132"/>
                  </a:lnTo>
                  <a:lnTo>
                    <a:pt x="77" y="132"/>
                  </a:lnTo>
                  <a:lnTo>
                    <a:pt x="75" y="134"/>
                  </a:lnTo>
                  <a:lnTo>
                    <a:pt x="74" y="134"/>
                  </a:lnTo>
                  <a:lnTo>
                    <a:pt x="72" y="134"/>
                  </a:lnTo>
                  <a:lnTo>
                    <a:pt x="71" y="135"/>
                  </a:lnTo>
                  <a:lnTo>
                    <a:pt x="69" y="135"/>
                  </a:lnTo>
                  <a:lnTo>
                    <a:pt x="68" y="135"/>
                  </a:lnTo>
                  <a:lnTo>
                    <a:pt x="66" y="137"/>
                  </a:lnTo>
                  <a:lnTo>
                    <a:pt x="65" y="137"/>
                  </a:lnTo>
                  <a:lnTo>
                    <a:pt x="62" y="137"/>
                  </a:lnTo>
                  <a:lnTo>
                    <a:pt x="60" y="137"/>
                  </a:lnTo>
                  <a:lnTo>
                    <a:pt x="59" y="137"/>
                  </a:lnTo>
                  <a:lnTo>
                    <a:pt x="57" y="137"/>
                  </a:lnTo>
                  <a:lnTo>
                    <a:pt x="56" y="137"/>
                  </a:lnTo>
                  <a:lnTo>
                    <a:pt x="54" y="137"/>
                  </a:lnTo>
                  <a:lnTo>
                    <a:pt x="53" y="137"/>
                  </a:lnTo>
                  <a:lnTo>
                    <a:pt x="50" y="137"/>
                  </a:lnTo>
                  <a:lnTo>
                    <a:pt x="49" y="137"/>
                  </a:lnTo>
                  <a:lnTo>
                    <a:pt x="47" y="137"/>
                  </a:lnTo>
                  <a:lnTo>
                    <a:pt x="46" y="137"/>
                  </a:lnTo>
                  <a:lnTo>
                    <a:pt x="44" y="137"/>
                  </a:lnTo>
                  <a:lnTo>
                    <a:pt x="43" y="137"/>
                  </a:lnTo>
                  <a:lnTo>
                    <a:pt x="41" y="137"/>
                  </a:lnTo>
                  <a:lnTo>
                    <a:pt x="40" y="137"/>
                  </a:lnTo>
                  <a:lnTo>
                    <a:pt x="38" y="135"/>
                  </a:lnTo>
                  <a:lnTo>
                    <a:pt x="37" y="135"/>
                  </a:lnTo>
                  <a:lnTo>
                    <a:pt x="35" y="135"/>
                  </a:lnTo>
                  <a:lnTo>
                    <a:pt x="34" y="135"/>
                  </a:lnTo>
                  <a:lnTo>
                    <a:pt x="32" y="135"/>
                  </a:lnTo>
                  <a:lnTo>
                    <a:pt x="32" y="134"/>
                  </a:lnTo>
                  <a:lnTo>
                    <a:pt x="31" y="134"/>
                  </a:lnTo>
                  <a:lnTo>
                    <a:pt x="29" y="134"/>
                  </a:lnTo>
                  <a:lnTo>
                    <a:pt x="28" y="132"/>
                  </a:lnTo>
                  <a:lnTo>
                    <a:pt x="26" y="132"/>
                  </a:lnTo>
                  <a:lnTo>
                    <a:pt x="25" y="131"/>
                  </a:lnTo>
                  <a:lnTo>
                    <a:pt x="23" y="131"/>
                  </a:lnTo>
                  <a:lnTo>
                    <a:pt x="22" y="131"/>
                  </a:lnTo>
                  <a:lnTo>
                    <a:pt x="22" y="130"/>
                  </a:lnTo>
                  <a:lnTo>
                    <a:pt x="20" y="130"/>
                  </a:lnTo>
                  <a:lnTo>
                    <a:pt x="19" y="128"/>
                  </a:lnTo>
                  <a:lnTo>
                    <a:pt x="18" y="127"/>
                  </a:lnTo>
                  <a:lnTo>
                    <a:pt x="16" y="127"/>
                  </a:lnTo>
                  <a:lnTo>
                    <a:pt x="16" y="125"/>
                  </a:lnTo>
                  <a:lnTo>
                    <a:pt x="15" y="125"/>
                  </a:lnTo>
                  <a:lnTo>
                    <a:pt x="13" y="124"/>
                  </a:lnTo>
                  <a:lnTo>
                    <a:pt x="13" y="122"/>
                  </a:lnTo>
                  <a:lnTo>
                    <a:pt x="12" y="122"/>
                  </a:lnTo>
                  <a:lnTo>
                    <a:pt x="12" y="121"/>
                  </a:lnTo>
                  <a:lnTo>
                    <a:pt x="10" y="121"/>
                  </a:lnTo>
                  <a:lnTo>
                    <a:pt x="10" y="119"/>
                  </a:lnTo>
                  <a:lnTo>
                    <a:pt x="9" y="118"/>
                  </a:lnTo>
                  <a:lnTo>
                    <a:pt x="7" y="116"/>
                  </a:lnTo>
                  <a:lnTo>
                    <a:pt x="7" y="115"/>
                  </a:lnTo>
                  <a:lnTo>
                    <a:pt x="7" y="113"/>
                  </a:lnTo>
                  <a:lnTo>
                    <a:pt x="6" y="113"/>
                  </a:lnTo>
                  <a:lnTo>
                    <a:pt x="6" y="112"/>
                  </a:lnTo>
                  <a:lnTo>
                    <a:pt x="4" y="110"/>
                  </a:lnTo>
                  <a:lnTo>
                    <a:pt x="4" y="109"/>
                  </a:lnTo>
                  <a:lnTo>
                    <a:pt x="3" y="107"/>
                  </a:lnTo>
                  <a:lnTo>
                    <a:pt x="3" y="106"/>
                  </a:lnTo>
                  <a:lnTo>
                    <a:pt x="3" y="104"/>
                  </a:lnTo>
                  <a:lnTo>
                    <a:pt x="3" y="103"/>
                  </a:lnTo>
                  <a:lnTo>
                    <a:pt x="1" y="103"/>
                  </a:lnTo>
                  <a:lnTo>
                    <a:pt x="1" y="102"/>
                  </a:lnTo>
                  <a:lnTo>
                    <a:pt x="1" y="100"/>
                  </a:lnTo>
                  <a:lnTo>
                    <a:pt x="1" y="99"/>
                  </a:lnTo>
                  <a:lnTo>
                    <a:pt x="1" y="97"/>
                  </a:lnTo>
                  <a:lnTo>
                    <a:pt x="1" y="96"/>
                  </a:lnTo>
                  <a:lnTo>
                    <a:pt x="0" y="94"/>
                  </a:lnTo>
                  <a:lnTo>
                    <a:pt x="0" y="93"/>
                  </a:lnTo>
                  <a:lnTo>
                    <a:pt x="0" y="91"/>
                  </a:lnTo>
                  <a:lnTo>
                    <a:pt x="0" y="90"/>
                  </a:lnTo>
                  <a:lnTo>
                    <a:pt x="0" y="88"/>
                  </a:lnTo>
                  <a:lnTo>
                    <a:pt x="0" y="87"/>
                  </a:lnTo>
                  <a:lnTo>
                    <a:pt x="0" y="85"/>
                  </a:lnTo>
                  <a:lnTo>
                    <a:pt x="0" y="84"/>
                  </a:lnTo>
                  <a:lnTo>
                    <a:pt x="0" y="82"/>
                  </a:lnTo>
                  <a:lnTo>
                    <a:pt x="0" y="81"/>
                  </a:lnTo>
                  <a:lnTo>
                    <a:pt x="0" y="79"/>
                  </a:lnTo>
                  <a:lnTo>
                    <a:pt x="0" y="78"/>
                  </a:lnTo>
                  <a:lnTo>
                    <a:pt x="0" y="76"/>
                  </a:lnTo>
                  <a:lnTo>
                    <a:pt x="1" y="76"/>
                  </a:lnTo>
                  <a:lnTo>
                    <a:pt x="1" y="75"/>
                  </a:lnTo>
                  <a:lnTo>
                    <a:pt x="1" y="74"/>
                  </a:lnTo>
                  <a:lnTo>
                    <a:pt x="1" y="72"/>
                  </a:lnTo>
                  <a:lnTo>
                    <a:pt x="1" y="71"/>
                  </a:lnTo>
                  <a:lnTo>
                    <a:pt x="1" y="69"/>
                  </a:lnTo>
                  <a:close/>
                  <a:moveTo>
                    <a:pt x="29" y="69"/>
                  </a:moveTo>
                  <a:lnTo>
                    <a:pt x="29" y="71"/>
                  </a:lnTo>
                  <a:lnTo>
                    <a:pt x="29" y="72"/>
                  </a:lnTo>
                  <a:lnTo>
                    <a:pt x="29" y="74"/>
                  </a:lnTo>
                  <a:lnTo>
                    <a:pt x="29" y="75"/>
                  </a:lnTo>
                  <a:lnTo>
                    <a:pt x="29" y="76"/>
                  </a:lnTo>
                  <a:lnTo>
                    <a:pt x="29" y="78"/>
                  </a:lnTo>
                  <a:lnTo>
                    <a:pt x="28" y="78"/>
                  </a:lnTo>
                  <a:lnTo>
                    <a:pt x="28" y="79"/>
                  </a:lnTo>
                  <a:lnTo>
                    <a:pt x="28" y="81"/>
                  </a:lnTo>
                  <a:lnTo>
                    <a:pt x="28" y="82"/>
                  </a:lnTo>
                  <a:lnTo>
                    <a:pt x="28" y="84"/>
                  </a:lnTo>
                  <a:lnTo>
                    <a:pt x="28" y="85"/>
                  </a:lnTo>
                  <a:lnTo>
                    <a:pt x="28" y="87"/>
                  </a:lnTo>
                  <a:lnTo>
                    <a:pt x="29" y="88"/>
                  </a:lnTo>
                  <a:lnTo>
                    <a:pt x="29" y="90"/>
                  </a:lnTo>
                  <a:lnTo>
                    <a:pt x="29" y="91"/>
                  </a:lnTo>
                  <a:lnTo>
                    <a:pt x="29" y="93"/>
                  </a:lnTo>
                  <a:lnTo>
                    <a:pt x="29" y="94"/>
                  </a:lnTo>
                  <a:lnTo>
                    <a:pt x="29" y="96"/>
                  </a:lnTo>
                  <a:lnTo>
                    <a:pt x="31" y="96"/>
                  </a:lnTo>
                  <a:lnTo>
                    <a:pt x="31" y="97"/>
                  </a:lnTo>
                  <a:lnTo>
                    <a:pt x="31" y="99"/>
                  </a:lnTo>
                  <a:lnTo>
                    <a:pt x="32" y="100"/>
                  </a:lnTo>
                  <a:lnTo>
                    <a:pt x="32" y="102"/>
                  </a:lnTo>
                  <a:lnTo>
                    <a:pt x="34" y="102"/>
                  </a:lnTo>
                  <a:lnTo>
                    <a:pt x="34" y="103"/>
                  </a:lnTo>
                  <a:lnTo>
                    <a:pt x="34" y="104"/>
                  </a:lnTo>
                  <a:lnTo>
                    <a:pt x="35" y="104"/>
                  </a:lnTo>
                  <a:lnTo>
                    <a:pt x="35" y="106"/>
                  </a:lnTo>
                  <a:lnTo>
                    <a:pt x="37" y="106"/>
                  </a:lnTo>
                  <a:lnTo>
                    <a:pt x="37" y="107"/>
                  </a:lnTo>
                  <a:lnTo>
                    <a:pt x="38" y="107"/>
                  </a:lnTo>
                  <a:lnTo>
                    <a:pt x="38" y="109"/>
                  </a:lnTo>
                  <a:lnTo>
                    <a:pt x="40" y="109"/>
                  </a:lnTo>
                  <a:lnTo>
                    <a:pt x="41" y="110"/>
                  </a:lnTo>
                  <a:lnTo>
                    <a:pt x="43" y="110"/>
                  </a:lnTo>
                  <a:lnTo>
                    <a:pt x="44" y="112"/>
                  </a:lnTo>
                  <a:lnTo>
                    <a:pt x="46" y="112"/>
                  </a:lnTo>
                  <a:lnTo>
                    <a:pt x="47" y="112"/>
                  </a:lnTo>
                  <a:lnTo>
                    <a:pt x="47" y="113"/>
                  </a:lnTo>
                  <a:lnTo>
                    <a:pt x="49" y="113"/>
                  </a:lnTo>
                  <a:lnTo>
                    <a:pt x="50" y="113"/>
                  </a:lnTo>
                  <a:lnTo>
                    <a:pt x="51" y="113"/>
                  </a:lnTo>
                  <a:lnTo>
                    <a:pt x="53" y="113"/>
                  </a:lnTo>
                  <a:lnTo>
                    <a:pt x="54" y="113"/>
                  </a:lnTo>
                  <a:lnTo>
                    <a:pt x="56" y="113"/>
                  </a:lnTo>
                  <a:lnTo>
                    <a:pt x="57" y="113"/>
                  </a:lnTo>
                  <a:lnTo>
                    <a:pt x="59" y="113"/>
                  </a:lnTo>
                  <a:lnTo>
                    <a:pt x="60" y="113"/>
                  </a:lnTo>
                  <a:lnTo>
                    <a:pt x="62" y="113"/>
                  </a:lnTo>
                  <a:lnTo>
                    <a:pt x="63" y="113"/>
                  </a:lnTo>
                  <a:lnTo>
                    <a:pt x="65" y="113"/>
                  </a:lnTo>
                  <a:lnTo>
                    <a:pt x="66" y="112"/>
                  </a:lnTo>
                  <a:lnTo>
                    <a:pt x="68" y="112"/>
                  </a:lnTo>
                  <a:lnTo>
                    <a:pt x="69" y="112"/>
                  </a:lnTo>
                  <a:lnTo>
                    <a:pt x="71" y="110"/>
                  </a:lnTo>
                  <a:lnTo>
                    <a:pt x="72" y="110"/>
                  </a:lnTo>
                  <a:lnTo>
                    <a:pt x="74" y="110"/>
                  </a:lnTo>
                  <a:lnTo>
                    <a:pt x="74" y="109"/>
                  </a:lnTo>
                  <a:lnTo>
                    <a:pt x="75" y="109"/>
                  </a:lnTo>
                  <a:lnTo>
                    <a:pt x="77" y="107"/>
                  </a:lnTo>
                  <a:lnTo>
                    <a:pt x="78" y="106"/>
                  </a:lnTo>
                  <a:lnTo>
                    <a:pt x="80" y="106"/>
                  </a:lnTo>
                  <a:lnTo>
                    <a:pt x="81" y="104"/>
                  </a:lnTo>
                  <a:lnTo>
                    <a:pt x="82" y="103"/>
                  </a:lnTo>
                  <a:lnTo>
                    <a:pt x="84" y="102"/>
                  </a:lnTo>
                  <a:lnTo>
                    <a:pt x="85" y="100"/>
                  </a:lnTo>
                  <a:lnTo>
                    <a:pt x="87" y="99"/>
                  </a:lnTo>
                  <a:lnTo>
                    <a:pt x="87" y="97"/>
                  </a:lnTo>
                  <a:lnTo>
                    <a:pt x="88" y="97"/>
                  </a:lnTo>
                  <a:lnTo>
                    <a:pt x="88" y="96"/>
                  </a:lnTo>
                  <a:lnTo>
                    <a:pt x="90" y="96"/>
                  </a:lnTo>
                  <a:lnTo>
                    <a:pt x="90" y="94"/>
                  </a:lnTo>
                  <a:lnTo>
                    <a:pt x="91" y="93"/>
                  </a:lnTo>
                  <a:lnTo>
                    <a:pt x="91" y="91"/>
                  </a:lnTo>
                  <a:lnTo>
                    <a:pt x="93" y="90"/>
                  </a:lnTo>
                  <a:lnTo>
                    <a:pt x="93" y="88"/>
                  </a:lnTo>
                  <a:lnTo>
                    <a:pt x="94" y="87"/>
                  </a:lnTo>
                  <a:lnTo>
                    <a:pt x="96" y="85"/>
                  </a:lnTo>
                  <a:lnTo>
                    <a:pt x="96" y="84"/>
                  </a:lnTo>
                  <a:lnTo>
                    <a:pt x="96" y="82"/>
                  </a:lnTo>
                  <a:lnTo>
                    <a:pt x="97" y="81"/>
                  </a:lnTo>
                  <a:lnTo>
                    <a:pt x="97" y="79"/>
                  </a:lnTo>
                  <a:lnTo>
                    <a:pt x="97" y="78"/>
                  </a:lnTo>
                  <a:lnTo>
                    <a:pt x="99" y="78"/>
                  </a:lnTo>
                  <a:lnTo>
                    <a:pt x="99" y="76"/>
                  </a:lnTo>
                  <a:lnTo>
                    <a:pt x="99" y="75"/>
                  </a:lnTo>
                  <a:lnTo>
                    <a:pt x="99" y="74"/>
                  </a:lnTo>
                  <a:lnTo>
                    <a:pt x="100" y="72"/>
                  </a:lnTo>
                  <a:lnTo>
                    <a:pt x="100" y="71"/>
                  </a:lnTo>
                  <a:lnTo>
                    <a:pt x="100" y="69"/>
                  </a:lnTo>
                  <a:lnTo>
                    <a:pt x="100" y="68"/>
                  </a:lnTo>
                  <a:lnTo>
                    <a:pt x="100" y="66"/>
                  </a:lnTo>
                  <a:lnTo>
                    <a:pt x="102" y="66"/>
                  </a:lnTo>
                  <a:lnTo>
                    <a:pt x="102" y="65"/>
                  </a:lnTo>
                  <a:lnTo>
                    <a:pt x="102" y="63"/>
                  </a:lnTo>
                  <a:lnTo>
                    <a:pt x="102" y="62"/>
                  </a:lnTo>
                  <a:lnTo>
                    <a:pt x="102" y="60"/>
                  </a:lnTo>
                  <a:lnTo>
                    <a:pt x="102" y="59"/>
                  </a:lnTo>
                  <a:lnTo>
                    <a:pt x="102" y="57"/>
                  </a:lnTo>
                  <a:lnTo>
                    <a:pt x="102" y="56"/>
                  </a:lnTo>
                  <a:lnTo>
                    <a:pt x="102" y="54"/>
                  </a:lnTo>
                  <a:lnTo>
                    <a:pt x="102" y="53"/>
                  </a:lnTo>
                  <a:lnTo>
                    <a:pt x="102" y="51"/>
                  </a:lnTo>
                  <a:lnTo>
                    <a:pt x="102" y="50"/>
                  </a:lnTo>
                  <a:lnTo>
                    <a:pt x="102" y="48"/>
                  </a:lnTo>
                  <a:lnTo>
                    <a:pt x="102" y="47"/>
                  </a:lnTo>
                  <a:lnTo>
                    <a:pt x="102" y="45"/>
                  </a:lnTo>
                  <a:lnTo>
                    <a:pt x="102" y="44"/>
                  </a:lnTo>
                  <a:lnTo>
                    <a:pt x="100" y="44"/>
                  </a:lnTo>
                  <a:lnTo>
                    <a:pt x="100" y="43"/>
                  </a:lnTo>
                  <a:lnTo>
                    <a:pt x="100" y="41"/>
                  </a:lnTo>
                  <a:lnTo>
                    <a:pt x="100" y="40"/>
                  </a:lnTo>
                  <a:lnTo>
                    <a:pt x="99" y="38"/>
                  </a:lnTo>
                  <a:lnTo>
                    <a:pt x="99" y="37"/>
                  </a:lnTo>
                  <a:lnTo>
                    <a:pt x="97" y="35"/>
                  </a:lnTo>
                  <a:lnTo>
                    <a:pt x="97" y="34"/>
                  </a:lnTo>
                  <a:lnTo>
                    <a:pt x="96" y="34"/>
                  </a:lnTo>
                  <a:lnTo>
                    <a:pt x="96" y="32"/>
                  </a:lnTo>
                  <a:lnTo>
                    <a:pt x="94" y="32"/>
                  </a:lnTo>
                  <a:lnTo>
                    <a:pt x="94" y="31"/>
                  </a:lnTo>
                  <a:lnTo>
                    <a:pt x="93" y="31"/>
                  </a:lnTo>
                  <a:lnTo>
                    <a:pt x="93" y="29"/>
                  </a:lnTo>
                  <a:lnTo>
                    <a:pt x="91" y="29"/>
                  </a:lnTo>
                  <a:lnTo>
                    <a:pt x="91" y="28"/>
                  </a:lnTo>
                  <a:lnTo>
                    <a:pt x="90" y="28"/>
                  </a:lnTo>
                  <a:lnTo>
                    <a:pt x="88" y="26"/>
                  </a:lnTo>
                  <a:lnTo>
                    <a:pt x="87" y="26"/>
                  </a:lnTo>
                  <a:lnTo>
                    <a:pt x="85" y="26"/>
                  </a:lnTo>
                  <a:lnTo>
                    <a:pt x="85" y="25"/>
                  </a:lnTo>
                  <a:lnTo>
                    <a:pt x="84" y="25"/>
                  </a:lnTo>
                  <a:lnTo>
                    <a:pt x="82" y="25"/>
                  </a:lnTo>
                  <a:lnTo>
                    <a:pt x="81" y="25"/>
                  </a:lnTo>
                  <a:lnTo>
                    <a:pt x="80" y="23"/>
                  </a:lnTo>
                  <a:lnTo>
                    <a:pt x="78" y="23"/>
                  </a:lnTo>
                  <a:lnTo>
                    <a:pt x="77" y="23"/>
                  </a:lnTo>
                  <a:lnTo>
                    <a:pt x="75" y="23"/>
                  </a:lnTo>
                  <a:lnTo>
                    <a:pt x="74" y="23"/>
                  </a:lnTo>
                  <a:lnTo>
                    <a:pt x="72" y="23"/>
                  </a:lnTo>
                  <a:lnTo>
                    <a:pt x="71" y="23"/>
                  </a:lnTo>
                  <a:lnTo>
                    <a:pt x="69" y="23"/>
                  </a:lnTo>
                  <a:lnTo>
                    <a:pt x="68" y="23"/>
                  </a:lnTo>
                  <a:lnTo>
                    <a:pt x="68" y="25"/>
                  </a:lnTo>
                  <a:lnTo>
                    <a:pt x="66" y="25"/>
                  </a:lnTo>
                  <a:lnTo>
                    <a:pt x="65" y="25"/>
                  </a:lnTo>
                  <a:lnTo>
                    <a:pt x="63" y="25"/>
                  </a:lnTo>
                  <a:lnTo>
                    <a:pt x="62" y="25"/>
                  </a:lnTo>
                  <a:lnTo>
                    <a:pt x="60" y="26"/>
                  </a:lnTo>
                  <a:lnTo>
                    <a:pt x="59" y="26"/>
                  </a:lnTo>
                  <a:lnTo>
                    <a:pt x="57" y="28"/>
                  </a:lnTo>
                  <a:lnTo>
                    <a:pt x="56" y="28"/>
                  </a:lnTo>
                  <a:lnTo>
                    <a:pt x="54" y="29"/>
                  </a:lnTo>
                  <a:lnTo>
                    <a:pt x="53" y="29"/>
                  </a:lnTo>
                  <a:lnTo>
                    <a:pt x="53" y="31"/>
                  </a:lnTo>
                  <a:lnTo>
                    <a:pt x="51" y="31"/>
                  </a:lnTo>
                  <a:lnTo>
                    <a:pt x="50" y="32"/>
                  </a:lnTo>
                  <a:lnTo>
                    <a:pt x="49" y="34"/>
                  </a:lnTo>
                  <a:lnTo>
                    <a:pt x="47" y="34"/>
                  </a:lnTo>
                  <a:lnTo>
                    <a:pt x="47" y="35"/>
                  </a:lnTo>
                  <a:lnTo>
                    <a:pt x="46" y="35"/>
                  </a:lnTo>
                  <a:lnTo>
                    <a:pt x="46" y="37"/>
                  </a:lnTo>
                  <a:lnTo>
                    <a:pt x="44" y="37"/>
                  </a:lnTo>
                  <a:lnTo>
                    <a:pt x="44" y="38"/>
                  </a:lnTo>
                  <a:lnTo>
                    <a:pt x="43" y="40"/>
                  </a:lnTo>
                  <a:lnTo>
                    <a:pt x="41" y="41"/>
                  </a:lnTo>
                  <a:lnTo>
                    <a:pt x="41" y="43"/>
                  </a:lnTo>
                  <a:lnTo>
                    <a:pt x="40" y="43"/>
                  </a:lnTo>
                  <a:lnTo>
                    <a:pt x="40" y="44"/>
                  </a:lnTo>
                  <a:lnTo>
                    <a:pt x="38" y="45"/>
                  </a:lnTo>
                  <a:lnTo>
                    <a:pt x="38" y="47"/>
                  </a:lnTo>
                  <a:lnTo>
                    <a:pt x="37" y="48"/>
                  </a:lnTo>
                  <a:lnTo>
                    <a:pt x="37" y="50"/>
                  </a:lnTo>
                  <a:lnTo>
                    <a:pt x="35" y="51"/>
                  </a:lnTo>
                  <a:lnTo>
                    <a:pt x="35" y="53"/>
                  </a:lnTo>
                  <a:lnTo>
                    <a:pt x="34" y="54"/>
                  </a:lnTo>
                  <a:lnTo>
                    <a:pt x="34" y="56"/>
                  </a:lnTo>
                  <a:lnTo>
                    <a:pt x="32" y="57"/>
                  </a:lnTo>
                  <a:lnTo>
                    <a:pt x="32" y="59"/>
                  </a:lnTo>
                  <a:lnTo>
                    <a:pt x="32" y="60"/>
                  </a:lnTo>
                  <a:lnTo>
                    <a:pt x="31" y="62"/>
                  </a:lnTo>
                  <a:lnTo>
                    <a:pt x="31" y="63"/>
                  </a:lnTo>
                  <a:lnTo>
                    <a:pt x="31" y="65"/>
                  </a:lnTo>
                  <a:lnTo>
                    <a:pt x="31" y="66"/>
                  </a:lnTo>
                  <a:lnTo>
                    <a:pt x="31" y="68"/>
                  </a:lnTo>
                  <a:lnTo>
                    <a:pt x="29"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3" name="Freeform 61">
              <a:extLst>
                <a:ext uri="{FF2B5EF4-FFF2-40B4-BE49-F238E27FC236}">
                  <a16:creationId xmlns:a16="http://schemas.microsoft.com/office/drawing/2014/main" id="{84F18128-AC4C-4AB1-B3A1-1B367F55B9D5}"/>
                </a:ext>
              </a:extLst>
            </p:cNvPr>
            <p:cNvSpPr>
              <a:spLocks/>
            </p:cNvSpPr>
            <p:nvPr/>
          </p:nvSpPr>
          <p:spPr bwMode="auto">
            <a:xfrm rot="3132567">
              <a:off x="5521862" y="3010542"/>
              <a:ext cx="111125" cy="141287"/>
            </a:xfrm>
            <a:custGeom>
              <a:avLst/>
              <a:gdLst>
                <a:gd name="T0" fmla="*/ 2147483646 w 133"/>
                <a:gd name="T1" fmla="*/ 0 h 132"/>
                <a:gd name="T2" fmla="*/ 2147483646 w 133"/>
                <a:gd name="T3" fmla="*/ 0 h 132"/>
                <a:gd name="T4" fmla="*/ 2147483646 w 133"/>
                <a:gd name="T5" fmla="*/ 2147483646 h 132"/>
                <a:gd name="T6" fmla="*/ 2147483646 w 133"/>
                <a:gd name="T7" fmla="*/ 2147483646 h 132"/>
                <a:gd name="T8" fmla="*/ 2147483646 w 133"/>
                <a:gd name="T9" fmla="*/ 0 h 132"/>
                <a:gd name="T10" fmla="*/ 2147483646 w 133"/>
                <a:gd name="T11" fmla="*/ 0 h 132"/>
                <a:gd name="T12" fmla="*/ 2147483646 w 133"/>
                <a:gd name="T13" fmla="*/ 2147483646 h 132"/>
                <a:gd name="T14" fmla="*/ 2147483646 w 133"/>
                <a:gd name="T15" fmla="*/ 2147483646 h 132"/>
                <a:gd name="T16" fmla="*/ 2147483646 w 133"/>
                <a:gd name="T17" fmla="*/ 2147483646 h 132"/>
                <a:gd name="T18" fmla="*/ 2147483646 w 133"/>
                <a:gd name="T19" fmla="*/ 2147483646 h 132"/>
                <a:gd name="T20" fmla="*/ 2147483646 w 133"/>
                <a:gd name="T21" fmla="*/ 2147483646 h 132"/>
                <a:gd name="T22" fmla="*/ 0 w 133"/>
                <a:gd name="T23" fmla="*/ 2147483646 h 132"/>
                <a:gd name="T24" fmla="*/ 2147483646 w 133"/>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2"/>
                <a:gd name="T41" fmla="*/ 133 w 133"/>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2">
                  <a:moveTo>
                    <a:pt x="25" y="0"/>
                  </a:moveTo>
                  <a:lnTo>
                    <a:pt x="53" y="0"/>
                  </a:lnTo>
                  <a:lnTo>
                    <a:pt x="42" y="51"/>
                  </a:lnTo>
                  <a:lnTo>
                    <a:pt x="94" y="51"/>
                  </a:lnTo>
                  <a:lnTo>
                    <a:pt x="104" y="0"/>
                  </a:lnTo>
                  <a:lnTo>
                    <a:pt x="133" y="0"/>
                  </a:lnTo>
                  <a:lnTo>
                    <a:pt x="106" y="132"/>
                  </a:lnTo>
                  <a:lnTo>
                    <a:pt x="79" y="132"/>
                  </a:lnTo>
                  <a:lnTo>
                    <a:pt x="90" y="75"/>
                  </a:lnTo>
                  <a:lnTo>
                    <a:pt x="38" y="75"/>
                  </a:lnTo>
                  <a:lnTo>
                    <a:pt x="26" y="132"/>
                  </a:lnTo>
                  <a:lnTo>
                    <a:pt x="0" y="13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4" name="Freeform 62">
              <a:extLst>
                <a:ext uri="{FF2B5EF4-FFF2-40B4-BE49-F238E27FC236}">
                  <a16:creationId xmlns:a16="http://schemas.microsoft.com/office/drawing/2014/main" id="{F977BA3A-736D-4DC4-8C7C-60AAB749DEFE}"/>
                </a:ext>
              </a:extLst>
            </p:cNvPr>
            <p:cNvSpPr>
              <a:spLocks/>
            </p:cNvSpPr>
            <p:nvPr/>
          </p:nvSpPr>
          <p:spPr bwMode="auto">
            <a:xfrm rot="3132567">
              <a:off x="5571183" y="3054934"/>
              <a:ext cx="60325" cy="184150"/>
            </a:xfrm>
            <a:custGeom>
              <a:avLst/>
              <a:gdLst>
                <a:gd name="T0" fmla="*/ 2147483646 w 73"/>
                <a:gd name="T1" fmla="*/ 2147483646 h 172"/>
                <a:gd name="T2" fmla="*/ 2147483646 w 73"/>
                <a:gd name="T3" fmla="*/ 2147483646 h 172"/>
                <a:gd name="T4" fmla="*/ 2147483646 w 73"/>
                <a:gd name="T5" fmla="*/ 2147483646 h 172"/>
                <a:gd name="T6" fmla="*/ 2147483646 w 73"/>
                <a:gd name="T7" fmla="*/ 2147483646 h 172"/>
                <a:gd name="T8" fmla="*/ 2147483646 w 73"/>
                <a:gd name="T9" fmla="*/ 2147483646 h 172"/>
                <a:gd name="T10" fmla="*/ 2147483646 w 73"/>
                <a:gd name="T11" fmla="*/ 2147483646 h 172"/>
                <a:gd name="T12" fmla="*/ 2147483646 w 73"/>
                <a:gd name="T13" fmla="*/ 2147483646 h 172"/>
                <a:gd name="T14" fmla="*/ 2147483646 w 73"/>
                <a:gd name="T15" fmla="*/ 2147483646 h 172"/>
                <a:gd name="T16" fmla="*/ 2147483646 w 73"/>
                <a:gd name="T17" fmla="*/ 2147483646 h 172"/>
                <a:gd name="T18" fmla="*/ 2147483646 w 73"/>
                <a:gd name="T19" fmla="*/ 2147483646 h 172"/>
                <a:gd name="T20" fmla="*/ 2147483646 w 73"/>
                <a:gd name="T21" fmla="*/ 2147483646 h 172"/>
                <a:gd name="T22" fmla="*/ 2147483646 w 73"/>
                <a:gd name="T23" fmla="*/ 2147483646 h 172"/>
                <a:gd name="T24" fmla="*/ 2147483646 w 73"/>
                <a:gd name="T25" fmla="*/ 2147483646 h 172"/>
                <a:gd name="T26" fmla="*/ 2147483646 w 73"/>
                <a:gd name="T27" fmla="*/ 2147483646 h 172"/>
                <a:gd name="T28" fmla="*/ 2147483646 w 73"/>
                <a:gd name="T29" fmla="*/ 2147483646 h 172"/>
                <a:gd name="T30" fmla="*/ 2147483646 w 73"/>
                <a:gd name="T31" fmla="*/ 2147483646 h 172"/>
                <a:gd name="T32" fmla="*/ 2147483646 w 73"/>
                <a:gd name="T33" fmla="*/ 2147483646 h 172"/>
                <a:gd name="T34" fmla="*/ 2147483646 w 73"/>
                <a:gd name="T35" fmla="*/ 2147483646 h 172"/>
                <a:gd name="T36" fmla="*/ 2147483646 w 73"/>
                <a:gd name="T37" fmla="*/ 2147483646 h 172"/>
                <a:gd name="T38" fmla="*/ 2147483646 w 73"/>
                <a:gd name="T39" fmla="*/ 2147483646 h 172"/>
                <a:gd name="T40" fmla="*/ 2147483646 w 73"/>
                <a:gd name="T41" fmla="*/ 2147483646 h 172"/>
                <a:gd name="T42" fmla="*/ 2147483646 w 73"/>
                <a:gd name="T43" fmla="*/ 2147483646 h 172"/>
                <a:gd name="T44" fmla="*/ 2147483646 w 73"/>
                <a:gd name="T45" fmla="*/ 2147483646 h 172"/>
                <a:gd name="T46" fmla="*/ 2147483646 w 73"/>
                <a:gd name="T47" fmla="*/ 2147483646 h 172"/>
                <a:gd name="T48" fmla="*/ 2147483646 w 73"/>
                <a:gd name="T49" fmla="*/ 2147483646 h 172"/>
                <a:gd name="T50" fmla="*/ 2147483646 w 73"/>
                <a:gd name="T51" fmla="*/ 2147483646 h 172"/>
                <a:gd name="T52" fmla="*/ 2147483646 w 73"/>
                <a:gd name="T53" fmla="*/ 2147483646 h 172"/>
                <a:gd name="T54" fmla="*/ 2147483646 w 73"/>
                <a:gd name="T55" fmla="*/ 2147483646 h 172"/>
                <a:gd name="T56" fmla="*/ 2147483646 w 73"/>
                <a:gd name="T57" fmla="*/ 2147483646 h 172"/>
                <a:gd name="T58" fmla="*/ 2147483646 w 73"/>
                <a:gd name="T59" fmla="*/ 2147483646 h 172"/>
                <a:gd name="T60" fmla="*/ 2147483646 w 73"/>
                <a:gd name="T61" fmla="*/ 0 h 172"/>
                <a:gd name="T62" fmla="*/ 2147483646 w 73"/>
                <a:gd name="T63" fmla="*/ 2147483646 h 172"/>
                <a:gd name="T64" fmla="*/ 2147483646 w 73"/>
                <a:gd name="T65" fmla="*/ 2147483646 h 172"/>
                <a:gd name="T66" fmla="*/ 2147483646 w 73"/>
                <a:gd name="T67" fmla="*/ 2147483646 h 172"/>
                <a:gd name="T68" fmla="*/ 2147483646 w 73"/>
                <a:gd name="T69" fmla="*/ 2147483646 h 172"/>
                <a:gd name="T70" fmla="*/ 2147483646 w 73"/>
                <a:gd name="T71" fmla="*/ 2147483646 h 172"/>
                <a:gd name="T72" fmla="*/ 2147483646 w 73"/>
                <a:gd name="T73" fmla="*/ 2147483646 h 172"/>
                <a:gd name="T74" fmla="*/ 2147483646 w 73"/>
                <a:gd name="T75" fmla="*/ 2147483646 h 172"/>
                <a:gd name="T76" fmla="*/ 2147483646 w 73"/>
                <a:gd name="T77" fmla="*/ 2147483646 h 172"/>
                <a:gd name="T78" fmla="*/ 2147483646 w 73"/>
                <a:gd name="T79" fmla="*/ 2147483646 h 172"/>
                <a:gd name="T80" fmla="*/ 2147483646 w 73"/>
                <a:gd name="T81" fmla="*/ 2147483646 h 172"/>
                <a:gd name="T82" fmla="*/ 2147483646 w 73"/>
                <a:gd name="T83" fmla="*/ 2147483646 h 172"/>
                <a:gd name="T84" fmla="*/ 2147483646 w 73"/>
                <a:gd name="T85" fmla="*/ 2147483646 h 172"/>
                <a:gd name="T86" fmla="*/ 2147483646 w 73"/>
                <a:gd name="T87" fmla="*/ 2147483646 h 172"/>
                <a:gd name="T88" fmla="*/ 2147483646 w 73"/>
                <a:gd name="T89" fmla="*/ 2147483646 h 172"/>
                <a:gd name="T90" fmla="*/ 2147483646 w 73"/>
                <a:gd name="T91" fmla="*/ 2147483646 h 172"/>
                <a:gd name="T92" fmla="*/ 2147483646 w 73"/>
                <a:gd name="T93" fmla="*/ 2147483646 h 172"/>
                <a:gd name="T94" fmla="*/ 2147483646 w 73"/>
                <a:gd name="T95" fmla="*/ 2147483646 h 172"/>
                <a:gd name="T96" fmla="*/ 2147483646 w 73"/>
                <a:gd name="T97" fmla="*/ 2147483646 h 172"/>
                <a:gd name="T98" fmla="*/ 2147483646 w 73"/>
                <a:gd name="T99" fmla="*/ 2147483646 h 172"/>
                <a:gd name="T100" fmla="*/ 2147483646 w 73"/>
                <a:gd name="T101" fmla="*/ 2147483646 h 172"/>
                <a:gd name="T102" fmla="*/ 2147483646 w 73"/>
                <a:gd name="T103" fmla="*/ 2147483646 h 172"/>
                <a:gd name="T104" fmla="*/ 2147483646 w 73"/>
                <a:gd name="T105" fmla="*/ 2147483646 h 172"/>
                <a:gd name="T106" fmla="*/ 2147483646 w 73"/>
                <a:gd name="T107" fmla="*/ 2147483646 h 172"/>
                <a:gd name="T108" fmla="*/ 2147483646 w 73"/>
                <a:gd name="T109" fmla="*/ 2147483646 h 172"/>
                <a:gd name="T110" fmla="*/ 2147483646 w 73"/>
                <a:gd name="T111" fmla="*/ 2147483646 h 172"/>
                <a:gd name="T112" fmla="*/ 2147483646 w 73"/>
                <a:gd name="T113" fmla="*/ 2147483646 h 172"/>
                <a:gd name="T114" fmla="*/ 2147483646 w 73"/>
                <a:gd name="T115" fmla="*/ 2147483646 h 172"/>
                <a:gd name="T116" fmla="*/ 2147483646 w 73"/>
                <a:gd name="T117" fmla="*/ 2147483646 h 172"/>
                <a:gd name="T118" fmla="*/ 2147483646 w 73"/>
                <a:gd name="T119" fmla="*/ 2147483646 h 172"/>
                <a:gd name="T120" fmla="*/ 2147483646 w 73"/>
                <a:gd name="T121" fmla="*/ 2147483646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
                <a:gd name="T184" fmla="*/ 0 h 172"/>
                <a:gd name="T185" fmla="*/ 73 w 73"/>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 h="172">
                  <a:moveTo>
                    <a:pt x="20" y="172"/>
                  </a:moveTo>
                  <a:lnTo>
                    <a:pt x="0" y="172"/>
                  </a:lnTo>
                  <a:lnTo>
                    <a:pt x="2" y="171"/>
                  </a:lnTo>
                  <a:lnTo>
                    <a:pt x="3" y="168"/>
                  </a:lnTo>
                  <a:lnTo>
                    <a:pt x="5" y="166"/>
                  </a:lnTo>
                  <a:lnTo>
                    <a:pt x="5" y="165"/>
                  </a:lnTo>
                  <a:lnTo>
                    <a:pt x="6" y="163"/>
                  </a:lnTo>
                  <a:lnTo>
                    <a:pt x="8" y="162"/>
                  </a:lnTo>
                  <a:lnTo>
                    <a:pt x="9" y="160"/>
                  </a:lnTo>
                  <a:lnTo>
                    <a:pt x="11" y="159"/>
                  </a:lnTo>
                  <a:lnTo>
                    <a:pt x="11" y="158"/>
                  </a:lnTo>
                  <a:lnTo>
                    <a:pt x="12" y="156"/>
                  </a:lnTo>
                  <a:lnTo>
                    <a:pt x="14" y="155"/>
                  </a:lnTo>
                  <a:lnTo>
                    <a:pt x="14" y="153"/>
                  </a:lnTo>
                  <a:lnTo>
                    <a:pt x="15" y="152"/>
                  </a:lnTo>
                  <a:lnTo>
                    <a:pt x="17" y="150"/>
                  </a:lnTo>
                  <a:lnTo>
                    <a:pt x="18" y="149"/>
                  </a:lnTo>
                  <a:lnTo>
                    <a:pt x="20" y="147"/>
                  </a:lnTo>
                  <a:lnTo>
                    <a:pt x="20" y="146"/>
                  </a:lnTo>
                  <a:lnTo>
                    <a:pt x="21" y="144"/>
                  </a:lnTo>
                  <a:lnTo>
                    <a:pt x="21" y="143"/>
                  </a:lnTo>
                  <a:lnTo>
                    <a:pt x="23" y="141"/>
                  </a:lnTo>
                  <a:lnTo>
                    <a:pt x="23" y="140"/>
                  </a:lnTo>
                  <a:lnTo>
                    <a:pt x="24" y="138"/>
                  </a:lnTo>
                  <a:lnTo>
                    <a:pt x="26" y="137"/>
                  </a:lnTo>
                  <a:lnTo>
                    <a:pt x="26" y="135"/>
                  </a:lnTo>
                  <a:lnTo>
                    <a:pt x="27" y="134"/>
                  </a:lnTo>
                  <a:lnTo>
                    <a:pt x="27" y="132"/>
                  </a:lnTo>
                  <a:lnTo>
                    <a:pt x="28" y="131"/>
                  </a:lnTo>
                  <a:lnTo>
                    <a:pt x="30" y="129"/>
                  </a:lnTo>
                  <a:lnTo>
                    <a:pt x="30" y="128"/>
                  </a:lnTo>
                  <a:lnTo>
                    <a:pt x="30" y="127"/>
                  </a:lnTo>
                  <a:lnTo>
                    <a:pt x="31" y="127"/>
                  </a:lnTo>
                  <a:lnTo>
                    <a:pt x="31" y="125"/>
                  </a:lnTo>
                  <a:lnTo>
                    <a:pt x="31" y="124"/>
                  </a:lnTo>
                  <a:lnTo>
                    <a:pt x="33" y="122"/>
                  </a:lnTo>
                  <a:lnTo>
                    <a:pt x="33" y="121"/>
                  </a:lnTo>
                  <a:lnTo>
                    <a:pt x="33" y="119"/>
                  </a:lnTo>
                  <a:lnTo>
                    <a:pt x="34" y="119"/>
                  </a:lnTo>
                  <a:lnTo>
                    <a:pt x="34" y="118"/>
                  </a:lnTo>
                  <a:lnTo>
                    <a:pt x="34" y="116"/>
                  </a:lnTo>
                  <a:lnTo>
                    <a:pt x="36" y="115"/>
                  </a:lnTo>
                  <a:lnTo>
                    <a:pt x="36" y="113"/>
                  </a:lnTo>
                  <a:lnTo>
                    <a:pt x="36" y="112"/>
                  </a:lnTo>
                  <a:lnTo>
                    <a:pt x="37" y="110"/>
                  </a:lnTo>
                  <a:lnTo>
                    <a:pt x="37" y="109"/>
                  </a:lnTo>
                  <a:lnTo>
                    <a:pt x="39" y="107"/>
                  </a:lnTo>
                  <a:lnTo>
                    <a:pt x="39" y="106"/>
                  </a:lnTo>
                  <a:lnTo>
                    <a:pt x="39" y="104"/>
                  </a:lnTo>
                  <a:lnTo>
                    <a:pt x="39" y="103"/>
                  </a:lnTo>
                  <a:lnTo>
                    <a:pt x="40" y="101"/>
                  </a:lnTo>
                  <a:lnTo>
                    <a:pt x="40" y="100"/>
                  </a:lnTo>
                  <a:lnTo>
                    <a:pt x="40" y="99"/>
                  </a:lnTo>
                  <a:lnTo>
                    <a:pt x="40" y="97"/>
                  </a:lnTo>
                  <a:lnTo>
                    <a:pt x="42" y="96"/>
                  </a:lnTo>
                  <a:lnTo>
                    <a:pt x="42" y="94"/>
                  </a:lnTo>
                  <a:lnTo>
                    <a:pt x="42" y="93"/>
                  </a:lnTo>
                  <a:lnTo>
                    <a:pt x="42" y="91"/>
                  </a:lnTo>
                  <a:lnTo>
                    <a:pt x="43" y="90"/>
                  </a:lnTo>
                  <a:lnTo>
                    <a:pt x="43" y="88"/>
                  </a:lnTo>
                  <a:lnTo>
                    <a:pt x="43" y="87"/>
                  </a:lnTo>
                  <a:lnTo>
                    <a:pt x="43" y="85"/>
                  </a:lnTo>
                  <a:lnTo>
                    <a:pt x="43" y="84"/>
                  </a:lnTo>
                  <a:lnTo>
                    <a:pt x="43" y="82"/>
                  </a:lnTo>
                  <a:lnTo>
                    <a:pt x="45" y="82"/>
                  </a:lnTo>
                  <a:lnTo>
                    <a:pt x="45" y="81"/>
                  </a:lnTo>
                  <a:lnTo>
                    <a:pt x="45" y="79"/>
                  </a:lnTo>
                  <a:lnTo>
                    <a:pt x="45" y="78"/>
                  </a:lnTo>
                  <a:lnTo>
                    <a:pt x="45" y="76"/>
                  </a:lnTo>
                  <a:lnTo>
                    <a:pt x="45" y="75"/>
                  </a:lnTo>
                  <a:lnTo>
                    <a:pt x="45" y="73"/>
                  </a:lnTo>
                  <a:lnTo>
                    <a:pt x="46" y="73"/>
                  </a:lnTo>
                  <a:lnTo>
                    <a:pt x="46" y="72"/>
                  </a:lnTo>
                  <a:lnTo>
                    <a:pt x="46" y="71"/>
                  </a:lnTo>
                  <a:lnTo>
                    <a:pt x="46" y="69"/>
                  </a:lnTo>
                  <a:lnTo>
                    <a:pt x="46" y="68"/>
                  </a:lnTo>
                  <a:lnTo>
                    <a:pt x="46" y="66"/>
                  </a:lnTo>
                  <a:lnTo>
                    <a:pt x="46" y="65"/>
                  </a:lnTo>
                  <a:lnTo>
                    <a:pt x="46" y="63"/>
                  </a:lnTo>
                  <a:lnTo>
                    <a:pt x="46" y="62"/>
                  </a:lnTo>
                  <a:lnTo>
                    <a:pt x="46" y="60"/>
                  </a:lnTo>
                  <a:lnTo>
                    <a:pt x="46" y="59"/>
                  </a:lnTo>
                  <a:lnTo>
                    <a:pt x="46" y="57"/>
                  </a:lnTo>
                  <a:lnTo>
                    <a:pt x="46" y="56"/>
                  </a:lnTo>
                  <a:lnTo>
                    <a:pt x="46" y="54"/>
                  </a:lnTo>
                  <a:lnTo>
                    <a:pt x="46" y="53"/>
                  </a:lnTo>
                  <a:lnTo>
                    <a:pt x="46" y="51"/>
                  </a:lnTo>
                  <a:lnTo>
                    <a:pt x="46" y="50"/>
                  </a:lnTo>
                  <a:lnTo>
                    <a:pt x="46" y="48"/>
                  </a:lnTo>
                  <a:lnTo>
                    <a:pt x="46" y="47"/>
                  </a:lnTo>
                  <a:lnTo>
                    <a:pt x="46" y="45"/>
                  </a:lnTo>
                  <a:lnTo>
                    <a:pt x="46" y="44"/>
                  </a:lnTo>
                  <a:lnTo>
                    <a:pt x="46" y="42"/>
                  </a:lnTo>
                  <a:lnTo>
                    <a:pt x="46" y="41"/>
                  </a:lnTo>
                  <a:lnTo>
                    <a:pt x="45" y="40"/>
                  </a:lnTo>
                  <a:lnTo>
                    <a:pt x="45" y="38"/>
                  </a:lnTo>
                  <a:lnTo>
                    <a:pt x="45" y="37"/>
                  </a:lnTo>
                  <a:lnTo>
                    <a:pt x="45" y="35"/>
                  </a:lnTo>
                  <a:lnTo>
                    <a:pt x="45" y="34"/>
                  </a:lnTo>
                  <a:lnTo>
                    <a:pt x="45" y="32"/>
                  </a:lnTo>
                  <a:lnTo>
                    <a:pt x="45" y="31"/>
                  </a:lnTo>
                  <a:lnTo>
                    <a:pt x="43" y="29"/>
                  </a:lnTo>
                  <a:lnTo>
                    <a:pt x="43" y="28"/>
                  </a:lnTo>
                  <a:lnTo>
                    <a:pt x="43" y="26"/>
                  </a:lnTo>
                  <a:lnTo>
                    <a:pt x="43" y="25"/>
                  </a:lnTo>
                  <a:lnTo>
                    <a:pt x="42" y="23"/>
                  </a:lnTo>
                  <a:lnTo>
                    <a:pt x="42" y="22"/>
                  </a:lnTo>
                  <a:lnTo>
                    <a:pt x="42" y="20"/>
                  </a:lnTo>
                  <a:lnTo>
                    <a:pt x="42" y="19"/>
                  </a:lnTo>
                  <a:lnTo>
                    <a:pt x="40" y="17"/>
                  </a:lnTo>
                  <a:lnTo>
                    <a:pt x="40" y="16"/>
                  </a:lnTo>
                  <a:lnTo>
                    <a:pt x="40" y="14"/>
                  </a:lnTo>
                  <a:lnTo>
                    <a:pt x="39" y="13"/>
                  </a:lnTo>
                  <a:lnTo>
                    <a:pt x="39" y="12"/>
                  </a:lnTo>
                  <a:lnTo>
                    <a:pt x="39" y="10"/>
                  </a:lnTo>
                  <a:lnTo>
                    <a:pt x="39" y="9"/>
                  </a:lnTo>
                  <a:lnTo>
                    <a:pt x="37" y="9"/>
                  </a:lnTo>
                  <a:lnTo>
                    <a:pt x="37" y="7"/>
                  </a:lnTo>
                  <a:lnTo>
                    <a:pt x="37" y="6"/>
                  </a:lnTo>
                  <a:lnTo>
                    <a:pt x="36" y="4"/>
                  </a:lnTo>
                  <a:lnTo>
                    <a:pt x="36" y="3"/>
                  </a:lnTo>
                  <a:lnTo>
                    <a:pt x="34" y="1"/>
                  </a:lnTo>
                  <a:lnTo>
                    <a:pt x="34" y="0"/>
                  </a:lnTo>
                  <a:lnTo>
                    <a:pt x="54" y="0"/>
                  </a:lnTo>
                  <a:lnTo>
                    <a:pt x="55" y="1"/>
                  </a:lnTo>
                  <a:lnTo>
                    <a:pt x="55" y="3"/>
                  </a:lnTo>
                  <a:lnTo>
                    <a:pt x="57" y="4"/>
                  </a:lnTo>
                  <a:lnTo>
                    <a:pt x="57" y="6"/>
                  </a:lnTo>
                  <a:lnTo>
                    <a:pt x="58" y="7"/>
                  </a:lnTo>
                  <a:lnTo>
                    <a:pt x="58" y="9"/>
                  </a:lnTo>
                  <a:lnTo>
                    <a:pt x="59" y="10"/>
                  </a:lnTo>
                  <a:lnTo>
                    <a:pt x="59" y="12"/>
                  </a:lnTo>
                  <a:lnTo>
                    <a:pt x="61" y="13"/>
                  </a:lnTo>
                  <a:lnTo>
                    <a:pt x="61" y="14"/>
                  </a:lnTo>
                  <a:lnTo>
                    <a:pt x="61" y="16"/>
                  </a:lnTo>
                  <a:lnTo>
                    <a:pt x="62" y="16"/>
                  </a:lnTo>
                  <a:lnTo>
                    <a:pt x="62" y="17"/>
                  </a:lnTo>
                  <a:lnTo>
                    <a:pt x="62" y="19"/>
                  </a:lnTo>
                  <a:lnTo>
                    <a:pt x="64" y="19"/>
                  </a:lnTo>
                  <a:lnTo>
                    <a:pt x="64" y="20"/>
                  </a:lnTo>
                  <a:lnTo>
                    <a:pt x="64" y="22"/>
                  </a:lnTo>
                  <a:lnTo>
                    <a:pt x="65" y="22"/>
                  </a:lnTo>
                  <a:lnTo>
                    <a:pt x="65" y="23"/>
                  </a:lnTo>
                  <a:lnTo>
                    <a:pt x="65" y="25"/>
                  </a:lnTo>
                  <a:lnTo>
                    <a:pt x="67" y="26"/>
                  </a:lnTo>
                  <a:lnTo>
                    <a:pt x="67" y="28"/>
                  </a:lnTo>
                  <a:lnTo>
                    <a:pt x="67" y="29"/>
                  </a:lnTo>
                  <a:lnTo>
                    <a:pt x="67" y="31"/>
                  </a:lnTo>
                  <a:lnTo>
                    <a:pt x="68" y="31"/>
                  </a:lnTo>
                  <a:lnTo>
                    <a:pt x="68" y="32"/>
                  </a:lnTo>
                  <a:lnTo>
                    <a:pt x="68" y="34"/>
                  </a:lnTo>
                  <a:lnTo>
                    <a:pt x="70" y="35"/>
                  </a:lnTo>
                  <a:lnTo>
                    <a:pt x="70" y="37"/>
                  </a:lnTo>
                  <a:lnTo>
                    <a:pt x="70" y="38"/>
                  </a:lnTo>
                  <a:lnTo>
                    <a:pt x="70" y="40"/>
                  </a:lnTo>
                  <a:lnTo>
                    <a:pt x="70" y="41"/>
                  </a:lnTo>
                  <a:lnTo>
                    <a:pt x="71" y="41"/>
                  </a:lnTo>
                  <a:lnTo>
                    <a:pt x="71" y="42"/>
                  </a:lnTo>
                  <a:lnTo>
                    <a:pt x="71" y="44"/>
                  </a:lnTo>
                  <a:lnTo>
                    <a:pt x="71" y="45"/>
                  </a:lnTo>
                  <a:lnTo>
                    <a:pt x="71" y="47"/>
                  </a:lnTo>
                  <a:lnTo>
                    <a:pt x="71" y="48"/>
                  </a:lnTo>
                  <a:lnTo>
                    <a:pt x="73" y="48"/>
                  </a:lnTo>
                  <a:lnTo>
                    <a:pt x="73" y="50"/>
                  </a:lnTo>
                  <a:lnTo>
                    <a:pt x="73" y="51"/>
                  </a:lnTo>
                  <a:lnTo>
                    <a:pt x="73" y="53"/>
                  </a:lnTo>
                  <a:lnTo>
                    <a:pt x="73" y="54"/>
                  </a:lnTo>
                  <a:lnTo>
                    <a:pt x="73" y="56"/>
                  </a:lnTo>
                  <a:lnTo>
                    <a:pt x="73" y="57"/>
                  </a:lnTo>
                  <a:lnTo>
                    <a:pt x="73" y="59"/>
                  </a:lnTo>
                  <a:lnTo>
                    <a:pt x="73" y="60"/>
                  </a:lnTo>
                  <a:lnTo>
                    <a:pt x="73" y="62"/>
                  </a:lnTo>
                  <a:lnTo>
                    <a:pt x="73" y="63"/>
                  </a:lnTo>
                  <a:lnTo>
                    <a:pt x="73" y="65"/>
                  </a:lnTo>
                  <a:lnTo>
                    <a:pt x="73" y="66"/>
                  </a:lnTo>
                  <a:lnTo>
                    <a:pt x="73" y="68"/>
                  </a:lnTo>
                  <a:lnTo>
                    <a:pt x="73" y="69"/>
                  </a:lnTo>
                  <a:lnTo>
                    <a:pt x="73" y="71"/>
                  </a:lnTo>
                  <a:lnTo>
                    <a:pt x="71" y="72"/>
                  </a:lnTo>
                  <a:lnTo>
                    <a:pt x="71" y="73"/>
                  </a:lnTo>
                  <a:lnTo>
                    <a:pt x="71" y="75"/>
                  </a:lnTo>
                  <a:lnTo>
                    <a:pt x="71" y="76"/>
                  </a:lnTo>
                  <a:lnTo>
                    <a:pt x="71" y="78"/>
                  </a:lnTo>
                  <a:lnTo>
                    <a:pt x="71" y="79"/>
                  </a:lnTo>
                  <a:lnTo>
                    <a:pt x="71" y="81"/>
                  </a:lnTo>
                  <a:lnTo>
                    <a:pt x="70" y="82"/>
                  </a:lnTo>
                  <a:lnTo>
                    <a:pt x="70" y="84"/>
                  </a:lnTo>
                  <a:lnTo>
                    <a:pt x="70" y="85"/>
                  </a:lnTo>
                  <a:lnTo>
                    <a:pt x="70" y="87"/>
                  </a:lnTo>
                  <a:lnTo>
                    <a:pt x="70" y="88"/>
                  </a:lnTo>
                  <a:lnTo>
                    <a:pt x="68" y="90"/>
                  </a:lnTo>
                  <a:lnTo>
                    <a:pt x="68" y="91"/>
                  </a:lnTo>
                  <a:lnTo>
                    <a:pt x="68" y="93"/>
                  </a:lnTo>
                  <a:lnTo>
                    <a:pt x="68" y="94"/>
                  </a:lnTo>
                  <a:lnTo>
                    <a:pt x="67" y="96"/>
                  </a:lnTo>
                  <a:lnTo>
                    <a:pt x="67" y="97"/>
                  </a:lnTo>
                  <a:lnTo>
                    <a:pt x="67" y="99"/>
                  </a:lnTo>
                  <a:lnTo>
                    <a:pt x="65" y="100"/>
                  </a:lnTo>
                  <a:lnTo>
                    <a:pt x="65" y="101"/>
                  </a:lnTo>
                  <a:lnTo>
                    <a:pt x="65" y="103"/>
                  </a:lnTo>
                  <a:lnTo>
                    <a:pt x="64" y="104"/>
                  </a:lnTo>
                  <a:lnTo>
                    <a:pt x="64" y="106"/>
                  </a:lnTo>
                  <a:lnTo>
                    <a:pt x="64" y="107"/>
                  </a:lnTo>
                  <a:lnTo>
                    <a:pt x="64" y="109"/>
                  </a:lnTo>
                  <a:lnTo>
                    <a:pt x="62" y="109"/>
                  </a:lnTo>
                  <a:lnTo>
                    <a:pt x="62" y="110"/>
                  </a:lnTo>
                  <a:lnTo>
                    <a:pt x="62" y="112"/>
                  </a:lnTo>
                  <a:lnTo>
                    <a:pt x="61" y="113"/>
                  </a:lnTo>
                  <a:lnTo>
                    <a:pt x="61" y="115"/>
                  </a:lnTo>
                  <a:lnTo>
                    <a:pt x="59" y="116"/>
                  </a:lnTo>
                  <a:lnTo>
                    <a:pt x="59" y="118"/>
                  </a:lnTo>
                  <a:lnTo>
                    <a:pt x="58" y="119"/>
                  </a:lnTo>
                  <a:lnTo>
                    <a:pt x="58" y="121"/>
                  </a:lnTo>
                  <a:lnTo>
                    <a:pt x="58" y="122"/>
                  </a:lnTo>
                  <a:lnTo>
                    <a:pt x="57" y="124"/>
                  </a:lnTo>
                  <a:lnTo>
                    <a:pt x="55" y="125"/>
                  </a:lnTo>
                  <a:lnTo>
                    <a:pt x="55" y="127"/>
                  </a:lnTo>
                  <a:lnTo>
                    <a:pt x="54" y="128"/>
                  </a:lnTo>
                  <a:lnTo>
                    <a:pt x="52" y="129"/>
                  </a:lnTo>
                  <a:lnTo>
                    <a:pt x="52" y="131"/>
                  </a:lnTo>
                  <a:lnTo>
                    <a:pt x="51" y="132"/>
                  </a:lnTo>
                  <a:lnTo>
                    <a:pt x="51" y="134"/>
                  </a:lnTo>
                  <a:lnTo>
                    <a:pt x="49" y="135"/>
                  </a:lnTo>
                  <a:lnTo>
                    <a:pt x="48" y="137"/>
                  </a:lnTo>
                  <a:lnTo>
                    <a:pt x="48" y="138"/>
                  </a:lnTo>
                  <a:lnTo>
                    <a:pt x="46" y="140"/>
                  </a:lnTo>
                  <a:lnTo>
                    <a:pt x="45" y="141"/>
                  </a:lnTo>
                  <a:lnTo>
                    <a:pt x="45" y="143"/>
                  </a:lnTo>
                  <a:lnTo>
                    <a:pt x="43" y="144"/>
                  </a:lnTo>
                  <a:lnTo>
                    <a:pt x="42" y="146"/>
                  </a:lnTo>
                  <a:lnTo>
                    <a:pt x="40" y="147"/>
                  </a:lnTo>
                  <a:lnTo>
                    <a:pt x="40" y="149"/>
                  </a:lnTo>
                  <a:lnTo>
                    <a:pt x="39" y="150"/>
                  </a:lnTo>
                  <a:lnTo>
                    <a:pt x="37" y="152"/>
                  </a:lnTo>
                  <a:lnTo>
                    <a:pt x="36" y="153"/>
                  </a:lnTo>
                  <a:lnTo>
                    <a:pt x="36" y="155"/>
                  </a:lnTo>
                  <a:lnTo>
                    <a:pt x="34" y="156"/>
                  </a:lnTo>
                  <a:lnTo>
                    <a:pt x="33" y="158"/>
                  </a:lnTo>
                  <a:lnTo>
                    <a:pt x="31" y="159"/>
                  </a:lnTo>
                  <a:lnTo>
                    <a:pt x="30" y="160"/>
                  </a:lnTo>
                  <a:lnTo>
                    <a:pt x="28" y="162"/>
                  </a:lnTo>
                  <a:lnTo>
                    <a:pt x="27" y="163"/>
                  </a:lnTo>
                  <a:lnTo>
                    <a:pt x="26" y="165"/>
                  </a:lnTo>
                  <a:lnTo>
                    <a:pt x="24" y="166"/>
                  </a:lnTo>
                  <a:lnTo>
                    <a:pt x="23" y="168"/>
                  </a:lnTo>
                  <a:lnTo>
                    <a:pt x="21" y="169"/>
                  </a:lnTo>
                  <a:lnTo>
                    <a:pt x="20" y="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63">
              <a:extLst>
                <a:ext uri="{FF2B5EF4-FFF2-40B4-BE49-F238E27FC236}">
                  <a16:creationId xmlns:a16="http://schemas.microsoft.com/office/drawing/2014/main" id="{93674F2C-7332-4669-9B0E-B80FE0150686}"/>
                </a:ext>
              </a:extLst>
            </p:cNvPr>
            <p:cNvSpPr>
              <a:spLocks/>
            </p:cNvSpPr>
            <p:nvPr/>
          </p:nvSpPr>
          <p:spPr bwMode="auto">
            <a:xfrm rot="3132567">
              <a:off x="5332182" y="2311366"/>
              <a:ext cx="128588" cy="142875"/>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0" y="102"/>
                  </a:lnTo>
                  <a:lnTo>
                    <a:pt x="113" y="0"/>
                  </a:lnTo>
                  <a:lnTo>
                    <a:pt x="154" y="0"/>
                  </a:lnTo>
                  <a:lnTo>
                    <a:pt x="127" y="133"/>
                  </a:lnTo>
                  <a:lnTo>
                    <a:pt x="102" y="133"/>
                  </a:lnTo>
                  <a:lnTo>
                    <a:pt x="123" y="22"/>
                  </a:lnTo>
                  <a:lnTo>
                    <a:pt x="77" y="133"/>
                  </a:lnTo>
                  <a:lnTo>
                    <a:pt x="51" y="133"/>
                  </a:lnTo>
                  <a:lnTo>
                    <a:pt x="48" y="22"/>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Freeform 64">
              <a:extLst>
                <a:ext uri="{FF2B5EF4-FFF2-40B4-BE49-F238E27FC236}">
                  <a16:creationId xmlns:a16="http://schemas.microsoft.com/office/drawing/2014/main" id="{B382BB64-3DC2-4989-9C80-C889DA3A2B18}"/>
                </a:ext>
              </a:extLst>
            </p:cNvPr>
            <p:cNvSpPr>
              <a:spLocks/>
            </p:cNvSpPr>
            <p:nvPr/>
          </p:nvSpPr>
          <p:spPr bwMode="auto">
            <a:xfrm rot="3132567">
              <a:off x="5491759" y="2367317"/>
              <a:ext cx="77787" cy="92075"/>
            </a:xfrm>
            <a:custGeom>
              <a:avLst/>
              <a:gdLst>
                <a:gd name="T0" fmla="*/ 0 w 92"/>
                <a:gd name="T1" fmla="*/ 2147483646 h 86"/>
                <a:gd name="T2" fmla="*/ 2147483646 w 92"/>
                <a:gd name="T3" fmla="*/ 2147483646 h 86"/>
                <a:gd name="T4" fmla="*/ 2147483646 w 92"/>
                <a:gd name="T5" fmla="*/ 2147483646 h 86"/>
                <a:gd name="T6" fmla="*/ 2147483646 w 92"/>
                <a:gd name="T7" fmla="*/ 0 h 86"/>
                <a:gd name="T8" fmla="*/ 2147483646 w 92"/>
                <a:gd name="T9" fmla="*/ 0 h 86"/>
                <a:gd name="T10" fmla="*/ 2147483646 w 92"/>
                <a:gd name="T11" fmla="*/ 2147483646 h 86"/>
                <a:gd name="T12" fmla="*/ 2147483646 w 92"/>
                <a:gd name="T13" fmla="*/ 2147483646 h 86"/>
                <a:gd name="T14" fmla="*/ 2147483646 w 92"/>
                <a:gd name="T15" fmla="*/ 2147483646 h 86"/>
                <a:gd name="T16" fmla="*/ 2147483646 w 92"/>
                <a:gd name="T17" fmla="*/ 2147483646 h 86"/>
                <a:gd name="T18" fmla="*/ 2147483646 w 92"/>
                <a:gd name="T19" fmla="*/ 2147483646 h 86"/>
                <a:gd name="T20" fmla="*/ 2147483646 w 92"/>
                <a:gd name="T21" fmla="*/ 2147483646 h 86"/>
                <a:gd name="T22" fmla="*/ 2147483646 w 92"/>
                <a:gd name="T23" fmla="*/ 2147483646 h 86"/>
                <a:gd name="T24" fmla="*/ 0 w 92"/>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6"/>
                <a:gd name="T41" fmla="*/ 92 w 9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6">
                  <a:moveTo>
                    <a:pt x="0" y="52"/>
                  </a:moveTo>
                  <a:lnTo>
                    <a:pt x="5" y="33"/>
                  </a:lnTo>
                  <a:lnTo>
                    <a:pt x="39" y="33"/>
                  </a:lnTo>
                  <a:lnTo>
                    <a:pt x="46" y="0"/>
                  </a:lnTo>
                  <a:lnTo>
                    <a:pt x="64" y="0"/>
                  </a:lnTo>
                  <a:lnTo>
                    <a:pt x="58" y="33"/>
                  </a:lnTo>
                  <a:lnTo>
                    <a:pt x="92" y="33"/>
                  </a:lnTo>
                  <a:lnTo>
                    <a:pt x="89" y="52"/>
                  </a:lnTo>
                  <a:lnTo>
                    <a:pt x="53" y="52"/>
                  </a:lnTo>
                  <a:lnTo>
                    <a:pt x="48" y="86"/>
                  </a:lnTo>
                  <a:lnTo>
                    <a:pt x="28" y="86"/>
                  </a:lnTo>
                  <a:lnTo>
                    <a:pt x="36"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7" name="Freeform 65">
              <a:extLst>
                <a:ext uri="{FF2B5EF4-FFF2-40B4-BE49-F238E27FC236}">
                  <a16:creationId xmlns:a16="http://schemas.microsoft.com/office/drawing/2014/main" id="{EBFFE238-E5EA-4FE4-9AB2-A459A762E007}"/>
                </a:ext>
              </a:extLst>
            </p:cNvPr>
            <p:cNvSpPr>
              <a:spLocks/>
            </p:cNvSpPr>
            <p:nvPr/>
          </p:nvSpPr>
          <p:spPr bwMode="auto">
            <a:xfrm rot="3132567">
              <a:off x="5547514" y="2438198"/>
              <a:ext cx="76200" cy="92075"/>
            </a:xfrm>
            <a:custGeom>
              <a:avLst/>
              <a:gdLst>
                <a:gd name="T0" fmla="*/ 0 w 91"/>
                <a:gd name="T1" fmla="*/ 2147483646 h 86"/>
                <a:gd name="T2" fmla="*/ 2147483646 w 91"/>
                <a:gd name="T3" fmla="*/ 2147483646 h 86"/>
                <a:gd name="T4" fmla="*/ 2147483646 w 91"/>
                <a:gd name="T5" fmla="*/ 2147483646 h 86"/>
                <a:gd name="T6" fmla="*/ 2147483646 w 91"/>
                <a:gd name="T7" fmla="*/ 0 h 86"/>
                <a:gd name="T8" fmla="*/ 2147483646 w 91"/>
                <a:gd name="T9" fmla="*/ 0 h 86"/>
                <a:gd name="T10" fmla="*/ 2147483646 w 91"/>
                <a:gd name="T11" fmla="*/ 2147483646 h 86"/>
                <a:gd name="T12" fmla="*/ 2147483646 w 91"/>
                <a:gd name="T13" fmla="*/ 2147483646 h 86"/>
                <a:gd name="T14" fmla="*/ 2147483646 w 91"/>
                <a:gd name="T15" fmla="*/ 2147483646 h 86"/>
                <a:gd name="T16" fmla="*/ 2147483646 w 91"/>
                <a:gd name="T17" fmla="*/ 2147483646 h 86"/>
                <a:gd name="T18" fmla="*/ 2147483646 w 91"/>
                <a:gd name="T19" fmla="*/ 2147483646 h 86"/>
                <a:gd name="T20" fmla="*/ 2147483646 w 91"/>
                <a:gd name="T21" fmla="*/ 2147483646 h 86"/>
                <a:gd name="T22" fmla="*/ 2147483646 w 91"/>
                <a:gd name="T23" fmla="*/ 2147483646 h 86"/>
                <a:gd name="T24" fmla="*/ 0 w 91"/>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6"/>
                <a:gd name="T41" fmla="*/ 91 w 91"/>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6">
                  <a:moveTo>
                    <a:pt x="0" y="52"/>
                  </a:moveTo>
                  <a:lnTo>
                    <a:pt x="4" y="33"/>
                  </a:lnTo>
                  <a:lnTo>
                    <a:pt x="38" y="33"/>
                  </a:lnTo>
                  <a:lnTo>
                    <a:pt x="45" y="0"/>
                  </a:lnTo>
                  <a:lnTo>
                    <a:pt x="63" y="0"/>
                  </a:lnTo>
                  <a:lnTo>
                    <a:pt x="57" y="33"/>
                  </a:lnTo>
                  <a:lnTo>
                    <a:pt x="91" y="33"/>
                  </a:lnTo>
                  <a:lnTo>
                    <a:pt x="88" y="52"/>
                  </a:lnTo>
                  <a:lnTo>
                    <a:pt x="53" y="52"/>
                  </a:lnTo>
                  <a:lnTo>
                    <a:pt x="47" y="86"/>
                  </a:lnTo>
                  <a:lnTo>
                    <a:pt x="28" y="86"/>
                  </a:lnTo>
                  <a:lnTo>
                    <a:pt x="35"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8" name="Freeform 86">
              <a:extLst>
                <a:ext uri="{FF2B5EF4-FFF2-40B4-BE49-F238E27FC236}">
                  <a16:creationId xmlns:a16="http://schemas.microsoft.com/office/drawing/2014/main" id="{4D25BA8C-43A8-48E8-8512-17F8A8414736}"/>
                </a:ext>
              </a:extLst>
            </p:cNvPr>
            <p:cNvSpPr>
              <a:spLocks/>
            </p:cNvSpPr>
            <p:nvPr/>
          </p:nvSpPr>
          <p:spPr bwMode="auto">
            <a:xfrm rot="3132567">
              <a:off x="5070069" y="2443297"/>
              <a:ext cx="80962" cy="177800"/>
            </a:xfrm>
            <a:custGeom>
              <a:avLst/>
              <a:gdLst>
                <a:gd name="T0" fmla="*/ 2147483646 w 98"/>
                <a:gd name="T1" fmla="*/ 2147483646 h 167"/>
                <a:gd name="T2" fmla="*/ 2147483646 w 98"/>
                <a:gd name="T3" fmla="*/ 2147483646 h 167"/>
                <a:gd name="T4" fmla="*/ 2147483646 w 98"/>
                <a:gd name="T5" fmla="*/ 2147483646 h 167"/>
                <a:gd name="T6" fmla="*/ 2147483646 w 98"/>
                <a:gd name="T7" fmla="*/ 2147483646 h 167"/>
                <a:gd name="T8" fmla="*/ 2147483646 w 98"/>
                <a:gd name="T9" fmla="*/ 2147483646 h 167"/>
                <a:gd name="T10" fmla="*/ 2147483646 w 98"/>
                <a:gd name="T11" fmla="*/ 2147483646 h 167"/>
                <a:gd name="T12" fmla="*/ 2147483646 w 98"/>
                <a:gd name="T13" fmla="*/ 2147483646 h 167"/>
                <a:gd name="T14" fmla="*/ 2147483646 w 98"/>
                <a:gd name="T15" fmla="*/ 2147483646 h 167"/>
                <a:gd name="T16" fmla="*/ 2147483646 w 98"/>
                <a:gd name="T17" fmla="*/ 2147483646 h 167"/>
                <a:gd name="T18" fmla="*/ 2147483646 w 98"/>
                <a:gd name="T19" fmla="*/ 2147483646 h 167"/>
                <a:gd name="T20" fmla="*/ 2147483646 w 98"/>
                <a:gd name="T21" fmla="*/ 2147483646 h 167"/>
                <a:gd name="T22" fmla="*/ 2147483646 w 98"/>
                <a:gd name="T23" fmla="*/ 2147483646 h 167"/>
                <a:gd name="T24" fmla="*/ 2147483646 w 98"/>
                <a:gd name="T25" fmla="*/ 2147483646 h 167"/>
                <a:gd name="T26" fmla="*/ 2147483646 w 98"/>
                <a:gd name="T27" fmla="*/ 2147483646 h 167"/>
                <a:gd name="T28" fmla="*/ 2147483646 w 98"/>
                <a:gd name="T29" fmla="*/ 2147483646 h 167"/>
                <a:gd name="T30" fmla="*/ 2147483646 w 98"/>
                <a:gd name="T31" fmla="*/ 2147483646 h 167"/>
                <a:gd name="T32" fmla="*/ 0 w 98"/>
                <a:gd name="T33" fmla="*/ 2147483646 h 167"/>
                <a:gd name="T34" fmla="*/ 2147483646 w 98"/>
                <a:gd name="T35" fmla="*/ 2147483646 h 167"/>
                <a:gd name="T36" fmla="*/ 2147483646 w 98"/>
                <a:gd name="T37" fmla="*/ 2147483646 h 167"/>
                <a:gd name="T38" fmla="*/ 2147483646 w 98"/>
                <a:gd name="T39" fmla="*/ 2147483646 h 167"/>
                <a:gd name="T40" fmla="*/ 2147483646 w 98"/>
                <a:gd name="T41" fmla="*/ 2147483646 h 167"/>
                <a:gd name="T42" fmla="*/ 2147483646 w 98"/>
                <a:gd name="T43" fmla="*/ 2147483646 h 167"/>
                <a:gd name="T44" fmla="*/ 2147483646 w 98"/>
                <a:gd name="T45" fmla="*/ 2147483646 h 167"/>
                <a:gd name="T46" fmla="*/ 2147483646 w 98"/>
                <a:gd name="T47" fmla="*/ 2147483646 h 167"/>
                <a:gd name="T48" fmla="*/ 2147483646 w 98"/>
                <a:gd name="T49" fmla="*/ 2147483646 h 167"/>
                <a:gd name="T50" fmla="*/ 2147483646 w 98"/>
                <a:gd name="T51" fmla="*/ 2147483646 h 167"/>
                <a:gd name="T52" fmla="*/ 2147483646 w 98"/>
                <a:gd name="T53" fmla="*/ 2147483646 h 167"/>
                <a:gd name="T54" fmla="*/ 2147483646 w 98"/>
                <a:gd name="T55" fmla="*/ 2147483646 h 167"/>
                <a:gd name="T56" fmla="*/ 2147483646 w 98"/>
                <a:gd name="T57" fmla="*/ 2147483646 h 167"/>
                <a:gd name="T58" fmla="*/ 2147483646 w 98"/>
                <a:gd name="T59" fmla="*/ 2147483646 h 167"/>
                <a:gd name="T60" fmla="*/ 2147483646 w 98"/>
                <a:gd name="T61" fmla="*/ 2147483646 h 167"/>
                <a:gd name="T62" fmla="*/ 2147483646 w 98"/>
                <a:gd name="T63" fmla="*/ 2147483646 h 167"/>
                <a:gd name="T64" fmla="*/ 2147483646 w 98"/>
                <a:gd name="T65" fmla="*/ 2147483646 h 167"/>
                <a:gd name="T66" fmla="*/ 2147483646 w 98"/>
                <a:gd name="T67" fmla="*/ 0 h 167"/>
                <a:gd name="T68" fmla="*/ 2147483646 w 98"/>
                <a:gd name="T69" fmla="*/ 0 h 167"/>
                <a:gd name="T70" fmla="*/ 2147483646 w 98"/>
                <a:gd name="T71" fmla="*/ 2147483646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67"/>
                <a:gd name="T110" fmla="*/ 98 w 98"/>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67">
                  <a:moveTo>
                    <a:pt x="86" y="24"/>
                  </a:moveTo>
                  <a:lnTo>
                    <a:pt x="74" y="12"/>
                  </a:lnTo>
                  <a:lnTo>
                    <a:pt x="74" y="19"/>
                  </a:lnTo>
                  <a:lnTo>
                    <a:pt x="74" y="25"/>
                  </a:lnTo>
                  <a:lnTo>
                    <a:pt x="74" y="31"/>
                  </a:lnTo>
                  <a:lnTo>
                    <a:pt x="73" y="37"/>
                  </a:lnTo>
                  <a:lnTo>
                    <a:pt x="71" y="43"/>
                  </a:lnTo>
                  <a:lnTo>
                    <a:pt x="70" y="47"/>
                  </a:lnTo>
                  <a:lnTo>
                    <a:pt x="70" y="52"/>
                  </a:lnTo>
                  <a:lnTo>
                    <a:pt x="67" y="56"/>
                  </a:lnTo>
                  <a:lnTo>
                    <a:pt x="65" y="60"/>
                  </a:lnTo>
                  <a:lnTo>
                    <a:pt x="64" y="65"/>
                  </a:lnTo>
                  <a:lnTo>
                    <a:pt x="62" y="68"/>
                  </a:lnTo>
                  <a:lnTo>
                    <a:pt x="60" y="72"/>
                  </a:lnTo>
                  <a:lnTo>
                    <a:pt x="57" y="75"/>
                  </a:lnTo>
                  <a:lnTo>
                    <a:pt x="55" y="80"/>
                  </a:lnTo>
                  <a:lnTo>
                    <a:pt x="52" y="83"/>
                  </a:lnTo>
                  <a:lnTo>
                    <a:pt x="49" y="86"/>
                  </a:lnTo>
                  <a:lnTo>
                    <a:pt x="46" y="88"/>
                  </a:lnTo>
                  <a:lnTo>
                    <a:pt x="43" y="93"/>
                  </a:lnTo>
                  <a:lnTo>
                    <a:pt x="40" y="96"/>
                  </a:lnTo>
                  <a:lnTo>
                    <a:pt x="37" y="99"/>
                  </a:lnTo>
                  <a:lnTo>
                    <a:pt x="34" y="103"/>
                  </a:lnTo>
                  <a:lnTo>
                    <a:pt x="31" y="108"/>
                  </a:lnTo>
                  <a:lnTo>
                    <a:pt x="27" y="111"/>
                  </a:lnTo>
                  <a:lnTo>
                    <a:pt x="24" y="115"/>
                  </a:lnTo>
                  <a:lnTo>
                    <a:pt x="21" y="119"/>
                  </a:lnTo>
                  <a:lnTo>
                    <a:pt x="18" y="124"/>
                  </a:lnTo>
                  <a:lnTo>
                    <a:pt x="15" y="130"/>
                  </a:lnTo>
                  <a:lnTo>
                    <a:pt x="12" y="134"/>
                  </a:lnTo>
                  <a:lnTo>
                    <a:pt x="8" y="140"/>
                  </a:lnTo>
                  <a:lnTo>
                    <a:pt x="6" y="146"/>
                  </a:lnTo>
                  <a:lnTo>
                    <a:pt x="3" y="152"/>
                  </a:lnTo>
                  <a:lnTo>
                    <a:pt x="0" y="158"/>
                  </a:lnTo>
                  <a:lnTo>
                    <a:pt x="23" y="167"/>
                  </a:lnTo>
                  <a:lnTo>
                    <a:pt x="24" y="161"/>
                  </a:lnTo>
                  <a:lnTo>
                    <a:pt x="27" y="156"/>
                  </a:lnTo>
                  <a:lnTo>
                    <a:pt x="30" y="150"/>
                  </a:lnTo>
                  <a:lnTo>
                    <a:pt x="31" y="146"/>
                  </a:lnTo>
                  <a:lnTo>
                    <a:pt x="34" y="142"/>
                  </a:lnTo>
                  <a:lnTo>
                    <a:pt x="37" y="137"/>
                  </a:lnTo>
                  <a:lnTo>
                    <a:pt x="40" y="133"/>
                  </a:lnTo>
                  <a:lnTo>
                    <a:pt x="43" y="130"/>
                  </a:lnTo>
                  <a:lnTo>
                    <a:pt x="46" y="125"/>
                  </a:lnTo>
                  <a:lnTo>
                    <a:pt x="49" y="122"/>
                  </a:lnTo>
                  <a:lnTo>
                    <a:pt x="52" y="118"/>
                  </a:lnTo>
                  <a:lnTo>
                    <a:pt x="55" y="115"/>
                  </a:lnTo>
                  <a:lnTo>
                    <a:pt x="58" y="112"/>
                  </a:lnTo>
                  <a:lnTo>
                    <a:pt x="61" y="108"/>
                  </a:lnTo>
                  <a:lnTo>
                    <a:pt x="64" y="105"/>
                  </a:lnTo>
                  <a:lnTo>
                    <a:pt x="67" y="100"/>
                  </a:lnTo>
                  <a:lnTo>
                    <a:pt x="70" y="97"/>
                  </a:lnTo>
                  <a:lnTo>
                    <a:pt x="74" y="93"/>
                  </a:lnTo>
                  <a:lnTo>
                    <a:pt x="76" y="88"/>
                  </a:lnTo>
                  <a:lnTo>
                    <a:pt x="79" y="84"/>
                  </a:lnTo>
                  <a:lnTo>
                    <a:pt x="82" y="80"/>
                  </a:lnTo>
                  <a:lnTo>
                    <a:pt x="85" y="75"/>
                  </a:lnTo>
                  <a:lnTo>
                    <a:pt x="88" y="71"/>
                  </a:lnTo>
                  <a:lnTo>
                    <a:pt x="89" y="65"/>
                  </a:lnTo>
                  <a:lnTo>
                    <a:pt x="92" y="59"/>
                  </a:lnTo>
                  <a:lnTo>
                    <a:pt x="93" y="55"/>
                  </a:lnTo>
                  <a:lnTo>
                    <a:pt x="95" y="47"/>
                  </a:lnTo>
                  <a:lnTo>
                    <a:pt x="96" y="41"/>
                  </a:lnTo>
                  <a:lnTo>
                    <a:pt x="96" y="34"/>
                  </a:lnTo>
                  <a:lnTo>
                    <a:pt x="98" y="27"/>
                  </a:lnTo>
                  <a:lnTo>
                    <a:pt x="98" y="19"/>
                  </a:lnTo>
                  <a:lnTo>
                    <a:pt x="98" y="12"/>
                  </a:lnTo>
                  <a:lnTo>
                    <a:pt x="86" y="0"/>
                  </a:lnTo>
                  <a:lnTo>
                    <a:pt x="98" y="12"/>
                  </a:lnTo>
                  <a:lnTo>
                    <a:pt x="98" y="0"/>
                  </a:lnTo>
                  <a:lnTo>
                    <a:pt x="86" y="0"/>
                  </a:lnTo>
                  <a:lnTo>
                    <a:pt x="8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9" name="Freeform 87">
              <a:extLst>
                <a:ext uri="{FF2B5EF4-FFF2-40B4-BE49-F238E27FC236}">
                  <a16:creationId xmlns:a16="http://schemas.microsoft.com/office/drawing/2014/main" id="{36D20C10-BE49-4936-8586-37DCC78A2767}"/>
                </a:ext>
              </a:extLst>
            </p:cNvPr>
            <p:cNvSpPr>
              <a:spLocks/>
            </p:cNvSpPr>
            <p:nvPr/>
          </p:nvSpPr>
          <p:spPr bwMode="auto">
            <a:xfrm rot="3132567">
              <a:off x="5077494" y="2334318"/>
              <a:ext cx="192087" cy="133350"/>
            </a:xfrm>
            <a:custGeom>
              <a:avLst/>
              <a:gdLst>
                <a:gd name="T0" fmla="*/ 2147483646 w 229"/>
                <a:gd name="T1" fmla="*/ 2147483646 h 124"/>
                <a:gd name="T2" fmla="*/ 2147483646 w 229"/>
                <a:gd name="T3" fmla="*/ 2147483646 h 124"/>
                <a:gd name="T4" fmla="*/ 2147483646 w 229"/>
                <a:gd name="T5" fmla="*/ 2147483646 h 124"/>
                <a:gd name="T6" fmla="*/ 2147483646 w 229"/>
                <a:gd name="T7" fmla="*/ 2147483646 h 124"/>
                <a:gd name="T8" fmla="*/ 2147483646 w 229"/>
                <a:gd name="T9" fmla="*/ 2147483646 h 124"/>
                <a:gd name="T10" fmla="*/ 2147483646 w 229"/>
                <a:gd name="T11" fmla="*/ 2147483646 h 124"/>
                <a:gd name="T12" fmla="*/ 2147483646 w 229"/>
                <a:gd name="T13" fmla="*/ 2147483646 h 124"/>
                <a:gd name="T14" fmla="*/ 2147483646 w 229"/>
                <a:gd name="T15" fmla="*/ 2147483646 h 124"/>
                <a:gd name="T16" fmla="*/ 2147483646 w 229"/>
                <a:gd name="T17" fmla="*/ 2147483646 h 124"/>
                <a:gd name="T18" fmla="*/ 2147483646 w 229"/>
                <a:gd name="T19" fmla="*/ 2147483646 h 124"/>
                <a:gd name="T20" fmla="*/ 2147483646 w 229"/>
                <a:gd name="T21" fmla="*/ 2147483646 h 124"/>
                <a:gd name="T22" fmla="*/ 2147483646 w 229"/>
                <a:gd name="T23" fmla="*/ 2147483646 h 124"/>
                <a:gd name="T24" fmla="*/ 2147483646 w 229"/>
                <a:gd name="T25" fmla="*/ 2147483646 h 124"/>
                <a:gd name="T26" fmla="*/ 2147483646 w 229"/>
                <a:gd name="T27" fmla="*/ 2147483646 h 124"/>
                <a:gd name="T28" fmla="*/ 2147483646 w 229"/>
                <a:gd name="T29" fmla="*/ 2147483646 h 124"/>
                <a:gd name="T30" fmla="*/ 2147483646 w 229"/>
                <a:gd name="T31" fmla="*/ 2147483646 h 124"/>
                <a:gd name="T32" fmla="*/ 2147483646 w 229"/>
                <a:gd name="T33" fmla="*/ 2147483646 h 124"/>
                <a:gd name="T34" fmla="*/ 2147483646 w 229"/>
                <a:gd name="T35" fmla="*/ 2147483646 h 124"/>
                <a:gd name="T36" fmla="*/ 2147483646 w 229"/>
                <a:gd name="T37" fmla="*/ 2147483646 h 124"/>
                <a:gd name="T38" fmla="*/ 2147483646 w 229"/>
                <a:gd name="T39" fmla="*/ 2147483646 h 124"/>
                <a:gd name="T40" fmla="*/ 2147483646 w 229"/>
                <a:gd name="T41" fmla="*/ 2147483646 h 124"/>
                <a:gd name="T42" fmla="*/ 2147483646 w 229"/>
                <a:gd name="T43" fmla="*/ 2147483646 h 124"/>
                <a:gd name="T44" fmla="*/ 2147483646 w 229"/>
                <a:gd name="T45" fmla="*/ 2147483646 h 124"/>
                <a:gd name="T46" fmla="*/ 2147483646 w 229"/>
                <a:gd name="T47" fmla="*/ 2147483646 h 124"/>
                <a:gd name="T48" fmla="*/ 2147483646 w 229"/>
                <a:gd name="T49" fmla="*/ 2147483646 h 124"/>
                <a:gd name="T50" fmla="*/ 2147483646 w 229"/>
                <a:gd name="T51" fmla="*/ 2147483646 h 124"/>
                <a:gd name="T52" fmla="*/ 2147483646 w 229"/>
                <a:gd name="T53" fmla="*/ 2147483646 h 124"/>
                <a:gd name="T54" fmla="*/ 2147483646 w 229"/>
                <a:gd name="T55" fmla="*/ 2147483646 h 124"/>
                <a:gd name="T56" fmla="*/ 2147483646 w 229"/>
                <a:gd name="T57" fmla="*/ 2147483646 h 124"/>
                <a:gd name="T58" fmla="*/ 2147483646 w 229"/>
                <a:gd name="T59" fmla="*/ 2147483646 h 124"/>
                <a:gd name="T60" fmla="*/ 2147483646 w 229"/>
                <a:gd name="T61" fmla="*/ 2147483646 h 124"/>
                <a:gd name="T62" fmla="*/ 2147483646 w 229"/>
                <a:gd name="T63" fmla="*/ 2147483646 h 124"/>
                <a:gd name="T64" fmla="*/ 2147483646 w 229"/>
                <a:gd name="T65" fmla="*/ 2147483646 h 124"/>
                <a:gd name="T66" fmla="*/ 2147483646 w 229"/>
                <a:gd name="T67" fmla="*/ 2147483646 h 124"/>
                <a:gd name="T68" fmla="*/ 0 w 229"/>
                <a:gd name="T69" fmla="*/ 2147483646 h 124"/>
                <a:gd name="T70" fmla="*/ 0 w 229"/>
                <a:gd name="T71" fmla="*/ 2147483646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9"/>
                <a:gd name="T109" fmla="*/ 0 h 124"/>
                <a:gd name="T110" fmla="*/ 229 w 229"/>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9" h="124">
                  <a:moveTo>
                    <a:pt x="0" y="12"/>
                  </a:moveTo>
                  <a:lnTo>
                    <a:pt x="8" y="22"/>
                  </a:lnTo>
                  <a:lnTo>
                    <a:pt x="12" y="23"/>
                  </a:lnTo>
                  <a:lnTo>
                    <a:pt x="16" y="25"/>
                  </a:lnTo>
                  <a:lnTo>
                    <a:pt x="21" y="28"/>
                  </a:lnTo>
                  <a:lnTo>
                    <a:pt x="27" y="31"/>
                  </a:lnTo>
                  <a:lnTo>
                    <a:pt x="33" y="34"/>
                  </a:lnTo>
                  <a:lnTo>
                    <a:pt x="40" y="37"/>
                  </a:lnTo>
                  <a:lnTo>
                    <a:pt x="46" y="41"/>
                  </a:lnTo>
                  <a:lnTo>
                    <a:pt x="53" y="44"/>
                  </a:lnTo>
                  <a:lnTo>
                    <a:pt x="61" y="48"/>
                  </a:lnTo>
                  <a:lnTo>
                    <a:pt x="68" y="51"/>
                  </a:lnTo>
                  <a:lnTo>
                    <a:pt x="77" y="56"/>
                  </a:lnTo>
                  <a:lnTo>
                    <a:pt x="84" y="60"/>
                  </a:lnTo>
                  <a:lnTo>
                    <a:pt x="93" y="65"/>
                  </a:lnTo>
                  <a:lnTo>
                    <a:pt x="102" y="69"/>
                  </a:lnTo>
                  <a:lnTo>
                    <a:pt x="109" y="73"/>
                  </a:lnTo>
                  <a:lnTo>
                    <a:pt x="118" y="78"/>
                  </a:lnTo>
                  <a:lnTo>
                    <a:pt x="127" y="82"/>
                  </a:lnTo>
                  <a:lnTo>
                    <a:pt x="136" y="87"/>
                  </a:lnTo>
                  <a:lnTo>
                    <a:pt x="143" y="91"/>
                  </a:lnTo>
                  <a:lnTo>
                    <a:pt x="152" y="94"/>
                  </a:lnTo>
                  <a:lnTo>
                    <a:pt x="160" y="99"/>
                  </a:lnTo>
                  <a:lnTo>
                    <a:pt x="169" y="101"/>
                  </a:lnTo>
                  <a:lnTo>
                    <a:pt x="176" y="106"/>
                  </a:lnTo>
                  <a:lnTo>
                    <a:pt x="183" y="109"/>
                  </a:lnTo>
                  <a:lnTo>
                    <a:pt x="189" y="112"/>
                  </a:lnTo>
                  <a:lnTo>
                    <a:pt x="197" y="115"/>
                  </a:lnTo>
                  <a:lnTo>
                    <a:pt x="203" y="116"/>
                  </a:lnTo>
                  <a:lnTo>
                    <a:pt x="208" y="119"/>
                  </a:lnTo>
                  <a:lnTo>
                    <a:pt x="214" y="121"/>
                  </a:lnTo>
                  <a:lnTo>
                    <a:pt x="220" y="122"/>
                  </a:lnTo>
                  <a:lnTo>
                    <a:pt x="225" y="122"/>
                  </a:lnTo>
                  <a:lnTo>
                    <a:pt x="229" y="124"/>
                  </a:lnTo>
                  <a:lnTo>
                    <a:pt x="229" y="100"/>
                  </a:lnTo>
                  <a:lnTo>
                    <a:pt x="228" y="100"/>
                  </a:lnTo>
                  <a:lnTo>
                    <a:pt x="225" y="99"/>
                  </a:lnTo>
                  <a:lnTo>
                    <a:pt x="220" y="99"/>
                  </a:lnTo>
                  <a:lnTo>
                    <a:pt x="216" y="97"/>
                  </a:lnTo>
                  <a:lnTo>
                    <a:pt x="211" y="96"/>
                  </a:lnTo>
                  <a:lnTo>
                    <a:pt x="205" y="93"/>
                  </a:lnTo>
                  <a:lnTo>
                    <a:pt x="198" y="90"/>
                  </a:lnTo>
                  <a:lnTo>
                    <a:pt x="192" y="87"/>
                  </a:lnTo>
                  <a:lnTo>
                    <a:pt x="185" y="84"/>
                  </a:lnTo>
                  <a:lnTo>
                    <a:pt x="177" y="81"/>
                  </a:lnTo>
                  <a:lnTo>
                    <a:pt x="170" y="78"/>
                  </a:lnTo>
                  <a:lnTo>
                    <a:pt x="163" y="73"/>
                  </a:lnTo>
                  <a:lnTo>
                    <a:pt x="154" y="69"/>
                  </a:lnTo>
                  <a:lnTo>
                    <a:pt x="146" y="66"/>
                  </a:lnTo>
                  <a:lnTo>
                    <a:pt x="138" y="62"/>
                  </a:lnTo>
                  <a:lnTo>
                    <a:pt x="129" y="57"/>
                  </a:lnTo>
                  <a:lnTo>
                    <a:pt x="121" y="53"/>
                  </a:lnTo>
                  <a:lnTo>
                    <a:pt x="112" y="48"/>
                  </a:lnTo>
                  <a:lnTo>
                    <a:pt x="104" y="44"/>
                  </a:lnTo>
                  <a:lnTo>
                    <a:pt x="96" y="40"/>
                  </a:lnTo>
                  <a:lnTo>
                    <a:pt x="87" y="35"/>
                  </a:lnTo>
                  <a:lnTo>
                    <a:pt x="80" y="31"/>
                  </a:lnTo>
                  <a:lnTo>
                    <a:pt x="71" y="28"/>
                  </a:lnTo>
                  <a:lnTo>
                    <a:pt x="64" y="23"/>
                  </a:lnTo>
                  <a:lnTo>
                    <a:pt x="56" y="19"/>
                  </a:lnTo>
                  <a:lnTo>
                    <a:pt x="50" y="16"/>
                  </a:lnTo>
                  <a:lnTo>
                    <a:pt x="43" y="13"/>
                  </a:lnTo>
                  <a:lnTo>
                    <a:pt x="37" y="10"/>
                  </a:lnTo>
                  <a:lnTo>
                    <a:pt x="31" y="7"/>
                  </a:lnTo>
                  <a:lnTo>
                    <a:pt x="25" y="4"/>
                  </a:lnTo>
                  <a:lnTo>
                    <a:pt x="21" y="3"/>
                  </a:lnTo>
                  <a:lnTo>
                    <a:pt x="16" y="0"/>
                  </a:lnTo>
                  <a:lnTo>
                    <a:pt x="24" y="12"/>
                  </a:lnTo>
                  <a:lnTo>
                    <a:pt x="0" y="12"/>
                  </a:lnTo>
                  <a:lnTo>
                    <a:pt x="0" y="19"/>
                  </a:lnTo>
                  <a:lnTo>
                    <a:pt x="8" y="2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88">
              <a:extLst>
                <a:ext uri="{FF2B5EF4-FFF2-40B4-BE49-F238E27FC236}">
                  <a16:creationId xmlns:a16="http://schemas.microsoft.com/office/drawing/2014/main" id="{B6B6CD1F-AFCA-4857-AACC-A1975214C9BA}"/>
                </a:ext>
              </a:extLst>
            </p:cNvPr>
            <p:cNvSpPr>
              <a:spLocks/>
            </p:cNvSpPr>
            <p:nvPr/>
          </p:nvSpPr>
          <p:spPr bwMode="auto">
            <a:xfrm rot="3132567">
              <a:off x="5198298" y="2206839"/>
              <a:ext cx="47625" cy="130175"/>
            </a:xfrm>
            <a:custGeom>
              <a:avLst/>
              <a:gdLst>
                <a:gd name="T0" fmla="*/ 2147483646 w 56"/>
                <a:gd name="T1" fmla="*/ 2147483646 h 121"/>
                <a:gd name="T2" fmla="*/ 2147483646 w 56"/>
                <a:gd name="T3" fmla="*/ 2147483646 h 121"/>
                <a:gd name="T4" fmla="*/ 2147483646 w 56"/>
                <a:gd name="T5" fmla="*/ 2147483646 h 121"/>
                <a:gd name="T6" fmla="*/ 2147483646 w 56"/>
                <a:gd name="T7" fmla="*/ 2147483646 h 121"/>
                <a:gd name="T8" fmla="*/ 2147483646 w 56"/>
                <a:gd name="T9" fmla="*/ 2147483646 h 121"/>
                <a:gd name="T10" fmla="*/ 2147483646 w 56"/>
                <a:gd name="T11" fmla="*/ 2147483646 h 121"/>
                <a:gd name="T12" fmla="*/ 2147483646 w 56"/>
                <a:gd name="T13" fmla="*/ 2147483646 h 121"/>
                <a:gd name="T14" fmla="*/ 2147483646 w 56"/>
                <a:gd name="T15" fmla="*/ 2147483646 h 121"/>
                <a:gd name="T16" fmla="*/ 2147483646 w 56"/>
                <a:gd name="T17" fmla="*/ 2147483646 h 121"/>
                <a:gd name="T18" fmla="*/ 2147483646 w 56"/>
                <a:gd name="T19" fmla="*/ 2147483646 h 121"/>
                <a:gd name="T20" fmla="*/ 2147483646 w 56"/>
                <a:gd name="T21" fmla="*/ 2147483646 h 121"/>
                <a:gd name="T22" fmla="*/ 2147483646 w 56"/>
                <a:gd name="T23" fmla="*/ 2147483646 h 121"/>
                <a:gd name="T24" fmla="*/ 2147483646 w 56"/>
                <a:gd name="T25" fmla="*/ 2147483646 h 121"/>
                <a:gd name="T26" fmla="*/ 2147483646 w 56"/>
                <a:gd name="T27" fmla="*/ 2147483646 h 121"/>
                <a:gd name="T28" fmla="*/ 2147483646 w 56"/>
                <a:gd name="T29" fmla="*/ 2147483646 h 121"/>
                <a:gd name="T30" fmla="*/ 0 w 56"/>
                <a:gd name="T31" fmla="*/ 2147483646 h 121"/>
                <a:gd name="T32" fmla="*/ 0 w 56"/>
                <a:gd name="T33" fmla="*/ 2147483646 h 121"/>
                <a:gd name="T34" fmla="*/ 2147483646 w 56"/>
                <a:gd name="T35" fmla="*/ 2147483646 h 121"/>
                <a:gd name="T36" fmla="*/ 2147483646 w 56"/>
                <a:gd name="T37" fmla="*/ 2147483646 h 121"/>
                <a:gd name="T38" fmla="*/ 2147483646 w 56"/>
                <a:gd name="T39" fmla="*/ 2147483646 h 121"/>
                <a:gd name="T40" fmla="*/ 2147483646 w 56"/>
                <a:gd name="T41" fmla="*/ 2147483646 h 121"/>
                <a:gd name="T42" fmla="*/ 2147483646 w 56"/>
                <a:gd name="T43" fmla="*/ 2147483646 h 121"/>
                <a:gd name="T44" fmla="*/ 2147483646 w 56"/>
                <a:gd name="T45" fmla="*/ 2147483646 h 121"/>
                <a:gd name="T46" fmla="*/ 2147483646 w 56"/>
                <a:gd name="T47" fmla="*/ 2147483646 h 121"/>
                <a:gd name="T48" fmla="*/ 2147483646 w 56"/>
                <a:gd name="T49" fmla="*/ 2147483646 h 121"/>
                <a:gd name="T50" fmla="*/ 2147483646 w 56"/>
                <a:gd name="T51" fmla="*/ 2147483646 h 121"/>
                <a:gd name="T52" fmla="*/ 2147483646 w 56"/>
                <a:gd name="T53" fmla="*/ 2147483646 h 121"/>
                <a:gd name="T54" fmla="*/ 2147483646 w 56"/>
                <a:gd name="T55" fmla="*/ 2147483646 h 121"/>
                <a:gd name="T56" fmla="*/ 2147483646 w 56"/>
                <a:gd name="T57" fmla="*/ 2147483646 h 121"/>
                <a:gd name="T58" fmla="*/ 2147483646 w 56"/>
                <a:gd name="T59" fmla="*/ 2147483646 h 121"/>
                <a:gd name="T60" fmla="*/ 2147483646 w 56"/>
                <a:gd name="T61" fmla="*/ 2147483646 h 121"/>
                <a:gd name="T62" fmla="*/ 2147483646 w 56"/>
                <a:gd name="T63" fmla="*/ 2147483646 h 121"/>
                <a:gd name="T64" fmla="*/ 2147483646 w 56"/>
                <a:gd name="T65" fmla="*/ 2147483646 h 121"/>
                <a:gd name="T66" fmla="*/ 2147483646 w 56"/>
                <a:gd name="T67" fmla="*/ 2147483646 h 121"/>
                <a:gd name="T68" fmla="*/ 2147483646 w 56"/>
                <a:gd name="T69" fmla="*/ 0 h 121"/>
                <a:gd name="T70" fmla="*/ 2147483646 w 56"/>
                <a:gd name="T71" fmla="*/ 0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121"/>
                <a:gd name="T110" fmla="*/ 56 w 56"/>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121">
                  <a:moveTo>
                    <a:pt x="45" y="0"/>
                  </a:moveTo>
                  <a:lnTo>
                    <a:pt x="34" y="10"/>
                  </a:lnTo>
                  <a:lnTo>
                    <a:pt x="33" y="13"/>
                  </a:lnTo>
                  <a:lnTo>
                    <a:pt x="33" y="14"/>
                  </a:lnTo>
                  <a:lnTo>
                    <a:pt x="33" y="16"/>
                  </a:lnTo>
                  <a:lnTo>
                    <a:pt x="33" y="19"/>
                  </a:lnTo>
                  <a:lnTo>
                    <a:pt x="31" y="20"/>
                  </a:lnTo>
                  <a:lnTo>
                    <a:pt x="31" y="23"/>
                  </a:lnTo>
                  <a:lnTo>
                    <a:pt x="30" y="26"/>
                  </a:lnTo>
                  <a:lnTo>
                    <a:pt x="30" y="28"/>
                  </a:lnTo>
                  <a:lnTo>
                    <a:pt x="28" y="31"/>
                  </a:lnTo>
                  <a:lnTo>
                    <a:pt x="27" y="34"/>
                  </a:lnTo>
                  <a:lnTo>
                    <a:pt x="25" y="38"/>
                  </a:lnTo>
                  <a:lnTo>
                    <a:pt x="24" y="41"/>
                  </a:lnTo>
                  <a:lnTo>
                    <a:pt x="22" y="44"/>
                  </a:lnTo>
                  <a:lnTo>
                    <a:pt x="21" y="47"/>
                  </a:lnTo>
                  <a:lnTo>
                    <a:pt x="19" y="51"/>
                  </a:lnTo>
                  <a:lnTo>
                    <a:pt x="18" y="54"/>
                  </a:lnTo>
                  <a:lnTo>
                    <a:pt x="16" y="59"/>
                  </a:lnTo>
                  <a:lnTo>
                    <a:pt x="15" y="62"/>
                  </a:lnTo>
                  <a:lnTo>
                    <a:pt x="14" y="66"/>
                  </a:lnTo>
                  <a:lnTo>
                    <a:pt x="12" y="69"/>
                  </a:lnTo>
                  <a:lnTo>
                    <a:pt x="11" y="73"/>
                  </a:lnTo>
                  <a:lnTo>
                    <a:pt x="9" y="78"/>
                  </a:lnTo>
                  <a:lnTo>
                    <a:pt x="8" y="81"/>
                  </a:lnTo>
                  <a:lnTo>
                    <a:pt x="6" y="85"/>
                  </a:lnTo>
                  <a:lnTo>
                    <a:pt x="5" y="90"/>
                  </a:lnTo>
                  <a:lnTo>
                    <a:pt x="3" y="94"/>
                  </a:lnTo>
                  <a:lnTo>
                    <a:pt x="3" y="98"/>
                  </a:lnTo>
                  <a:lnTo>
                    <a:pt x="2" y="103"/>
                  </a:lnTo>
                  <a:lnTo>
                    <a:pt x="2" y="107"/>
                  </a:lnTo>
                  <a:lnTo>
                    <a:pt x="0" y="112"/>
                  </a:lnTo>
                  <a:lnTo>
                    <a:pt x="0" y="116"/>
                  </a:lnTo>
                  <a:lnTo>
                    <a:pt x="0" y="121"/>
                  </a:lnTo>
                  <a:lnTo>
                    <a:pt x="24" y="121"/>
                  </a:lnTo>
                  <a:lnTo>
                    <a:pt x="24" y="116"/>
                  </a:lnTo>
                  <a:lnTo>
                    <a:pt x="24" y="113"/>
                  </a:lnTo>
                  <a:lnTo>
                    <a:pt x="24" y="110"/>
                  </a:lnTo>
                  <a:lnTo>
                    <a:pt x="25" y="106"/>
                  </a:lnTo>
                  <a:lnTo>
                    <a:pt x="25" y="103"/>
                  </a:lnTo>
                  <a:lnTo>
                    <a:pt x="27" y="100"/>
                  </a:lnTo>
                  <a:lnTo>
                    <a:pt x="27" y="95"/>
                  </a:lnTo>
                  <a:lnTo>
                    <a:pt x="28" y="93"/>
                  </a:lnTo>
                  <a:lnTo>
                    <a:pt x="30" y="88"/>
                  </a:lnTo>
                  <a:lnTo>
                    <a:pt x="31" y="85"/>
                  </a:lnTo>
                  <a:lnTo>
                    <a:pt x="33" y="81"/>
                  </a:lnTo>
                  <a:lnTo>
                    <a:pt x="33" y="78"/>
                  </a:lnTo>
                  <a:lnTo>
                    <a:pt x="34" y="75"/>
                  </a:lnTo>
                  <a:lnTo>
                    <a:pt x="36" y="70"/>
                  </a:lnTo>
                  <a:lnTo>
                    <a:pt x="37" y="67"/>
                  </a:lnTo>
                  <a:lnTo>
                    <a:pt x="39" y="63"/>
                  </a:lnTo>
                  <a:lnTo>
                    <a:pt x="42" y="60"/>
                  </a:lnTo>
                  <a:lnTo>
                    <a:pt x="43" y="57"/>
                  </a:lnTo>
                  <a:lnTo>
                    <a:pt x="45" y="53"/>
                  </a:lnTo>
                  <a:lnTo>
                    <a:pt x="46" y="50"/>
                  </a:lnTo>
                  <a:lnTo>
                    <a:pt x="47" y="47"/>
                  </a:lnTo>
                  <a:lnTo>
                    <a:pt x="49" y="44"/>
                  </a:lnTo>
                  <a:lnTo>
                    <a:pt x="50" y="39"/>
                  </a:lnTo>
                  <a:lnTo>
                    <a:pt x="50" y="36"/>
                  </a:lnTo>
                  <a:lnTo>
                    <a:pt x="52" y="34"/>
                  </a:lnTo>
                  <a:lnTo>
                    <a:pt x="53" y="31"/>
                  </a:lnTo>
                  <a:lnTo>
                    <a:pt x="55" y="28"/>
                  </a:lnTo>
                  <a:lnTo>
                    <a:pt x="55" y="23"/>
                  </a:lnTo>
                  <a:lnTo>
                    <a:pt x="56" y="20"/>
                  </a:lnTo>
                  <a:lnTo>
                    <a:pt x="56" y="17"/>
                  </a:lnTo>
                  <a:lnTo>
                    <a:pt x="56" y="14"/>
                  </a:lnTo>
                  <a:lnTo>
                    <a:pt x="56" y="10"/>
                  </a:lnTo>
                  <a:lnTo>
                    <a:pt x="45" y="22"/>
                  </a:lnTo>
                  <a:lnTo>
                    <a:pt x="45" y="0"/>
                  </a:lnTo>
                  <a:lnTo>
                    <a:pt x="34" y="0"/>
                  </a:lnTo>
                  <a:lnTo>
                    <a:pt x="34" y="10"/>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1" name="Freeform 89">
              <a:extLst>
                <a:ext uri="{FF2B5EF4-FFF2-40B4-BE49-F238E27FC236}">
                  <a16:creationId xmlns:a16="http://schemas.microsoft.com/office/drawing/2014/main" id="{42C2F74F-9EBA-4FBF-A1EB-5C475C6FAD0B}"/>
                </a:ext>
              </a:extLst>
            </p:cNvPr>
            <p:cNvSpPr>
              <a:spLocks/>
            </p:cNvSpPr>
            <p:nvPr/>
          </p:nvSpPr>
          <p:spPr bwMode="auto">
            <a:xfrm rot="3132567">
              <a:off x="5274555" y="2235330"/>
              <a:ext cx="23812" cy="39687"/>
            </a:xfrm>
            <a:custGeom>
              <a:avLst/>
              <a:gdLst>
                <a:gd name="T0" fmla="*/ 2147483646 w 29"/>
                <a:gd name="T1" fmla="*/ 0 h 37"/>
                <a:gd name="T2" fmla="*/ 2147483646 w 29"/>
                <a:gd name="T3" fmla="*/ 2147483646 h 37"/>
                <a:gd name="T4" fmla="*/ 2147483646 w 29"/>
                <a:gd name="T5" fmla="*/ 2147483646 h 37"/>
                <a:gd name="T6" fmla="*/ 2147483646 w 29"/>
                <a:gd name="T7" fmla="*/ 2147483646 h 37"/>
                <a:gd name="T8" fmla="*/ 2147483646 w 29"/>
                <a:gd name="T9" fmla="*/ 2147483646 h 37"/>
                <a:gd name="T10" fmla="*/ 2147483646 w 29"/>
                <a:gd name="T11" fmla="*/ 2147483646 h 37"/>
                <a:gd name="T12" fmla="*/ 2147483646 w 29"/>
                <a:gd name="T13" fmla="*/ 2147483646 h 37"/>
                <a:gd name="T14" fmla="*/ 2147483646 w 29"/>
                <a:gd name="T15" fmla="*/ 2147483646 h 37"/>
                <a:gd name="T16" fmla="*/ 0 w 29"/>
                <a:gd name="T17" fmla="*/ 2147483646 h 37"/>
                <a:gd name="T18" fmla="*/ 0 w 29"/>
                <a:gd name="T19" fmla="*/ 2147483646 h 37"/>
                <a:gd name="T20" fmla="*/ 2147483646 w 29"/>
                <a:gd name="T21" fmla="*/ 2147483646 h 37"/>
                <a:gd name="T22" fmla="*/ 2147483646 w 29"/>
                <a:gd name="T23" fmla="*/ 2147483646 h 37"/>
                <a:gd name="T24" fmla="*/ 2147483646 w 29"/>
                <a:gd name="T25" fmla="*/ 2147483646 h 37"/>
                <a:gd name="T26" fmla="*/ 2147483646 w 29"/>
                <a:gd name="T27" fmla="*/ 2147483646 h 37"/>
                <a:gd name="T28" fmla="*/ 2147483646 w 29"/>
                <a:gd name="T29" fmla="*/ 2147483646 h 37"/>
                <a:gd name="T30" fmla="*/ 2147483646 w 29"/>
                <a:gd name="T31" fmla="*/ 2147483646 h 37"/>
                <a:gd name="T32" fmla="*/ 2147483646 w 29"/>
                <a:gd name="T33" fmla="*/ 2147483646 h 37"/>
                <a:gd name="T34" fmla="*/ 2147483646 w 29"/>
                <a:gd name="T35" fmla="*/ 2147483646 h 37"/>
                <a:gd name="T36" fmla="*/ 2147483646 w 29"/>
                <a:gd name="T37" fmla="*/ 2147483646 h 37"/>
                <a:gd name="T38" fmla="*/ 2147483646 w 29"/>
                <a:gd name="T39" fmla="*/ 2147483646 h 37"/>
                <a:gd name="T40" fmla="*/ 2147483646 w 29"/>
                <a:gd name="T41" fmla="*/ 2147483646 h 37"/>
                <a:gd name="T42" fmla="*/ 2147483646 w 29"/>
                <a:gd name="T43" fmla="*/ 2147483646 h 37"/>
                <a:gd name="T44" fmla="*/ 2147483646 w 29"/>
                <a:gd name="T45" fmla="*/ 2147483646 h 37"/>
                <a:gd name="T46" fmla="*/ 2147483646 w 29"/>
                <a:gd name="T47" fmla="*/ 2147483646 h 37"/>
                <a:gd name="T48" fmla="*/ 2147483646 w 29"/>
                <a:gd name="T49" fmla="*/ 2147483646 h 37"/>
                <a:gd name="T50" fmla="*/ 2147483646 w 29"/>
                <a:gd name="T51" fmla="*/ 2147483646 h 37"/>
                <a:gd name="T52" fmla="*/ 2147483646 w 29"/>
                <a:gd name="T53" fmla="*/ 2147483646 h 37"/>
                <a:gd name="T54" fmla="*/ 2147483646 w 29"/>
                <a:gd name="T55" fmla="*/ 2147483646 h 37"/>
                <a:gd name="T56" fmla="*/ 2147483646 w 29"/>
                <a:gd name="T57" fmla="*/ 2147483646 h 37"/>
                <a:gd name="T58" fmla="*/ 2147483646 w 29"/>
                <a:gd name="T59" fmla="*/ 2147483646 h 37"/>
                <a:gd name="T60" fmla="*/ 2147483646 w 29"/>
                <a:gd name="T61" fmla="*/ 2147483646 h 37"/>
                <a:gd name="T62" fmla="*/ 2147483646 w 29"/>
                <a:gd name="T63" fmla="*/ 2147483646 h 37"/>
                <a:gd name="T64" fmla="*/ 2147483646 w 29"/>
                <a:gd name="T65" fmla="*/ 2147483646 h 37"/>
                <a:gd name="T66" fmla="*/ 2147483646 w 29"/>
                <a:gd name="T67" fmla="*/ 2147483646 h 37"/>
                <a:gd name="T68" fmla="*/ 2147483646 w 29"/>
                <a:gd name="T69" fmla="*/ 2147483646 h 37"/>
                <a:gd name="T70" fmla="*/ 2147483646 w 29"/>
                <a:gd name="T71" fmla="*/ 2147483646 h 37"/>
                <a:gd name="T72" fmla="*/ 2147483646 w 29"/>
                <a:gd name="T73" fmla="*/ 2147483646 h 37"/>
                <a:gd name="T74" fmla="*/ 2147483646 w 29"/>
                <a:gd name="T75" fmla="*/ 2147483646 h 37"/>
                <a:gd name="T76" fmla="*/ 2147483646 w 29"/>
                <a:gd name="T77" fmla="*/ 2147483646 h 37"/>
                <a:gd name="T78" fmla="*/ 2147483646 w 29"/>
                <a:gd name="T79" fmla="*/ 2147483646 h 37"/>
                <a:gd name="T80" fmla="*/ 2147483646 w 29"/>
                <a:gd name="T81" fmla="*/ 2147483646 h 37"/>
                <a:gd name="T82" fmla="*/ 2147483646 w 29"/>
                <a:gd name="T83" fmla="*/ 2147483646 h 37"/>
                <a:gd name="T84" fmla="*/ 2147483646 w 29"/>
                <a:gd name="T85" fmla="*/ 0 h 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37"/>
                <a:gd name="T131" fmla="*/ 29 w 29"/>
                <a:gd name="T132" fmla="*/ 37 h 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37">
                  <a:moveTo>
                    <a:pt x="8" y="0"/>
                  </a:moveTo>
                  <a:lnTo>
                    <a:pt x="5" y="9"/>
                  </a:lnTo>
                  <a:lnTo>
                    <a:pt x="5" y="10"/>
                  </a:lnTo>
                  <a:lnTo>
                    <a:pt x="4" y="10"/>
                  </a:lnTo>
                  <a:lnTo>
                    <a:pt x="4" y="12"/>
                  </a:lnTo>
                  <a:lnTo>
                    <a:pt x="2" y="13"/>
                  </a:lnTo>
                  <a:lnTo>
                    <a:pt x="1" y="13"/>
                  </a:lnTo>
                  <a:lnTo>
                    <a:pt x="1" y="15"/>
                  </a:lnTo>
                  <a:lnTo>
                    <a:pt x="0" y="15"/>
                  </a:lnTo>
                  <a:lnTo>
                    <a:pt x="0" y="37"/>
                  </a:lnTo>
                  <a:lnTo>
                    <a:pt x="1" y="37"/>
                  </a:lnTo>
                  <a:lnTo>
                    <a:pt x="2" y="37"/>
                  </a:lnTo>
                  <a:lnTo>
                    <a:pt x="4" y="37"/>
                  </a:lnTo>
                  <a:lnTo>
                    <a:pt x="5" y="37"/>
                  </a:lnTo>
                  <a:lnTo>
                    <a:pt x="7" y="37"/>
                  </a:lnTo>
                  <a:lnTo>
                    <a:pt x="8" y="35"/>
                  </a:lnTo>
                  <a:lnTo>
                    <a:pt x="10" y="35"/>
                  </a:lnTo>
                  <a:lnTo>
                    <a:pt x="11" y="35"/>
                  </a:lnTo>
                  <a:lnTo>
                    <a:pt x="13" y="34"/>
                  </a:lnTo>
                  <a:lnTo>
                    <a:pt x="14" y="34"/>
                  </a:lnTo>
                  <a:lnTo>
                    <a:pt x="14" y="32"/>
                  </a:lnTo>
                  <a:lnTo>
                    <a:pt x="16" y="32"/>
                  </a:lnTo>
                  <a:lnTo>
                    <a:pt x="17" y="31"/>
                  </a:lnTo>
                  <a:lnTo>
                    <a:pt x="19" y="31"/>
                  </a:lnTo>
                  <a:lnTo>
                    <a:pt x="19" y="29"/>
                  </a:lnTo>
                  <a:lnTo>
                    <a:pt x="20" y="29"/>
                  </a:lnTo>
                  <a:lnTo>
                    <a:pt x="22" y="28"/>
                  </a:lnTo>
                  <a:lnTo>
                    <a:pt x="22" y="26"/>
                  </a:lnTo>
                  <a:lnTo>
                    <a:pt x="23" y="26"/>
                  </a:lnTo>
                  <a:lnTo>
                    <a:pt x="23" y="25"/>
                  </a:lnTo>
                  <a:lnTo>
                    <a:pt x="25" y="23"/>
                  </a:lnTo>
                  <a:lnTo>
                    <a:pt x="25" y="22"/>
                  </a:lnTo>
                  <a:lnTo>
                    <a:pt x="26" y="21"/>
                  </a:lnTo>
                  <a:lnTo>
                    <a:pt x="26" y="19"/>
                  </a:lnTo>
                  <a:lnTo>
                    <a:pt x="28" y="18"/>
                  </a:lnTo>
                  <a:lnTo>
                    <a:pt x="28" y="16"/>
                  </a:lnTo>
                  <a:lnTo>
                    <a:pt x="28" y="15"/>
                  </a:lnTo>
                  <a:lnTo>
                    <a:pt x="29" y="13"/>
                  </a:lnTo>
                  <a:lnTo>
                    <a:pt x="29" y="12"/>
                  </a:lnTo>
                  <a:lnTo>
                    <a:pt x="29" y="10"/>
                  </a:lnTo>
                  <a:lnTo>
                    <a:pt x="29" y="9"/>
                  </a:lnTo>
                  <a:lnTo>
                    <a:pt x="26"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2" name="Freeform 90">
              <a:extLst>
                <a:ext uri="{FF2B5EF4-FFF2-40B4-BE49-F238E27FC236}">
                  <a16:creationId xmlns:a16="http://schemas.microsoft.com/office/drawing/2014/main" id="{2DB08107-AEA9-4101-8EC7-F89536FE4E96}"/>
                </a:ext>
              </a:extLst>
            </p:cNvPr>
            <p:cNvSpPr>
              <a:spLocks/>
            </p:cNvSpPr>
            <p:nvPr/>
          </p:nvSpPr>
          <p:spPr bwMode="auto">
            <a:xfrm rot="3132567">
              <a:off x="5290352" y="2236688"/>
              <a:ext cx="20637" cy="26988"/>
            </a:xfrm>
            <a:custGeom>
              <a:avLst/>
              <a:gdLst>
                <a:gd name="T0" fmla="*/ 2147483646 w 25"/>
                <a:gd name="T1" fmla="*/ 2147483646 h 25"/>
                <a:gd name="T2" fmla="*/ 2147483646 w 25"/>
                <a:gd name="T3" fmla="*/ 0 h 25"/>
                <a:gd name="T4" fmla="*/ 0 w 25"/>
                <a:gd name="T5" fmla="*/ 2147483646 h 25"/>
                <a:gd name="T6" fmla="*/ 2147483646 w 25"/>
                <a:gd name="T7" fmla="*/ 2147483646 h 25"/>
                <a:gd name="T8" fmla="*/ 2147483646 w 25"/>
                <a:gd name="T9" fmla="*/ 2147483646 h 25"/>
                <a:gd name="T10" fmla="*/ 2147483646 w 25"/>
                <a:gd name="T11" fmla="*/ 2147483646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18" y="7"/>
                  </a:moveTo>
                  <a:lnTo>
                    <a:pt x="9" y="0"/>
                  </a:lnTo>
                  <a:lnTo>
                    <a:pt x="0" y="7"/>
                  </a:lnTo>
                  <a:lnTo>
                    <a:pt x="18" y="25"/>
                  </a:lnTo>
                  <a:lnTo>
                    <a:pt x="25" y="16"/>
                  </a:lnTo>
                  <a:lnTo>
                    <a:pt x="1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3" name="Freeform 91">
              <a:extLst>
                <a:ext uri="{FF2B5EF4-FFF2-40B4-BE49-F238E27FC236}">
                  <a16:creationId xmlns:a16="http://schemas.microsoft.com/office/drawing/2014/main" id="{063D99C5-C08E-4475-9D5C-253D05712E60}"/>
                </a:ext>
              </a:extLst>
            </p:cNvPr>
            <p:cNvSpPr>
              <a:spLocks/>
            </p:cNvSpPr>
            <p:nvPr/>
          </p:nvSpPr>
          <p:spPr bwMode="auto">
            <a:xfrm rot="3132567">
              <a:off x="5203670" y="2161242"/>
              <a:ext cx="139700" cy="177800"/>
            </a:xfrm>
            <a:custGeom>
              <a:avLst/>
              <a:gdLst>
                <a:gd name="T0" fmla="*/ 2147483646 w 166"/>
                <a:gd name="T1" fmla="*/ 0 h 166"/>
                <a:gd name="T2" fmla="*/ 0 w 166"/>
                <a:gd name="T3" fmla="*/ 2147483646 h 166"/>
                <a:gd name="T4" fmla="*/ 2147483646 w 166"/>
                <a:gd name="T5" fmla="*/ 2147483646 h 166"/>
                <a:gd name="T6" fmla="*/ 2147483646 w 166"/>
                <a:gd name="T7" fmla="*/ 2147483646 h 166"/>
                <a:gd name="T8" fmla="*/ 2147483646 w 166"/>
                <a:gd name="T9" fmla="*/ 2147483646 h 166"/>
                <a:gd name="T10" fmla="*/ 2147483646 w 166"/>
                <a:gd name="T11" fmla="*/ 2147483646 h 166"/>
                <a:gd name="T12" fmla="*/ 2147483646 w 166"/>
                <a:gd name="T13" fmla="*/ 2147483646 h 166"/>
                <a:gd name="T14" fmla="*/ 2147483646 w 166"/>
                <a:gd name="T15" fmla="*/ 2147483646 h 166"/>
                <a:gd name="T16" fmla="*/ 2147483646 w 166"/>
                <a:gd name="T17" fmla="*/ 2147483646 h 166"/>
                <a:gd name="T18" fmla="*/ 2147483646 w 166"/>
                <a:gd name="T19" fmla="*/ 2147483646 h 166"/>
                <a:gd name="T20" fmla="*/ 2147483646 w 166"/>
                <a:gd name="T21" fmla="*/ 2147483646 h 166"/>
                <a:gd name="T22" fmla="*/ 2147483646 w 166"/>
                <a:gd name="T23" fmla="*/ 2147483646 h 166"/>
                <a:gd name="T24" fmla="*/ 2147483646 w 166"/>
                <a:gd name="T25" fmla="*/ 2147483646 h 166"/>
                <a:gd name="T26" fmla="*/ 2147483646 w 166"/>
                <a:gd name="T27" fmla="*/ 2147483646 h 166"/>
                <a:gd name="T28" fmla="*/ 2147483646 w 166"/>
                <a:gd name="T29" fmla="*/ 2147483646 h 166"/>
                <a:gd name="T30" fmla="*/ 2147483646 w 166"/>
                <a:gd name="T31" fmla="*/ 2147483646 h 166"/>
                <a:gd name="T32" fmla="*/ 2147483646 w 166"/>
                <a:gd name="T33" fmla="*/ 2147483646 h 166"/>
                <a:gd name="T34" fmla="*/ 2147483646 w 166"/>
                <a:gd name="T35" fmla="*/ 2147483646 h 166"/>
                <a:gd name="T36" fmla="*/ 2147483646 w 166"/>
                <a:gd name="T37" fmla="*/ 2147483646 h 166"/>
                <a:gd name="T38" fmla="*/ 2147483646 w 166"/>
                <a:gd name="T39" fmla="*/ 2147483646 h 166"/>
                <a:gd name="T40" fmla="*/ 2147483646 w 166"/>
                <a:gd name="T41" fmla="*/ 2147483646 h 166"/>
                <a:gd name="T42" fmla="*/ 2147483646 w 166"/>
                <a:gd name="T43" fmla="*/ 2147483646 h 166"/>
                <a:gd name="T44" fmla="*/ 2147483646 w 166"/>
                <a:gd name="T45" fmla="*/ 2147483646 h 166"/>
                <a:gd name="T46" fmla="*/ 2147483646 w 166"/>
                <a:gd name="T47" fmla="*/ 2147483646 h 166"/>
                <a:gd name="T48" fmla="*/ 2147483646 w 166"/>
                <a:gd name="T49" fmla="*/ 2147483646 h 166"/>
                <a:gd name="T50" fmla="*/ 2147483646 w 166"/>
                <a:gd name="T51" fmla="*/ 2147483646 h 166"/>
                <a:gd name="T52" fmla="*/ 2147483646 w 166"/>
                <a:gd name="T53" fmla="*/ 2147483646 h 166"/>
                <a:gd name="T54" fmla="*/ 2147483646 w 166"/>
                <a:gd name="T55" fmla="*/ 2147483646 h 166"/>
                <a:gd name="T56" fmla="*/ 2147483646 w 166"/>
                <a:gd name="T57" fmla="*/ 2147483646 h 166"/>
                <a:gd name="T58" fmla="*/ 2147483646 w 166"/>
                <a:gd name="T59" fmla="*/ 2147483646 h 166"/>
                <a:gd name="T60" fmla="*/ 2147483646 w 166"/>
                <a:gd name="T61" fmla="*/ 2147483646 h 166"/>
                <a:gd name="T62" fmla="*/ 2147483646 w 166"/>
                <a:gd name="T63" fmla="*/ 2147483646 h 166"/>
                <a:gd name="T64" fmla="*/ 2147483646 w 166"/>
                <a:gd name="T65" fmla="*/ 2147483646 h 166"/>
                <a:gd name="T66" fmla="*/ 2147483646 w 166"/>
                <a:gd name="T67" fmla="*/ 2147483646 h 166"/>
                <a:gd name="T68" fmla="*/ 2147483646 w 166"/>
                <a:gd name="T69" fmla="*/ 0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6"/>
                <a:gd name="T107" fmla="*/ 166 w 166"/>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6">
                  <a:moveTo>
                    <a:pt x="166" y="0"/>
                  </a:moveTo>
                  <a:lnTo>
                    <a:pt x="0" y="67"/>
                  </a:lnTo>
                  <a:lnTo>
                    <a:pt x="5" y="68"/>
                  </a:lnTo>
                  <a:lnTo>
                    <a:pt x="9" y="70"/>
                  </a:lnTo>
                  <a:lnTo>
                    <a:pt x="14" y="71"/>
                  </a:lnTo>
                  <a:lnTo>
                    <a:pt x="18" y="74"/>
                  </a:lnTo>
                  <a:lnTo>
                    <a:pt x="22" y="76"/>
                  </a:lnTo>
                  <a:lnTo>
                    <a:pt x="25" y="77"/>
                  </a:lnTo>
                  <a:lnTo>
                    <a:pt x="30" y="80"/>
                  </a:lnTo>
                  <a:lnTo>
                    <a:pt x="34" y="81"/>
                  </a:lnTo>
                  <a:lnTo>
                    <a:pt x="37" y="84"/>
                  </a:lnTo>
                  <a:lnTo>
                    <a:pt x="42" y="87"/>
                  </a:lnTo>
                  <a:lnTo>
                    <a:pt x="45" y="89"/>
                  </a:lnTo>
                  <a:lnTo>
                    <a:pt x="49" y="92"/>
                  </a:lnTo>
                  <a:lnTo>
                    <a:pt x="52" y="95"/>
                  </a:lnTo>
                  <a:lnTo>
                    <a:pt x="56" y="98"/>
                  </a:lnTo>
                  <a:lnTo>
                    <a:pt x="59" y="101"/>
                  </a:lnTo>
                  <a:lnTo>
                    <a:pt x="62" y="104"/>
                  </a:lnTo>
                  <a:lnTo>
                    <a:pt x="65" y="107"/>
                  </a:lnTo>
                  <a:lnTo>
                    <a:pt x="68" y="109"/>
                  </a:lnTo>
                  <a:lnTo>
                    <a:pt x="71" y="114"/>
                  </a:lnTo>
                  <a:lnTo>
                    <a:pt x="74" y="117"/>
                  </a:lnTo>
                  <a:lnTo>
                    <a:pt x="77" y="120"/>
                  </a:lnTo>
                  <a:lnTo>
                    <a:pt x="79" y="124"/>
                  </a:lnTo>
                  <a:lnTo>
                    <a:pt x="82" y="127"/>
                  </a:lnTo>
                  <a:lnTo>
                    <a:pt x="84" y="132"/>
                  </a:lnTo>
                  <a:lnTo>
                    <a:pt x="86" y="136"/>
                  </a:lnTo>
                  <a:lnTo>
                    <a:pt x="89" y="140"/>
                  </a:lnTo>
                  <a:lnTo>
                    <a:pt x="90" y="143"/>
                  </a:lnTo>
                  <a:lnTo>
                    <a:pt x="92" y="148"/>
                  </a:lnTo>
                  <a:lnTo>
                    <a:pt x="95" y="152"/>
                  </a:lnTo>
                  <a:lnTo>
                    <a:pt x="96" y="157"/>
                  </a:lnTo>
                  <a:lnTo>
                    <a:pt x="98" y="161"/>
                  </a:lnTo>
                  <a:lnTo>
                    <a:pt x="99" y="166"/>
                  </a:lnTo>
                  <a:lnTo>
                    <a:pt x="1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4" name="Rectangle 92">
              <a:extLst>
                <a:ext uri="{FF2B5EF4-FFF2-40B4-BE49-F238E27FC236}">
                  <a16:creationId xmlns:a16="http://schemas.microsoft.com/office/drawing/2014/main" id="{359366F0-3B00-4B07-802B-83A3DEF0413C}"/>
                </a:ext>
              </a:extLst>
            </p:cNvPr>
            <p:cNvSpPr>
              <a:spLocks noChangeArrowheads="1"/>
            </p:cNvSpPr>
            <p:nvPr/>
          </p:nvSpPr>
          <p:spPr bwMode="auto">
            <a:xfrm rot="3132567">
              <a:off x="4954716" y="2555049"/>
              <a:ext cx="115887" cy="619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55" name="Rectangle 93">
              <a:extLst>
                <a:ext uri="{FF2B5EF4-FFF2-40B4-BE49-F238E27FC236}">
                  <a16:creationId xmlns:a16="http://schemas.microsoft.com/office/drawing/2014/main" id="{731F9804-4A7E-4B15-B96F-D50E02CEF65F}"/>
                </a:ext>
              </a:extLst>
            </p:cNvPr>
            <p:cNvSpPr>
              <a:spLocks noChangeArrowheads="1"/>
            </p:cNvSpPr>
            <p:nvPr/>
          </p:nvSpPr>
          <p:spPr bwMode="auto">
            <a:xfrm rot="3132567">
              <a:off x="4954716" y="2555049"/>
              <a:ext cx="115887" cy="619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56" name="Rectangle 94">
              <a:extLst>
                <a:ext uri="{FF2B5EF4-FFF2-40B4-BE49-F238E27FC236}">
                  <a16:creationId xmlns:a16="http://schemas.microsoft.com/office/drawing/2014/main" id="{77F15B06-9054-4D20-9623-FE158FEB80D1}"/>
                </a:ext>
              </a:extLst>
            </p:cNvPr>
            <p:cNvSpPr>
              <a:spLocks noChangeArrowheads="1"/>
            </p:cNvSpPr>
            <p:nvPr/>
          </p:nvSpPr>
          <p:spPr bwMode="auto">
            <a:xfrm rot="3132567">
              <a:off x="5459416" y="3116278"/>
              <a:ext cx="117475" cy="61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57" name="Rectangle 95">
              <a:extLst>
                <a:ext uri="{FF2B5EF4-FFF2-40B4-BE49-F238E27FC236}">
                  <a16:creationId xmlns:a16="http://schemas.microsoft.com/office/drawing/2014/main" id="{3ED20CE8-8F1F-4D2C-BB67-DDCD358D15C3}"/>
                </a:ext>
              </a:extLst>
            </p:cNvPr>
            <p:cNvSpPr>
              <a:spLocks noChangeArrowheads="1"/>
            </p:cNvSpPr>
            <p:nvPr/>
          </p:nvSpPr>
          <p:spPr bwMode="auto">
            <a:xfrm rot="3132567">
              <a:off x="5459416" y="3116278"/>
              <a:ext cx="117475" cy="619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58" name="Rectangle 96">
              <a:extLst>
                <a:ext uri="{FF2B5EF4-FFF2-40B4-BE49-F238E27FC236}">
                  <a16:creationId xmlns:a16="http://schemas.microsoft.com/office/drawing/2014/main" id="{E07C5E85-2727-4E35-A0D3-FFE88866CF09}"/>
                </a:ext>
              </a:extLst>
            </p:cNvPr>
            <p:cNvSpPr>
              <a:spLocks noChangeArrowheads="1"/>
            </p:cNvSpPr>
            <p:nvPr/>
          </p:nvSpPr>
          <p:spPr bwMode="auto">
            <a:xfrm rot="3132567">
              <a:off x="4457885" y="1811719"/>
              <a:ext cx="117475" cy="61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59" name="Rectangle 97">
              <a:extLst>
                <a:ext uri="{FF2B5EF4-FFF2-40B4-BE49-F238E27FC236}">
                  <a16:creationId xmlns:a16="http://schemas.microsoft.com/office/drawing/2014/main" id="{1D3AA4E7-3367-4488-836A-3AFF4CF411F0}"/>
                </a:ext>
              </a:extLst>
            </p:cNvPr>
            <p:cNvSpPr>
              <a:spLocks noChangeArrowheads="1"/>
            </p:cNvSpPr>
            <p:nvPr/>
          </p:nvSpPr>
          <p:spPr bwMode="auto">
            <a:xfrm rot="3132567">
              <a:off x="4457885" y="1811719"/>
              <a:ext cx="117475" cy="619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grpSp>
      <p:sp>
        <p:nvSpPr>
          <p:cNvPr id="24582" name="Rectangle 35">
            <a:extLst>
              <a:ext uri="{FF2B5EF4-FFF2-40B4-BE49-F238E27FC236}">
                <a16:creationId xmlns:a16="http://schemas.microsoft.com/office/drawing/2014/main" id="{8FEFA06A-FD95-4F17-934F-F8E9C238E827}"/>
              </a:ext>
            </a:extLst>
          </p:cNvPr>
          <p:cNvSpPr>
            <a:spLocks noChangeArrowheads="1"/>
          </p:cNvSpPr>
          <p:nvPr/>
        </p:nvSpPr>
        <p:spPr bwMode="auto">
          <a:xfrm rot="4420923">
            <a:off x="5962650" y="3197225"/>
            <a:ext cx="3048000" cy="2603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583" name="Rectangle 36">
            <a:extLst>
              <a:ext uri="{FF2B5EF4-FFF2-40B4-BE49-F238E27FC236}">
                <a16:creationId xmlns:a16="http://schemas.microsoft.com/office/drawing/2014/main" id="{960B5AC3-6B64-4C7F-9992-01845439F218}"/>
              </a:ext>
            </a:extLst>
          </p:cNvPr>
          <p:cNvSpPr>
            <a:spLocks noChangeArrowheads="1"/>
          </p:cNvSpPr>
          <p:nvPr/>
        </p:nvSpPr>
        <p:spPr bwMode="auto">
          <a:xfrm rot="4420923">
            <a:off x="5962650" y="3197225"/>
            <a:ext cx="3048000" cy="260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584" name="Freeform 37">
            <a:extLst>
              <a:ext uri="{FF2B5EF4-FFF2-40B4-BE49-F238E27FC236}">
                <a16:creationId xmlns:a16="http://schemas.microsoft.com/office/drawing/2014/main" id="{4CE855AD-285A-444F-A60C-C87479A4DC7B}"/>
              </a:ext>
            </a:extLst>
          </p:cNvPr>
          <p:cNvSpPr>
            <a:spLocks/>
          </p:cNvSpPr>
          <p:nvPr/>
        </p:nvSpPr>
        <p:spPr bwMode="auto">
          <a:xfrm rot="4420923">
            <a:off x="6839744" y="2834482"/>
            <a:ext cx="2039937" cy="571500"/>
          </a:xfrm>
          <a:custGeom>
            <a:avLst/>
            <a:gdLst>
              <a:gd name="T0" fmla="*/ 2147483646 w 2433"/>
              <a:gd name="T1" fmla="*/ 2147483646 h 534"/>
              <a:gd name="T2" fmla="*/ 2147483646 w 2433"/>
              <a:gd name="T3" fmla="*/ 2147483646 h 534"/>
              <a:gd name="T4" fmla="*/ 2147483646 w 2433"/>
              <a:gd name="T5" fmla="*/ 2147483646 h 534"/>
              <a:gd name="T6" fmla="*/ 2147483646 w 2433"/>
              <a:gd name="T7" fmla="*/ 2147483646 h 534"/>
              <a:gd name="T8" fmla="*/ 2147483646 w 2433"/>
              <a:gd name="T9" fmla="*/ 2147483646 h 534"/>
              <a:gd name="T10" fmla="*/ 2147483646 w 2433"/>
              <a:gd name="T11" fmla="*/ 2147483646 h 534"/>
              <a:gd name="T12" fmla="*/ 2147483646 w 2433"/>
              <a:gd name="T13" fmla="*/ 2147483646 h 534"/>
              <a:gd name="T14" fmla="*/ 2147483646 w 2433"/>
              <a:gd name="T15" fmla="*/ 2147483646 h 534"/>
              <a:gd name="T16" fmla="*/ 2147483646 w 2433"/>
              <a:gd name="T17" fmla="*/ 2147483646 h 534"/>
              <a:gd name="T18" fmla="*/ 2147483646 w 2433"/>
              <a:gd name="T19" fmla="*/ 2147483646 h 534"/>
              <a:gd name="T20" fmla="*/ 2147483646 w 2433"/>
              <a:gd name="T21" fmla="*/ 2147483646 h 534"/>
              <a:gd name="T22" fmla="*/ 2147483646 w 2433"/>
              <a:gd name="T23" fmla="*/ 2147483646 h 534"/>
              <a:gd name="T24" fmla="*/ 2147483646 w 2433"/>
              <a:gd name="T25" fmla="*/ 2147483646 h 534"/>
              <a:gd name="T26" fmla="*/ 2147483646 w 2433"/>
              <a:gd name="T27" fmla="*/ 2147483646 h 534"/>
              <a:gd name="T28" fmla="*/ 2147483646 w 2433"/>
              <a:gd name="T29" fmla="*/ 2147483646 h 534"/>
              <a:gd name="T30" fmla="*/ 2147483646 w 2433"/>
              <a:gd name="T31" fmla="*/ 2147483646 h 534"/>
              <a:gd name="T32" fmla="*/ 2147483646 w 2433"/>
              <a:gd name="T33" fmla="*/ 0 h 534"/>
              <a:gd name="T34" fmla="*/ 2147483646 w 2433"/>
              <a:gd name="T35" fmla="*/ 0 h 534"/>
              <a:gd name="T36" fmla="*/ 2147483646 w 2433"/>
              <a:gd name="T37" fmla="*/ 2147483646 h 534"/>
              <a:gd name="T38" fmla="*/ 2147483646 w 2433"/>
              <a:gd name="T39" fmla="*/ 2147483646 h 534"/>
              <a:gd name="T40" fmla="*/ 2147483646 w 2433"/>
              <a:gd name="T41" fmla="*/ 2147483646 h 534"/>
              <a:gd name="T42" fmla="*/ 2147483646 w 2433"/>
              <a:gd name="T43" fmla="*/ 2147483646 h 534"/>
              <a:gd name="T44" fmla="*/ 2147483646 w 2433"/>
              <a:gd name="T45" fmla="*/ 2147483646 h 534"/>
              <a:gd name="T46" fmla="*/ 2147483646 w 2433"/>
              <a:gd name="T47" fmla="*/ 2147483646 h 534"/>
              <a:gd name="T48" fmla="*/ 2147483646 w 2433"/>
              <a:gd name="T49" fmla="*/ 2147483646 h 534"/>
              <a:gd name="T50" fmla="*/ 2147483646 w 2433"/>
              <a:gd name="T51" fmla="*/ 2147483646 h 534"/>
              <a:gd name="T52" fmla="*/ 2147483646 w 2433"/>
              <a:gd name="T53" fmla="*/ 2147483646 h 534"/>
              <a:gd name="T54" fmla="*/ 2147483646 w 2433"/>
              <a:gd name="T55" fmla="*/ 2147483646 h 534"/>
              <a:gd name="T56" fmla="*/ 2147483646 w 2433"/>
              <a:gd name="T57" fmla="*/ 2147483646 h 534"/>
              <a:gd name="T58" fmla="*/ 0 w 2433"/>
              <a:gd name="T59" fmla="*/ 2147483646 h 534"/>
              <a:gd name="T60" fmla="*/ 2147483646 w 2433"/>
              <a:gd name="T61" fmla="*/ 2147483646 h 534"/>
              <a:gd name="T62" fmla="*/ 2147483646 w 2433"/>
              <a:gd name="T63" fmla="*/ 2147483646 h 534"/>
              <a:gd name="T64" fmla="*/ 2147483646 w 2433"/>
              <a:gd name="T65" fmla="*/ 2147483646 h 534"/>
              <a:gd name="T66" fmla="*/ 2147483646 w 2433"/>
              <a:gd name="T67" fmla="*/ 2147483646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3"/>
              <a:gd name="T103" fmla="*/ 0 h 534"/>
              <a:gd name="T104" fmla="*/ 2433 w 2433"/>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3" h="534">
                <a:moveTo>
                  <a:pt x="2283" y="534"/>
                </a:moveTo>
                <a:lnTo>
                  <a:pt x="2361" y="472"/>
                </a:lnTo>
                <a:lnTo>
                  <a:pt x="2410" y="415"/>
                </a:lnTo>
                <a:lnTo>
                  <a:pt x="2433" y="360"/>
                </a:lnTo>
                <a:lnTo>
                  <a:pt x="2433" y="309"/>
                </a:lnTo>
                <a:lnTo>
                  <a:pt x="2410" y="261"/>
                </a:lnTo>
                <a:lnTo>
                  <a:pt x="2367" y="219"/>
                </a:lnTo>
                <a:lnTo>
                  <a:pt x="2305" y="179"/>
                </a:lnTo>
                <a:lnTo>
                  <a:pt x="2227" y="143"/>
                </a:lnTo>
                <a:lnTo>
                  <a:pt x="2133" y="111"/>
                </a:lnTo>
                <a:lnTo>
                  <a:pt x="2027" y="83"/>
                </a:lnTo>
                <a:lnTo>
                  <a:pt x="1911" y="59"/>
                </a:lnTo>
                <a:lnTo>
                  <a:pt x="1784" y="39"/>
                </a:lnTo>
                <a:lnTo>
                  <a:pt x="1649" y="23"/>
                </a:lnTo>
                <a:lnTo>
                  <a:pt x="1510" y="11"/>
                </a:lnTo>
                <a:lnTo>
                  <a:pt x="1366" y="3"/>
                </a:lnTo>
                <a:lnTo>
                  <a:pt x="1221" y="0"/>
                </a:lnTo>
                <a:lnTo>
                  <a:pt x="1076" y="0"/>
                </a:lnTo>
                <a:lnTo>
                  <a:pt x="931" y="5"/>
                </a:lnTo>
                <a:lnTo>
                  <a:pt x="793" y="14"/>
                </a:lnTo>
                <a:lnTo>
                  <a:pt x="657" y="27"/>
                </a:lnTo>
                <a:lnTo>
                  <a:pt x="530" y="45"/>
                </a:lnTo>
                <a:lnTo>
                  <a:pt x="413" y="67"/>
                </a:lnTo>
                <a:lnTo>
                  <a:pt x="305" y="93"/>
                </a:lnTo>
                <a:lnTo>
                  <a:pt x="212" y="124"/>
                </a:lnTo>
                <a:lnTo>
                  <a:pt x="133" y="160"/>
                </a:lnTo>
                <a:lnTo>
                  <a:pt x="71" y="199"/>
                </a:lnTo>
                <a:lnTo>
                  <a:pt x="26" y="244"/>
                </a:lnTo>
                <a:lnTo>
                  <a:pt x="3" y="292"/>
                </a:lnTo>
                <a:lnTo>
                  <a:pt x="0" y="345"/>
                </a:lnTo>
                <a:lnTo>
                  <a:pt x="23" y="404"/>
                </a:lnTo>
                <a:lnTo>
                  <a:pt x="71" y="466"/>
                </a:lnTo>
                <a:lnTo>
                  <a:pt x="147" y="534"/>
                </a:lnTo>
                <a:lnTo>
                  <a:pt x="2283" y="53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5" name="Freeform 38">
            <a:extLst>
              <a:ext uri="{FF2B5EF4-FFF2-40B4-BE49-F238E27FC236}">
                <a16:creationId xmlns:a16="http://schemas.microsoft.com/office/drawing/2014/main" id="{0004A152-8D13-45DB-8887-686D36FD18B7}"/>
              </a:ext>
            </a:extLst>
          </p:cNvPr>
          <p:cNvSpPr>
            <a:spLocks/>
          </p:cNvSpPr>
          <p:nvPr/>
        </p:nvSpPr>
        <p:spPr bwMode="auto">
          <a:xfrm rot="4420923">
            <a:off x="6828631" y="2823370"/>
            <a:ext cx="2060575" cy="595312"/>
          </a:xfrm>
          <a:custGeom>
            <a:avLst/>
            <a:gdLst>
              <a:gd name="T0" fmla="*/ 2147483646 w 2456"/>
              <a:gd name="T1" fmla="*/ 2147483646 h 557"/>
              <a:gd name="T2" fmla="*/ 2147483646 w 2456"/>
              <a:gd name="T3" fmla="*/ 2147483646 h 557"/>
              <a:gd name="T4" fmla="*/ 2147483646 w 2456"/>
              <a:gd name="T5" fmla="*/ 2147483646 h 557"/>
              <a:gd name="T6" fmla="*/ 2147483646 w 2456"/>
              <a:gd name="T7" fmla="*/ 2147483646 h 557"/>
              <a:gd name="T8" fmla="*/ 2147483646 w 2456"/>
              <a:gd name="T9" fmla="*/ 2147483646 h 557"/>
              <a:gd name="T10" fmla="*/ 2147483646 w 2456"/>
              <a:gd name="T11" fmla="*/ 2147483646 h 557"/>
              <a:gd name="T12" fmla="*/ 2147483646 w 2456"/>
              <a:gd name="T13" fmla="*/ 2147483646 h 557"/>
              <a:gd name="T14" fmla="*/ 2147483646 w 2456"/>
              <a:gd name="T15" fmla="*/ 2147483646 h 557"/>
              <a:gd name="T16" fmla="*/ 2147483646 w 2456"/>
              <a:gd name="T17" fmla="*/ 2147483646 h 557"/>
              <a:gd name="T18" fmla="*/ 2147483646 w 2456"/>
              <a:gd name="T19" fmla="*/ 2147483646 h 557"/>
              <a:gd name="T20" fmla="*/ 2147483646 w 2456"/>
              <a:gd name="T21" fmla="*/ 2147483646 h 557"/>
              <a:gd name="T22" fmla="*/ 2147483646 w 2456"/>
              <a:gd name="T23" fmla="*/ 2147483646 h 557"/>
              <a:gd name="T24" fmla="*/ 2147483646 w 2456"/>
              <a:gd name="T25" fmla="*/ 2147483646 h 557"/>
              <a:gd name="T26" fmla="*/ 2147483646 w 2456"/>
              <a:gd name="T27" fmla="*/ 2147483646 h 557"/>
              <a:gd name="T28" fmla="*/ 2147483646 w 2456"/>
              <a:gd name="T29" fmla="*/ 2147483646 h 557"/>
              <a:gd name="T30" fmla="*/ 2147483646 w 2456"/>
              <a:gd name="T31" fmla="*/ 2147483646 h 557"/>
              <a:gd name="T32" fmla="*/ 2147483646 w 2456"/>
              <a:gd name="T33" fmla="*/ 2147483646 h 557"/>
              <a:gd name="T34" fmla="*/ 2147483646 w 2456"/>
              <a:gd name="T35" fmla="*/ 2147483646 h 557"/>
              <a:gd name="T36" fmla="*/ 2147483646 w 2456"/>
              <a:gd name="T37" fmla="*/ 2147483646 h 557"/>
              <a:gd name="T38" fmla="*/ 2147483646 w 2456"/>
              <a:gd name="T39" fmla="*/ 2147483646 h 557"/>
              <a:gd name="T40" fmla="*/ 2147483646 w 2456"/>
              <a:gd name="T41" fmla="*/ 2147483646 h 557"/>
              <a:gd name="T42" fmla="*/ 2147483646 w 2456"/>
              <a:gd name="T43" fmla="*/ 2147483646 h 557"/>
              <a:gd name="T44" fmla="*/ 2147483646 w 2456"/>
              <a:gd name="T45" fmla="*/ 2147483646 h 557"/>
              <a:gd name="T46" fmla="*/ 2147483646 w 2456"/>
              <a:gd name="T47" fmla="*/ 2147483646 h 557"/>
              <a:gd name="T48" fmla="*/ 2147483646 w 2456"/>
              <a:gd name="T49" fmla="*/ 2147483646 h 557"/>
              <a:gd name="T50" fmla="*/ 2147483646 w 2456"/>
              <a:gd name="T51" fmla="*/ 0 h 557"/>
              <a:gd name="T52" fmla="*/ 2147483646 w 2456"/>
              <a:gd name="T53" fmla="*/ 2147483646 h 557"/>
              <a:gd name="T54" fmla="*/ 2147483646 w 2456"/>
              <a:gd name="T55" fmla="*/ 2147483646 h 557"/>
              <a:gd name="T56" fmla="*/ 2147483646 w 2456"/>
              <a:gd name="T57" fmla="*/ 2147483646 h 557"/>
              <a:gd name="T58" fmla="*/ 2147483646 w 2456"/>
              <a:gd name="T59" fmla="*/ 2147483646 h 557"/>
              <a:gd name="T60" fmla="*/ 2147483646 w 2456"/>
              <a:gd name="T61" fmla="*/ 2147483646 h 557"/>
              <a:gd name="T62" fmla="*/ 0 w 2456"/>
              <a:gd name="T63" fmla="*/ 2147483646 h 557"/>
              <a:gd name="T64" fmla="*/ 2147483646 w 2456"/>
              <a:gd name="T65" fmla="*/ 2147483646 h 557"/>
              <a:gd name="T66" fmla="*/ 2147483646 w 2456"/>
              <a:gd name="T67" fmla="*/ 2147483646 h 5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56"/>
              <a:gd name="T103" fmla="*/ 0 h 557"/>
              <a:gd name="T104" fmla="*/ 2456 w 2456"/>
              <a:gd name="T105" fmla="*/ 557 h 5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56" h="557">
                <a:moveTo>
                  <a:pt x="158" y="533"/>
                </a:moveTo>
                <a:lnTo>
                  <a:pt x="164" y="536"/>
                </a:lnTo>
                <a:lnTo>
                  <a:pt x="90" y="470"/>
                </a:lnTo>
                <a:lnTo>
                  <a:pt x="43" y="410"/>
                </a:lnTo>
                <a:lnTo>
                  <a:pt x="23" y="355"/>
                </a:lnTo>
                <a:lnTo>
                  <a:pt x="24" y="306"/>
                </a:lnTo>
                <a:lnTo>
                  <a:pt x="46" y="261"/>
                </a:lnTo>
                <a:lnTo>
                  <a:pt x="89" y="219"/>
                </a:lnTo>
                <a:lnTo>
                  <a:pt x="150" y="181"/>
                </a:lnTo>
                <a:lnTo>
                  <a:pt x="226" y="146"/>
                </a:lnTo>
                <a:lnTo>
                  <a:pt x="319" y="116"/>
                </a:lnTo>
                <a:lnTo>
                  <a:pt x="426" y="90"/>
                </a:lnTo>
                <a:lnTo>
                  <a:pt x="544" y="67"/>
                </a:lnTo>
                <a:lnTo>
                  <a:pt x="669" y="50"/>
                </a:lnTo>
                <a:lnTo>
                  <a:pt x="804" y="36"/>
                </a:lnTo>
                <a:lnTo>
                  <a:pt x="944" y="28"/>
                </a:lnTo>
                <a:lnTo>
                  <a:pt x="1087" y="23"/>
                </a:lnTo>
                <a:lnTo>
                  <a:pt x="1232" y="22"/>
                </a:lnTo>
                <a:lnTo>
                  <a:pt x="1377" y="26"/>
                </a:lnTo>
                <a:lnTo>
                  <a:pt x="1520" y="34"/>
                </a:lnTo>
                <a:lnTo>
                  <a:pt x="1659" y="45"/>
                </a:lnTo>
                <a:lnTo>
                  <a:pt x="1793" y="62"/>
                </a:lnTo>
                <a:lnTo>
                  <a:pt x="1919" y="82"/>
                </a:lnTo>
                <a:lnTo>
                  <a:pt x="2037" y="106"/>
                </a:lnTo>
                <a:lnTo>
                  <a:pt x="2142" y="134"/>
                </a:lnTo>
                <a:lnTo>
                  <a:pt x="2233" y="165"/>
                </a:lnTo>
                <a:lnTo>
                  <a:pt x="2311" y="200"/>
                </a:lnTo>
                <a:lnTo>
                  <a:pt x="2370" y="239"/>
                </a:lnTo>
                <a:lnTo>
                  <a:pt x="2412" y="280"/>
                </a:lnTo>
                <a:lnTo>
                  <a:pt x="2432" y="323"/>
                </a:lnTo>
                <a:lnTo>
                  <a:pt x="2432" y="368"/>
                </a:lnTo>
                <a:lnTo>
                  <a:pt x="2412" y="418"/>
                </a:lnTo>
                <a:lnTo>
                  <a:pt x="2363" y="474"/>
                </a:lnTo>
                <a:lnTo>
                  <a:pt x="2288" y="536"/>
                </a:lnTo>
                <a:lnTo>
                  <a:pt x="2301" y="556"/>
                </a:lnTo>
                <a:lnTo>
                  <a:pt x="2379" y="492"/>
                </a:lnTo>
                <a:lnTo>
                  <a:pt x="2431" y="432"/>
                </a:lnTo>
                <a:lnTo>
                  <a:pt x="2456" y="373"/>
                </a:lnTo>
                <a:lnTo>
                  <a:pt x="2456" y="317"/>
                </a:lnTo>
                <a:lnTo>
                  <a:pt x="2431" y="265"/>
                </a:lnTo>
                <a:lnTo>
                  <a:pt x="2385" y="219"/>
                </a:lnTo>
                <a:lnTo>
                  <a:pt x="2322" y="180"/>
                </a:lnTo>
                <a:lnTo>
                  <a:pt x="2242" y="143"/>
                </a:lnTo>
                <a:lnTo>
                  <a:pt x="2149" y="110"/>
                </a:lnTo>
                <a:lnTo>
                  <a:pt x="2041" y="82"/>
                </a:lnTo>
                <a:lnTo>
                  <a:pt x="1923" y="59"/>
                </a:lnTo>
                <a:lnTo>
                  <a:pt x="1796" y="38"/>
                </a:lnTo>
                <a:lnTo>
                  <a:pt x="1662" y="22"/>
                </a:lnTo>
                <a:lnTo>
                  <a:pt x="1521" y="10"/>
                </a:lnTo>
                <a:lnTo>
                  <a:pt x="1378" y="3"/>
                </a:lnTo>
                <a:lnTo>
                  <a:pt x="1232" y="0"/>
                </a:lnTo>
                <a:lnTo>
                  <a:pt x="1086" y="0"/>
                </a:lnTo>
                <a:lnTo>
                  <a:pt x="942" y="4"/>
                </a:lnTo>
                <a:lnTo>
                  <a:pt x="802" y="13"/>
                </a:lnTo>
                <a:lnTo>
                  <a:pt x="668" y="26"/>
                </a:lnTo>
                <a:lnTo>
                  <a:pt x="539" y="44"/>
                </a:lnTo>
                <a:lnTo>
                  <a:pt x="421" y="66"/>
                </a:lnTo>
                <a:lnTo>
                  <a:pt x="313" y="93"/>
                </a:lnTo>
                <a:lnTo>
                  <a:pt x="219" y="123"/>
                </a:lnTo>
                <a:lnTo>
                  <a:pt x="138" y="160"/>
                </a:lnTo>
                <a:lnTo>
                  <a:pt x="74" y="202"/>
                </a:lnTo>
                <a:lnTo>
                  <a:pt x="27" y="247"/>
                </a:lnTo>
                <a:lnTo>
                  <a:pt x="2" y="300"/>
                </a:lnTo>
                <a:lnTo>
                  <a:pt x="0" y="359"/>
                </a:lnTo>
                <a:lnTo>
                  <a:pt x="24" y="421"/>
                </a:lnTo>
                <a:lnTo>
                  <a:pt x="73" y="486"/>
                </a:lnTo>
                <a:lnTo>
                  <a:pt x="151" y="554"/>
                </a:lnTo>
                <a:lnTo>
                  <a:pt x="158" y="557"/>
                </a:lnTo>
                <a:lnTo>
                  <a:pt x="158" y="5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6" name="Freeform 39">
            <a:extLst>
              <a:ext uri="{FF2B5EF4-FFF2-40B4-BE49-F238E27FC236}">
                <a16:creationId xmlns:a16="http://schemas.microsoft.com/office/drawing/2014/main" id="{7EF385C8-0917-4944-82B3-B74F86D007B0}"/>
              </a:ext>
            </a:extLst>
          </p:cNvPr>
          <p:cNvSpPr>
            <a:spLocks/>
          </p:cNvSpPr>
          <p:nvPr/>
        </p:nvSpPr>
        <p:spPr bwMode="auto">
          <a:xfrm rot="4420923">
            <a:off x="6688138" y="3190875"/>
            <a:ext cx="1797050" cy="25400"/>
          </a:xfrm>
          <a:custGeom>
            <a:avLst/>
            <a:gdLst>
              <a:gd name="T0" fmla="*/ 2147483646 w 2143"/>
              <a:gd name="T1" fmla="*/ 2147483646 h 24"/>
              <a:gd name="T2" fmla="*/ 2147483646 w 2143"/>
              <a:gd name="T3" fmla="*/ 0 h 24"/>
              <a:gd name="T4" fmla="*/ 0 w 2143"/>
              <a:gd name="T5" fmla="*/ 0 h 24"/>
              <a:gd name="T6" fmla="*/ 0 w 2143"/>
              <a:gd name="T7" fmla="*/ 2147483646 h 24"/>
              <a:gd name="T8" fmla="*/ 2147483646 w 2143"/>
              <a:gd name="T9" fmla="*/ 2147483646 h 24"/>
              <a:gd name="T10" fmla="*/ 2147483646 w 2143"/>
              <a:gd name="T11" fmla="*/ 2147483646 h 24"/>
              <a:gd name="T12" fmla="*/ 2147483646 w 2143"/>
              <a:gd name="T13" fmla="*/ 2147483646 h 24"/>
              <a:gd name="T14" fmla="*/ 0 60000 65536"/>
              <a:gd name="T15" fmla="*/ 0 60000 65536"/>
              <a:gd name="T16" fmla="*/ 0 60000 65536"/>
              <a:gd name="T17" fmla="*/ 0 60000 65536"/>
              <a:gd name="T18" fmla="*/ 0 60000 65536"/>
              <a:gd name="T19" fmla="*/ 0 60000 65536"/>
              <a:gd name="T20" fmla="*/ 0 60000 65536"/>
              <a:gd name="T21" fmla="*/ 0 w 2143"/>
              <a:gd name="T22" fmla="*/ 0 h 24"/>
              <a:gd name="T23" fmla="*/ 2143 w 214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3" h="24">
                <a:moveTo>
                  <a:pt x="2130" y="3"/>
                </a:moveTo>
                <a:lnTo>
                  <a:pt x="2136" y="0"/>
                </a:lnTo>
                <a:lnTo>
                  <a:pt x="0" y="0"/>
                </a:lnTo>
                <a:lnTo>
                  <a:pt x="0" y="24"/>
                </a:lnTo>
                <a:lnTo>
                  <a:pt x="2136" y="24"/>
                </a:lnTo>
                <a:lnTo>
                  <a:pt x="2143" y="23"/>
                </a:lnTo>
                <a:lnTo>
                  <a:pt x="21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7" name="Freeform 49">
            <a:extLst>
              <a:ext uri="{FF2B5EF4-FFF2-40B4-BE49-F238E27FC236}">
                <a16:creationId xmlns:a16="http://schemas.microsoft.com/office/drawing/2014/main" id="{E2D7EA79-219F-4030-B991-8739561FCD26}"/>
              </a:ext>
            </a:extLst>
          </p:cNvPr>
          <p:cNvSpPr>
            <a:spLocks/>
          </p:cNvSpPr>
          <p:nvPr/>
        </p:nvSpPr>
        <p:spPr bwMode="auto">
          <a:xfrm rot="4420923">
            <a:off x="7696201" y="2390775"/>
            <a:ext cx="112712" cy="141287"/>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3" y="52"/>
                </a:lnTo>
                <a:lnTo>
                  <a:pt x="96" y="52"/>
                </a:lnTo>
                <a:lnTo>
                  <a:pt x="106" y="0"/>
                </a:lnTo>
                <a:lnTo>
                  <a:pt x="133" y="0"/>
                </a:lnTo>
                <a:lnTo>
                  <a:pt x="106" y="133"/>
                </a:lnTo>
                <a:lnTo>
                  <a:pt x="80" y="133"/>
                </a:lnTo>
                <a:lnTo>
                  <a:pt x="92" y="75"/>
                </a:lnTo>
                <a:lnTo>
                  <a:pt x="38" y="75"/>
                </a:lnTo>
                <a:lnTo>
                  <a:pt x="28"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8" name="Freeform 50">
            <a:extLst>
              <a:ext uri="{FF2B5EF4-FFF2-40B4-BE49-F238E27FC236}">
                <a16:creationId xmlns:a16="http://schemas.microsoft.com/office/drawing/2014/main" id="{E436EBD0-3D27-4E9A-986D-981F06F2BE1B}"/>
              </a:ext>
            </a:extLst>
          </p:cNvPr>
          <p:cNvSpPr>
            <a:spLocks/>
          </p:cNvSpPr>
          <p:nvPr/>
        </p:nvSpPr>
        <p:spPr bwMode="auto">
          <a:xfrm rot="4420923">
            <a:off x="8066881" y="3747294"/>
            <a:ext cx="111125" cy="141288"/>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6" y="0"/>
                </a:moveTo>
                <a:lnTo>
                  <a:pt x="54" y="0"/>
                </a:lnTo>
                <a:lnTo>
                  <a:pt x="43" y="51"/>
                </a:lnTo>
                <a:lnTo>
                  <a:pt x="96" y="51"/>
                </a:lnTo>
                <a:lnTo>
                  <a:pt x="105" y="0"/>
                </a:lnTo>
                <a:lnTo>
                  <a:pt x="133" y="0"/>
                </a:lnTo>
                <a:lnTo>
                  <a:pt x="107" y="133"/>
                </a:lnTo>
                <a:lnTo>
                  <a:pt x="80" y="133"/>
                </a:lnTo>
                <a:lnTo>
                  <a:pt x="92" y="75"/>
                </a:lnTo>
                <a:lnTo>
                  <a:pt x="39" y="75"/>
                </a:lnTo>
                <a:lnTo>
                  <a:pt x="29" y="133"/>
                </a:lnTo>
                <a:lnTo>
                  <a:pt x="0" y="13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9" name="Freeform 51">
            <a:extLst>
              <a:ext uri="{FF2B5EF4-FFF2-40B4-BE49-F238E27FC236}">
                <a16:creationId xmlns:a16="http://schemas.microsoft.com/office/drawing/2014/main" id="{2332BA47-AC1A-4F8B-8A25-95B5E696675A}"/>
              </a:ext>
            </a:extLst>
          </p:cNvPr>
          <p:cNvSpPr>
            <a:spLocks/>
          </p:cNvSpPr>
          <p:nvPr/>
        </p:nvSpPr>
        <p:spPr bwMode="auto">
          <a:xfrm rot="4420923">
            <a:off x="7667626" y="2511425"/>
            <a:ext cx="74612" cy="115887"/>
          </a:xfrm>
          <a:custGeom>
            <a:avLst/>
            <a:gdLst>
              <a:gd name="T0" fmla="*/ 0 w 89"/>
              <a:gd name="T1" fmla="*/ 2147483646 h 109"/>
              <a:gd name="T2" fmla="*/ 2147483646 w 89"/>
              <a:gd name="T3" fmla="*/ 2147483646 h 109"/>
              <a:gd name="T4" fmla="*/ 2147483646 w 89"/>
              <a:gd name="T5" fmla="*/ 2147483646 h 109"/>
              <a:gd name="T6" fmla="*/ 2147483646 w 89"/>
              <a:gd name="T7" fmla="*/ 2147483646 h 109"/>
              <a:gd name="T8" fmla="*/ 2147483646 w 89"/>
              <a:gd name="T9" fmla="*/ 2147483646 h 109"/>
              <a:gd name="T10" fmla="*/ 2147483646 w 89"/>
              <a:gd name="T11" fmla="*/ 2147483646 h 109"/>
              <a:gd name="T12" fmla="*/ 2147483646 w 89"/>
              <a:gd name="T13" fmla="*/ 2147483646 h 109"/>
              <a:gd name="T14" fmla="*/ 2147483646 w 89"/>
              <a:gd name="T15" fmla="*/ 2147483646 h 109"/>
              <a:gd name="T16" fmla="*/ 2147483646 w 89"/>
              <a:gd name="T17" fmla="*/ 2147483646 h 109"/>
              <a:gd name="T18" fmla="*/ 2147483646 w 89"/>
              <a:gd name="T19" fmla="*/ 2147483646 h 109"/>
              <a:gd name="T20" fmla="*/ 2147483646 w 89"/>
              <a:gd name="T21" fmla="*/ 2147483646 h 109"/>
              <a:gd name="T22" fmla="*/ 2147483646 w 89"/>
              <a:gd name="T23" fmla="*/ 2147483646 h 109"/>
              <a:gd name="T24" fmla="*/ 2147483646 w 89"/>
              <a:gd name="T25" fmla="*/ 2147483646 h 109"/>
              <a:gd name="T26" fmla="*/ 2147483646 w 89"/>
              <a:gd name="T27" fmla="*/ 2147483646 h 109"/>
              <a:gd name="T28" fmla="*/ 2147483646 w 89"/>
              <a:gd name="T29" fmla="*/ 2147483646 h 109"/>
              <a:gd name="T30" fmla="*/ 2147483646 w 89"/>
              <a:gd name="T31" fmla="*/ 2147483646 h 109"/>
              <a:gd name="T32" fmla="*/ 2147483646 w 89"/>
              <a:gd name="T33" fmla="*/ 2147483646 h 109"/>
              <a:gd name="T34" fmla="*/ 2147483646 w 89"/>
              <a:gd name="T35" fmla="*/ 2147483646 h 109"/>
              <a:gd name="T36" fmla="*/ 2147483646 w 89"/>
              <a:gd name="T37" fmla="*/ 2147483646 h 109"/>
              <a:gd name="T38" fmla="*/ 2147483646 w 89"/>
              <a:gd name="T39" fmla="*/ 2147483646 h 109"/>
              <a:gd name="T40" fmla="*/ 2147483646 w 89"/>
              <a:gd name="T41" fmla="*/ 2147483646 h 109"/>
              <a:gd name="T42" fmla="*/ 2147483646 w 89"/>
              <a:gd name="T43" fmla="*/ 2147483646 h 109"/>
              <a:gd name="T44" fmla="*/ 2147483646 w 89"/>
              <a:gd name="T45" fmla="*/ 2147483646 h 109"/>
              <a:gd name="T46" fmla="*/ 2147483646 w 89"/>
              <a:gd name="T47" fmla="*/ 2147483646 h 109"/>
              <a:gd name="T48" fmla="*/ 2147483646 w 89"/>
              <a:gd name="T49" fmla="*/ 2147483646 h 109"/>
              <a:gd name="T50" fmla="*/ 2147483646 w 89"/>
              <a:gd name="T51" fmla="*/ 2147483646 h 109"/>
              <a:gd name="T52" fmla="*/ 2147483646 w 89"/>
              <a:gd name="T53" fmla="*/ 2147483646 h 109"/>
              <a:gd name="T54" fmla="*/ 2147483646 w 89"/>
              <a:gd name="T55" fmla="*/ 2147483646 h 109"/>
              <a:gd name="T56" fmla="*/ 2147483646 w 89"/>
              <a:gd name="T57" fmla="*/ 2147483646 h 109"/>
              <a:gd name="T58" fmla="*/ 2147483646 w 89"/>
              <a:gd name="T59" fmla="*/ 2147483646 h 109"/>
              <a:gd name="T60" fmla="*/ 2147483646 w 89"/>
              <a:gd name="T61" fmla="*/ 2147483646 h 109"/>
              <a:gd name="T62" fmla="*/ 2147483646 w 89"/>
              <a:gd name="T63" fmla="*/ 2147483646 h 109"/>
              <a:gd name="T64" fmla="*/ 2147483646 w 89"/>
              <a:gd name="T65" fmla="*/ 2147483646 h 109"/>
              <a:gd name="T66" fmla="*/ 2147483646 w 89"/>
              <a:gd name="T67" fmla="*/ 0 h 109"/>
              <a:gd name="T68" fmla="*/ 2147483646 w 89"/>
              <a:gd name="T69" fmla="*/ 0 h 109"/>
              <a:gd name="T70" fmla="*/ 2147483646 w 89"/>
              <a:gd name="T71" fmla="*/ 0 h 109"/>
              <a:gd name="T72" fmla="*/ 2147483646 w 89"/>
              <a:gd name="T73" fmla="*/ 2147483646 h 109"/>
              <a:gd name="T74" fmla="*/ 2147483646 w 89"/>
              <a:gd name="T75" fmla="*/ 2147483646 h 109"/>
              <a:gd name="T76" fmla="*/ 2147483646 w 89"/>
              <a:gd name="T77" fmla="*/ 2147483646 h 109"/>
              <a:gd name="T78" fmla="*/ 2147483646 w 89"/>
              <a:gd name="T79" fmla="*/ 2147483646 h 109"/>
              <a:gd name="T80" fmla="*/ 2147483646 w 89"/>
              <a:gd name="T81" fmla="*/ 2147483646 h 109"/>
              <a:gd name="T82" fmla="*/ 2147483646 w 89"/>
              <a:gd name="T83" fmla="*/ 2147483646 h 109"/>
              <a:gd name="T84" fmla="*/ 2147483646 w 89"/>
              <a:gd name="T85" fmla="*/ 2147483646 h 109"/>
              <a:gd name="T86" fmla="*/ 2147483646 w 89"/>
              <a:gd name="T87" fmla="*/ 2147483646 h 109"/>
              <a:gd name="T88" fmla="*/ 2147483646 w 89"/>
              <a:gd name="T89" fmla="*/ 2147483646 h 109"/>
              <a:gd name="T90" fmla="*/ 2147483646 w 89"/>
              <a:gd name="T91" fmla="*/ 2147483646 h 109"/>
              <a:gd name="T92" fmla="*/ 2147483646 w 89"/>
              <a:gd name="T93" fmla="*/ 2147483646 h 109"/>
              <a:gd name="T94" fmla="*/ 2147483646 w 89"/>
              <a:gd name="T95" fmla="*/ 2147483646 h 109"/>
              <a:gd name="T96" fmla="*/ 2147483646 w 89"/>
              <a:gd name="T97" fmla="*/ 2147483646 h 109"/>
              <a:gd name="T98" fmla="*/ 2147483646 w 89"/>
              <a:gd name="T99" fmla="*/ 2147483646 h 109"/>
              <a:gd name="T100" fmla="*/ 2147483646 w 89"/>
              <a:gd name="T101" fmla="*/ 2147483646 h 109"/>
              <a:gd name="T102" fmla="*/ 2147483646 w 89"/>
              <a:gd name="T103" fmla="*/ 2147483646 h 109"/>
              <a:gd name="T104" fmla="*/ 2147483646 w 89"/>
              <a:gd name="T105" fmla="*/ 2147483646 h 109"/>
              <a:gd name="T106" fmla="*/ 2147483646 w 89"/>
              <a:gd name="T107" fmla="*/ 2147483646 h 109"/>
              <a:gd name="T108" fmla="*/ 2147483646 w 89"/>
              <a:gd name="T109" fmla="*/ 2147483646 h 109"/>
              <a:gd name="T110" fmla="*/ 2147483646 w 89"/>
              <a:gd name="T111" fmla="*/ 2147483646 h 1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109"/>
              <a:gd name="T170" fmla="*/ 89 w 89"/>
              <a:gd name="T171" fmla="*/ 109 h 1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109">
                <a:moveTo>
                  <a:pt x="0" y="109"/>
                </a:moveTo>
                <a:lnTo>
                  <a:pt x="0" y="108"/>
                </a:lnTo>
                <a:lnTo>
                  <a:pt x="0" y="106"/>
                </a:lnTo>
                <a:lnTo>
                  <a:pt x="0" y="105"/>
                </a:lnTo>
                <a:lnTo>
                  <a:pt x="0" y="103"/>
                </a:lnTo>
                <a:lnTo>
                  <a:pt x="2" y="103"/>
                </a:lnTo>
                <a:lnTo>
                  <a:pt x="2" y="102"/>
                </a:lnTo>
                <a:lnTo>
                  <a:pt x="2" y="100"/>
                </a:lnTo>
                <a:lnTo>
                  <a:pt x="2" y="99"/>
                </a:lnTo>
                <a:lnTo>
                  <a:pt x="3" y="99"/>
                </a:lnTo>
                <a:lnTo>
                  <a:pt x="3" y="97"/>
                </a:lnTo>
                <a:lnTo>
                  <a:pt x="3" y="96"/>
                </a:lnTo>
                <a:lnTo>
                  <a:pt x="4" y="96"/>
                </a:lnTo>
                <a:lnTo>
                  <a:pt x="4" y="94"/>
                </a:lnTo>
                <a:lnTo>
                  <a:pt x="4" y="93"/>
                </a:lnTo>
                <a:lnTo>
                  <a:pt x="6" y="93"/>
                </a:lnTo>
                <a:lnTo>
                  <a:pt x="6" y="91"/>
                </a:lnTo>
                <a:lnTo>
                  <a:pt x="7" y="90"/>
                </a:lnTo>
                <a:lnTo>
                  <a:pt x="7" y="88"/>
                </a:lnTo>
                <a:lnTo>
                  <a:pt x="9" y="88"/>
                </a:lnTo>
                <a:lnTo>
                  <a:pt x="9" y="87"/>
                </a:lnTo>
                <a:lnTo>
                  <a:pt x="10" y="87"/>
                </a:lnTo>
                <a:lnTo>
                  <a:pt x="10" y="85"/>
                </a:lnTo>
                <a:lnTo>
                  <a:pt x="12" y="84"/>
                </a:lnTo>
                <a:lnTo>
                  <a:pt x="13" y="82"/>
                </a:lnTo>
                <a:lnTo>
                  <a:pt x="13" y="81"/>
                </a:lnTo>
                <a:lnTo>
                  <a:pt x="15" y="81"/>
                </a:lnTo>
                <a:lnTo>
                  <a:pt x="15" y="79"/>
                </a:lnTo>
                <a:lnTo>
                  <a:pt x="16" y="79"/>
                </a:lnTo>
                <a:lnTo>
                  <a:pt x="18" y="78"/>
                </a:lnTo>
                <a:lnTo>
                  <a:pt x="19" y="77"/>
                </a:lnTo>
                <a:lnTo>
                  <a:pt x="21" y="75"/>
                </a:lnTo>
                <a:lnTo>
                  <a:pt x="22" y="75"/>
                </a:lnTo>
                <a:lnTo>
                  <a:pt x="22" y="74"/>
                </a:lnTo>
                <a:lnTo>
                  <a:pt x="24" y="72"/>
                </a:lnTo>
                <a:lnTo>
                  <a:pt x="25" y="72"/>
                </a:lnTo>
                <a:lnTo>
                  <a:pt x="27" y="71"/>
                </a:lnTo>
                <a:lnTo>
                  <a:pt x="28" y="69"/>
                </a:lnTo>
                <a:lnTo>
                  <a:pt x="30" y="68"/>
                </a:lnTo>
                <a:lnTo>
                  <a:pt x="31" y="68"/>
                </a:lnTo>
                <a:lnTo>
                  <a:pt x="33" y="66"/>
                </a:lnTo>
                <a:lnTo>
                  <a:pt x="34" y="65"/>
                </a:lnTo>
                <a:lnTo>
                  <a:pt x="35" y="65"/>
                </a:lnTo>
                <a:lnTo>
                  <a:pt x="35" y="63"/>
                </a:lnTo>
                <a:lnTo>
                  <a:pt x="37" y="63"/>
                </a:lnTo>
                <a:lnTo>
                  <a:pt x="38" y="62"/>
                </a:lnTo>
                <a:lnTo>
                  <a:pt x="40" y="62"/>
                </a:lnTo>
                <a:lnTo>
                  <a:pt x="40" y="60"/>
                </a:lnTo>
                <a:lnTo>
                  <a:pt x="41" y="60"/>
                </a:lnTo>
                <a:lnTo>
                  <a:pt x="43" y="60"/>
                </a:lnTo>
                <a:lnTo>
                  <a:pt x="43" y="59"/>
                </a:lnTo>
                <a:lnTo>
                  <a:pt x="44" y="59"/>
                </a:lnTo>
                <a:lnTo>
                  <a:pt x="46" y="57"/>
                </a:lnTo>
                <a:lnTo>
                  <a:pt x="47" y="57"/>
                </a:lnTo>
                <a:lnTo>
                  <a:pt x="47" y="56"/>
                </a:lnTo>
                <a:lnTo>
                  <a:pt x="49" y="56"/>
                </a:lnTo>
                <a:lnTo>
                  <a:pt x="49" y="54"/>
                </a:lnTo>
                <a:lnTo>
                  <a:pt x="50" y="54"/>
                </a:lnTo>
                <a:lnTo>
                  <a:pt x="52" y="54"/>
                </a:lnTo>
                <a:lnTo>
                  <a:pt x="52" y="53"/>
                </a:lnTo>
                <a:lnTo>
                  <a:pt x="53" y="53"/>
                </a:lnTo>
                <a:lnTo>
                  <a:pt x="53" y="51"/>
                </a:lnTo>
                <a:lnTo>
                  <a:pt x="55" y="51"/>
                </a:lnTo>
                <a:lnTo>
                  <a:pt x="55" y="50"/>
                </a:lnTo>
                <a:lnTo>
                  <a:pt x="56" y="50"/>
                </a:lnTo>
                <a:lnTo>
                  <a:pt x="58" y="49"/>
                </a:lnTo>
                <a:lnTo>
                  <a:pt x="59" y="47"/>
                </a:lnTo>
                <a:lnTo>
                  <a:pt x="59" y="46"/>
                </a:lnTo>
                <a:lnTo>
                  <a:pt x="61" y="46"/>
                </a:lnTo>
                <a:lnTo>
                  <a:pt x="61" y="44"/>
                </a:lnTo>
                <a:lnTo>
                  <a:pt x="62" y="44"/>
                </a:lnTo>
                <a:lnTo>
                  <a:pt x="62" y="43"/>
                </a:lnTo>
                <a:lnTo>
                  <a:pt x="62" y="41"/>
                </a:lnTo>
                <a:lnTo>
                  <a:pt x="64" y="41"/>
                </a:lnTo>
                <a:lnTo>
                  <a:pt x="64" y="40"/>
                </a:lnTo>
                <a:lnTo>
                  <a:pt x="64" y="38"/>
                </a:lnTo>
                <a:lnTo>
                  <a:pt x="65" y="37"/>
                </a:lnTo>
                <a:lnTo>
                  <a:pt x="65" y="35"/>
                </a:lnTo>
                <a:lnTo>
                  <a:pt x="65" y="34"/>
                </a:lnTo>
                <a:lnTo>
                  <a:pt x="65" y="32"/>
                </a:lnTo>
                <a:lnTo>
                  <a:pt x="65" y="31"/>
                </a:lnTo>
                <a:lnTo>
                  <a:pt x="65" y="29"/>
                </a:lnTo>
                <a:lnTo>
                  <a:pt x="66" y="29"/>
                </a:lnTo>
                <a:lnTo>
                  <a:pt x="66" y="28"/>
                </a:lnTo>
                <a:lnTo>
                  <a:pt x="65" y="28"/>
                </a:lnTo>
                <a:lnTo>
                  <a:pt x="65" y="26"/>
                </a:lnTo>
                <a:lnTo>
                  <a:pt x="65" y="25"/>
                </a:lnTo>
                <a:lnTo>
                  <a:pt x="65" y="23"/>
                </a:lnTo>
                <a:lnTo>
                  <a:pt x="65" y="22"/>
                </a:lnTo>
                <a:lnTo>
                  <a:pt x="64" y="22"/>
                </a:lnTo>
                <a:lnTo>
                  <a:pt x="64" y="21"/>
                </a:lnTo>
                <a:lnTo>
                  <a:pt x="62" y="21"/>
                </a:lnTo>
                <a:lnTo>
                  <a:pt x="62" y="19"/>
                </a:lnTo>
                <a:lnTo>
                  <a:pt x="61" y="19"/>
                </a:lnTo>
                <a:lnTo>
                  <a:pt x="59" y="19"/>
                </a:lnTo>
                <a:lnTo>
                  <a:pt x="59" y="18"/>
                </a:lnTo>
                <a:lnTo>
                  <a:pt x="58" y="18"/>
                </a:lnTo>
                <a:lnTo>
                  <a:pt x="56" y="18"/>
                </a:lnTo>
                <a:lnTo>
                  <a:pt x="55" y="18"/>
                </a:lnTo>
                <a:lnTo>
                  <a:pt x="53" y="18"/>
                </a:lnTo>
                <a:lnTo>
                  <a:pt x="52" y="18"/>
                </a:lnTo>
                <a:lnTo>
                  <a:pt x="50" y="18"/>
                </a:lnTo>
                <a:lnTo>
                  <a:pt x="49" y="18"/>
                </a:lnTo>
                <a:lnTo>
                  <a:pt x="49" y="19"/>
                </a:lnTo>
                <a:lnTo>
                  <a:pt x="47" y="19"/>
                </a:lnTo>
                <a:lnTo>
                  <a:pt x="46" y="19"/>
                </a:lnTo>
                <a:lnTo>
                  <a:pt x="46" y="21"/>
                </a:lnTo>
                <a:lnTo>
                  <a:pt x="44" y="21"/>
                </a:lnTo>
                <a:lnTo>
                  <a:pt x="43" y="21"/>
                </a:lnTo>
                <a:lnTo>
                  <a:pt x="43" y="22"/>
                </a:lnTo>
                <a:lnTo>
                  <a:pt x="41" y="22"/>
                </a:lnTo>
                <a:lnTo>
                  <a:pt x="41" y="23"/>
                </a:lnTo>
                <a:lnTo>
                  <a:pt x="41" y="25"/>
                </a:lnTo>
                <a:lnTo>
                  <a:pt x="40" y="25"/>
                </a:lnTo>
                <a:lnTo>
                  <a:pt x="40" y="26"/>
                </a:lnTo>
                <a:lnTo>
                  <a:pt x="38" y="26"/>
                </a:lnTo>
                <a:lnTo>
                  <a:pt x="38" y="28"/>
                </a:lnTo>
                <a:lnTo>
                  <a:pt x="38" y="29"/>
                </a:lnTo>
                <a:lnTo>
                  <a:pt x="37" y="31"/>
                </a:lnTo>
                <a:lnTo>
                  <a:pt x="37" y="32"/>
                </a:lnTo>
                <a:lnTo>
                  <a:pt x="37" y="34"/>
                </a:lnTo>
                <a:lnTo>
                  <a:pt x="35" y="34"/>
                </a:lnTo>
                <a:lnTo>
                  <a:pt x="35" y="35"/>
                </a:lnTo>
                <a:lnTo>
                  <a:pt x="35" y="37"/>
                </a:lnTo>
                <a:lnTo>
                  <a:pt x="35" y="38"/>
                </a:lnTo>
                <a:lnTo>
                  <a:pt x="35" y="40"/>
                </a:lnTo>
                <a:lnTo>
                  <a:pt x="15" y="40"/>
                </a:lnTo>
                <a:lnTo>
                  <a:pt x="15" y="38"/>
                </a:lnTo>
                <a:lnTo>
                  <a:pt x="15" y="37"/>
                </a:lnTo>
                <a:lnTo>
                  <a:pt x="15" y="35"/>
                </a:lnTo>
                <a:lnTo>
                  <a:pt x="15" y="34"/>
                </a:lnTo>
                <a:lnTo>
                  <a:pt x="16" y="32"/>
                </a:lnTo>
                <a:lnTo>
                  <a:pt x="16" y="31"/>
                </a:lnTo>
                <a:lnTo>
                  <a:pt x="16" y="29"/>
                </a:lnTo>
                <a:lnTo>
                  <a:pt x="18" y="28"/>
                </a:lnTo>
                <a:lnTo>
                  <a:pt x="18" y="26"/>
                </a:lnTo>
                <a:lnTo>
                  <a:pt x="19" y="25"/>
                </a:lnTo>
                <a:lnTo>
                  <a:pt x="19" y="23"/>
                </a:lnTo>
                <a:lnTo>
                  <a:pt x="19" y="22"/>
                </a:lnTo>
                <a:lnTo>
                  <a:pt x="21" y="22"/>
                </a:lnTo>
                <a:lnTo>
                  <a:pt x="21" y="21"/>
                </a:lnTo>
                <a:lnTo>
                  <a:pt x="21" y="19"/>
                </a:lnTo>
                <a:lnTo>
                  <a:pt x="22" y="19"/>
                </a:lnTo>
                <a:lnTo>
                  <a:pt x="22" y="18"/>
                </a:lnTo>
                <a:lnTo>
                  <a:pt x="24" y="16"/>
                </a:lnTo>
                <a:lnTo>
                  <a:pt x="24" y="15"/>
                </a:lnTo>
                <a:lnTo>
                  <a:pt x="25" y="13"/>
                </a:lnTo>
                <a:lnTo>
                  <a:pt x="27" y="12"/>
                </a:lnTo>
                <a:lnTo>
                  <a:pt x="28" y="10"/>
                </a:lnTo>
                <a:lnTo>
                  <a:pt x="30" y="9"/>
                </a:lnTo>
                <a:lnTo>
                  <a:pt x="31" y="9"/>
                </a:lnTo>
                <a:lnTo>
                  <a:pt x="31" y="7"/>
                </a:lnTo>
                <a:lnTo>
                  <a:pt x="33" y="7"/>
                </a:lnTo>
                <a:lnTo>
                  <a:pt x="33" y="6"/>
                </a:lnTo>
                <a:lnTo>
                  <a:pt x="34" y="6"/>
                </a:lnTo>
                <a:lnTo>
                  <a:pt x="35" y="4"/>
                </a:lnTo>
                <a:lnTo>
                  <a:pt x="37" y="4"/>
                </a:lnTo>
                <a:lnTo>
                  <a:pt x="37" y="3"/>
                </a:lnTo>
                <a:lnTo>
                  <a:pt x="38" y="3"/>
                </a:lnTo>
                <a:lnTo>
                  <a:pt x="40" y="3"/>
                </a:lnTo>
                <a:lnTo>
                  <a:pt x="41" y="3"/>
                </a:lnTo>
                <a:lnTo>
                  <a:pt x="41" y="1"/>
                </a:lnTo>
                <a:lnTo>
                  <a:pt x="43" y="1"/>
                </a:lnTo>
                <a:lnTo>
                  <a:pt x="44" y="1"/>
                </a:lnTo>
                <a:lnTo>
                  <a:pt x="46" y="1"/>
                </a:lnTo>
                <a:lnTo>
                  <a:pt x="46" y="0"/>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2" y="3"/>
                </a:lnTo>
                <a:lnTo>
                  <a:pt x="74" y="3"/>
                </a:lnTo>
                <a:lnTo>
                  <a:pt x="75" y="3"/>
                </a:lnTo>
                <a:lnTo>
                  <a:pt x="77" y="4"/>
                </a:lnTo>
                <a:lnTo>
                  <a:pt x="78" y="4"/>
                </a:lnTo>
                <a:lnTo>
                  <a:pt x="78" y="6"/>
                </a:lnTo>
                <a:lnTo>
                  <a:pt x="80" y="6"/>
                </a:lnTo>
                <a:lnTo>
                  <a:pt x="80" y="7"/>
                </a:lnTo>
                <a:lnTo>
                  <a:pt x="81" y="7"/>
                </a:lnTo>
                <a:lnTo>
                  <a:pt x="81" y="9"/>
                </a:lnTo>
                <a:lnTo>
                  <a:pt x="83" y="9"/>
                </a:lnTo>
                <a:lnTo>
                  <a:pt x="83" y="10"/>
                </a:lnTo>
                <a:lnTo>
                  <a:pt x="84" y="12"/>
                </a:lnTo>
                <a:lnTo>
                  <a:pt x="84" y="13"/>
                </a:lnTo>
                <a:lnTo>
                  <a:pt x="86" y="13"/>
                </a:lnTo>
                <a:lnTo>
                  <a:pt x="86" y="15"/>
                </a:lnTo>
                <a:lnTo>
                  <a:pt x="86" y="16"/>
                </a:lnTo>
                <a:lnTo>
                  <a:pt x="87" y="18"/>
                </a:lnTo>
                <a:lnTo>
                  <a:pt x="87" y="19"/>
                </a:lnTo>
                <a:lnTo>
                  <a:pt x="87" y="21"/>
                </a:lnTo>
                <a:lnTo>
                  <a:pt x="87" y="22"/>
                </a:lnTo>
                <a:lnTo>
                  <a:pt x="87" y="23"/>
                </a:lnTo>
                <a:lnTo>
                  <a:pt x="89" y="25"/>
                </a:lnTo>
                <a:lnTo>
                  <a:pt x="89" y="26"/>
                </a:lnTo>
                <a:lnTo>
                  <a:pt x="89" y="28"/>
                </a:lnTo>
                <a:lnTo>
                  <a:pt x="87" y="28"/>
                </a:lnTo>
                <a:lnTo>
                  <a:pt x="87" y="29"/>
                </a:lnTo>
                <a:lnTo>
                  <a:pt x="87" y="31"/>
                </a:lnTo>
                <a:lnTo>
                  <a:pt x="87" y="32"/>
                </a:lnTo>
                <a:lnTo>
                  <a:pt x="87" y="34"/>
                </a:lnTo>
                <a:lnTo>
                  <a:pt x="87" y="35"/>
                </a:lnTo>
                <a:lnTo>
                  <a:pt x="87" y="37"/>
                </a:lnTo>
                <a:lnTo>
                  <a:pt x="86" y="38"/>
                </a:lnTo>
                <a:lnTo>
                  <a:pt x="86" y="40"/>
                </a:lnTo>
                <a:lnTo>
                  <a:pt x="86" y="41"/>
                </a:lnTo>
                <a:lnTo>
                  <a:pt x="84" y="43"/>
                </a:lnTo>
                <a:lnTo>
                  <a:pt x="84" y="44"/>
                </a:lnTo>
                <a:lnTo>
                  <a:pt x="84" y="46"/>
                </a:lnTo>
                <a:lnTo>
                  <a:pt x="83" y="46"/>
                </a:lnTo>
                <a:lnTo>
                  <a:pt x="83" y="47"/>
                </a:lnTo>
                <a:lnTo>
                  <a:pt x="81" y="49"/>
                </a:lnTo>
                <a:lnTo>
                  <a:pt x="81" y="50"/>
                </a:lnTo>
                <a:lnTo>
                  <a:pt x="80" y="50"/>
                </a:lnTo>
                <a:lnTo>
                  <a:pt x="80" y="51"/>
                </a:lnTo>
                <a:lnTo>
                  <a:pt x="80" y="53"/>
                </a:lnTo>
                <a:lnTo>
                  <a:pt x="78" y="53"/>
                </a:lnTo>
                <a:lnTo>
                  <a:pt x="78" y="54"/>
                </a:lnTo>
                <a:lnTo>
                  <a:pt x="77" y="54"/>
                </a:lnTo>
                <a:lnTo>
                  <a:pt x="77" y="56"/>
                </a:lnTo>
                <a:lnTo>
                  <a:pt x="75" y="56"/>
                </a:lnTo>
                <a:lnTo>
                  <a:pt x="75" y="57"/>
                </a:lnTo>
                <a:lnTo>
                  <a:pt x="74" y="57"/>
                </a:lnTo>
                <a:lnTo>
                  <a:pt x="74" y="59"/>
                </a:lnTo>
                <a:lnTo>
                  <a:pt x="72" y="59"/>
                </a:lnTo>
                <a:lnTo>
                  <a:pt x="72" y="60"/>
                </a:lnTo>
                <a:lnTo>
                  <a:pt x="71" y="60"/>
                </a:lnTo>
                <a:lnTo>
                  <a:pt x="71" y="62"/>
                </a:lnTo>
                <a:lnTo>
                  <a:pt x="69" y="62"/>
                </a:lnTo>
                <a:lnTo>
                  <a:pt x="68" y="63"/>
                </a:lnTo>
                <a:lnTo>
                  <a:pt x="66" y="65"/>
                </a:lnTo>
                <a:lnTo>
                  <a:pt x="65" y="66"/>
                </a:lnTo>
                <a:lnTo>
                  <a:pt x="64" y="66"/>
                </a:lnTo>
                <a:lnTo>
                  <a:pt x="62" y="68"/>
                </a:lnTo>
                <a:lnTo>
                  <a:pt x="61" y="69"/>
                </a:lnTo>
                <a:lnTo>
                  <a:pt x="59" y="71"/>
                </a:lnTo>
                <a:lnTo>
                  <a:pt x="58" y="71"/>
                </a:lnTo>
                <a:lnTo>
                  <a:pt x="56" y="72"/>
                </a:lnTo>
                <a:lnTo>
                  <a:pt x="55" y="74"/>
                </a:lnTo>
                <a:lnTo>
                  <a:pt x="53" y="74"/>
                </a:lnTo>
                <a:lnTo>
                  <a:pt x="53" y="75"/>
                </a:lnTo>
                <a:lnTo>
                  <a:pt x="52" y="75"/>
                </a:lnTo>
                <a:lnTo>
                  <a:pt x="50" y="75"/>
                </a:lnTo>
                <a:lnTo>
                  <a:pt x="50" y="77"/>
                </a:lnTo>
                <a:lnTo>
                  <a:pt x="49" y="77"/>
                </a:lnTo>
                <a:lnTo>
                  <a:pt x="47" y="78"/>
                </a:lnTo>
                <a:lnTo>
                  <a:pt x="46" y="78"/>
                </a:lnTo>
                <a:lnTo>
                  <a:pt x="46" y="79"/>
                </a:lnTo>
                <a:lnTo>
                  <a:pt x="44" y="79"/>
                </a:lnTo>
                <a:lnTo>
                  <a:pt x="43" y="79"/>
                </a:lnTo>
                <a:lnTo>
                  <a:pt x="43" y="81"/>
                </a:lnTo>
                <a:lnTo>
                  <a:pt x="41" y="81"/>
                </a:lnTo>
                <a:lnTo>
                  <a:pt x="40" y="82"/>
                </a:lnTo>
                <a:lnTo>
                  <a:pt x="38" y="82"/>
                </a:lnTo>
                <a:lnTo>
                  <a:pt x="38" y="84"/>
                </a:lnTo>
                <a:lnTo>
                  <a:pt x="37" y="84"/>
                </a:lnTo>
                <a:lnTo>
                  <a:pt x="37" y="85"/>
                </a:lnTo>
                <a:lnTo>
                  <a:pt x="35" y="85"/>
                </a:lnTo>
                <a:lnTo>
                  <a:pt x="34" y="87"/>
                </a:lnTo>
                <a:lnTo>
                  <a:pt x="33" y="87"/>
                </a:lnTo>
                <a:lnTo>
                  <a:pt x="33" y="88"/>
                </a:lnTo>
                <a:lnTo>
                  <a:pt x="31" y="88"/>
                </a:lnTo>
                <a:lnTo>
                  <a:pt x="31" y="90"/>
                </a:lnTo>
                <a:lnTo>
                  <a:pt x="30" y="90"/>
                </a:lnTo>
                <a:lnTo>
                  <a:pt x="30" y="91"/>
                </a:lnTo>
                <a:lnTo>
                  <a:pt x="75" y="91"/>
                </a:lnTo>
                <a:lnTo>
                  <a:pt x="72" y="109"/>
                </a:lnTo>
                <a:lnTo>
                  <a:pt x="0"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0" name="Freeform 52">
            <a:extLst>
              <a:ext uri="{FF2B5EF4-FFF2-40B4-BE49-F238E27FC236}">
                <a16:creationId xmlns:a16="http://schemas.microsoft.com/office/drawing/2014/main" id="{0D5D7054-B0BD-44AF-9BCB-F8295A39FE2C}"/>
              </a:ext>
            </a:extLst>
          </p:cNvPr>
          <p:cNvSpPr>
            <a:spLocks/>
          </p:cNvSpPr>
          <p:nvPr/>
        </p:nvSpPr>
        <p:spPr bwMode="auto">
          <a:xfrm rot="4420923">
            <a:off x="8046245" y="3863181"/>
            <a:ext cx="74612" cy="117475"/>
          </a:xfrm>
          <a:custGeom>
            <a:avLst/>
            <a:gdLst>
              <a:gd name="T0" fmla="*/ 0 w 89"/>
              <a:gd name="T1" fmla="*/ 2147483646 h 110"/>
              <a:gd name="T2" fmla="*/ 2147483646 w 89"/>
              <a:gd name="T3" fmla="*/ 2147483646 h 110"/>
              <a:gd name="T4" fmla="*/ 2147483646 w 89"/>
              <a:gd name="T5" fmla="*/ 2147483646 h 110"/>
              <a:gd name="T6" fmla="*/ 2147483646 w 89"/>
              <a:gd name="T7" fmla="*/ 2147483646 h 110"/>
              <a:gd name="T8" fmla="*/ 2147483646 w 89"/>
              <a:gd name="T9" fmla="*/ 2147483646 h 110"/>
              <a:gd name="T10" fmla="*/ 2147483646 w 89"/>
              <a:gd name="T11" fmla="*/ 2147483646 h 110"/>
              <a:gd name="T12" fmla="*/ 2147483646 w 89"/>
              <a:gd name="T13" fmla="*/ 2147483646 h 110"/>
              <a:gd name="T14" fmla="*/ 2147483646 w 89"/>
              <a:gd name="T15" fmla="*/ 2147483646 h 110"/>
              <a:gd name="T16" fmla="*/ 2147483646 w 89"/>
              <a:gd name="T17" fmla="*/ 2147483646 h 110"/>
              <a:gd name="T18" fmla="*/ 2147483646 w 89"/>
              <a:gd name="T19" fmla="*/ 2147483646 h 110"/>
              <a:gd name="T20" fmla="*/ 2147483646 w 89"/>
              <a:gd name="T21" fmla="*/ 2147483646 h 110"/>
              <a:gd name="T22" fmla="*/ 2147483646 w 89"/>
              <a:gd name="T23" fmla="*/ 2147483646 h 110"/>
              <a:gd name="T24" fmla="*/ 2147483646 w 89"/>
              <a:gd name="T25" fmla="*/ 2147483646 h 110"/>
              <a:gd name="T26" fmla="*/ 2147483646 w 89"/>
              <a:gd name="T27" fmla="*/ 2147483646 h 110"/>
              <a:gd name="T28" fmla="*/ 2147483646 w 89"/>
              <a:gd name="T29" fmla="*/ 2147483646 h 110"/>
              <a:gd name="T30" fmla="*/ 2147483646 w 89"/>
              <a:gd name="T31" fmla="*/ 2147483646 h 110"/>
              <a:gd name="T32" fmla="*/ 2147483646 w 89"/>
              <a:gd name="T33" fmla="*/ 2147483646 h 110"/>
              <a:gd name="T34" fmla="*/ 2147483646 w 89"/>
              <a:gd name="T35" fmla="*/ 2147483646 h 110"/>
              <a:gd name="T36" fmla="*/ 2147483646 w 89"/>
              <a:gd name="T37" fmla="*/ 2147483646 h 110"/>
              <a:gd name="T38" fmla="*/ 2147483646 w 89"/>
              <a:gd name="T39" fmla="*/ 2147483646 h 110"/>
              <a:gd name="T40" fmla="*/ 2147483646 w 89"/>
              <a:gd name="T41" fmla="*/ 2147483646 h 110"/>
              <a:gd name="T42" fmla="*/ 2147483646 w 89"/>
              <a:gd name="T43" fmla="*/ 2147483646 h 110"/>
              <a:gd name="T44" fmla="*/ 2147483646 w 89"/>
              <a:gd name="T45" fmla="*/ 2147483646 h 110"/>
              <a:gd name="T46" fmla="*/ 2147483646 w 89"/>
              <a:gd name="T47" fmla="*/ 2147483646 h 110"/>
              <a:gd name="T48" fmla="*/ 2147483646 w 89"/>
              <a:gd name="T49" fmla="*/ 2147483646 h 110"/>
              <a:gd name="T50" fmla="*/ 2147483646 w 89"/>
              <a:gd name="T51" fmla="*/ 2147483646 h 110"/>
              <a:gd name="T52" fmla="*/ 2147483646 w 89"/>
              <a:gd name="T53" fmla="*/ 2147483646 h 110"/>
              <a:gd name="T54" fmla="*/ 2147483646 w 89"/>
              <a:gd name="T55" fmla="*/ 2147483646 h 110"/>
              <a:gd name="T56" fmla="*/ 2147483646 w 89"/>
              <a:gd name="T57" fmla="*/ 2147483646 h 110"/>
              <a:gd name="T58" fmla="*/ 2147483646 w 89"/>
              <a:gd name="T59" fmla="*/ 2147483646 h 110"/>
              <a:gd name="T60" fmla="*/ 2147483646 w 89"/>
              <a:gd name="T61" fmla="*/ 2147483646 h 110"/>
              <a:gd name="T62" fmla="*/ 2147483646 w 89"/>
              <a:gd name="T63" fmla="*/ 2147483646 h 110"/>
              <a:gd name="T64" fmla="*/ 2147483646 w 89"/>
              <a:gd name="T65" fmla="*/ 0 h 110"/>
              <a:gd name="T66" fmla="*/ 2147483646 w 89"/>
              <a:gd name="T67" fmla="*/ 0 h 110"/>
              <a:gd name="T68" fmla="*/ 2147483646 w 89"/>
              <a:gd name="T69" fmla="*/ 0 h 110"/>
              <a:gd name="T70" fmla="*/ 2147483646 w 89"/>
              <a:gd name="T71" fmla="*/ 2147483646 h 110"/>
              <a:gd name="T72" fmla="*/ 2147483646 w 89"/>
              <a:gd name="T73" fmla="*/ 2147483646 h 110"/>
              <a:gd name="T74" fmla="*/ 2147483646 w 89"/>
              <a:gd name="T75" fmla="*/ 2147483646 h 110"/>
              <a:gd name="T76" fmla="*/ 2147483646 w 89"/>
              <a:gd name="T77" fmla="*/ 2147483646 h 110"/>
              <a:gd name="T78" fmla="*/ 2147483646 w 89"/>
              <a:gd name="T79" fmla="*/ 2147483646 h 110"/>
              <a:gd name="T80" fmla="*/ 2147483646 w 89"/>
              <a:gd name="T81" fmla="*/ 2147483646 h 110"/>
              <a:gd name="T82" fmla="*/ 2147483646 w 89"/>
              <a:gd name="T83" fmla="*/ 2147483646 h 110"/>
              <a:gd name="T84" fmla="*/ 2147483646 w 89"/>
              <a:gd name="T85" fmla="*/ 2147483646 h 110"/>
              <a:gd name="T86" fmla="*/ 2147483646 w 89"/>
              <a:gd name="T87" fmla="*/ 2147483646 h 110"/>
              <a:gd name="T88" fmla="*/ 2147483646 w 89"/>
              <a:gd name="T89" fmla="*/ 2147483646 h 110"/>
              <a:gd name="T90" fmla="*/ 2147483646 w 89"/>
              <a:gd name="T91" fmla="*/ 2147483646 h 110"/>
              <a:gd name="T92" fmla="*/ 2147483646 w 89"/>
              <a:gd name="T93" fmla="*/ 2147483646 h 110"/>
              <a:gd name="T94" fmla="*/ 2147483646 w 89"/>
              <a:gd name="T95" fmla="*/ 2147483646 h 110"/>
              <a:gd name="T96" fmla="*/ 2147483646 w 89"/>
              <a:gd name="T97" fmla="*/ 2147483646 h 110"/>
              <a:gd name="T98" fmla="*/ 2147483646 w 89"/>
              <a:gd name="T99" fmla="*/ 2147483646 h 110"/>
              <a:gd name="T100" fmla="*/ 2147483646 w 89"/>
              <a:gd name="T101" fmla="*/ 2147483646 h 110"/>
              <a:gd name="T102" fmla="*/ 2147483646 w 89"/>
              <a:gd name="T103" fmla="*/ 2147483646 h 110"/>
              <a:gd name="T104" fmla="*/ 2147483646 w 89"/>
              <a:gd name="T105" fmla="*/ 2147483646 h 110"/>
              <a:gd name="T106" fmla="*/ 2147483646 w 89"/>
              <a:gd name="T107" fmla="*/ 2147483646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10"/>
              <a:gd name="T164" fmla="*/ 89 w 89"/>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10">
                <a:moveTo>
                  <a:pt x="0" y="110"/>
                </a:moveTo>
                <a:lnTo>
                  <a:pt x="0" y="109"/>
                </a:lnTo>
                <a:lnTo>
                  <a:pt x="0" y="107"/>
                </a:lnTo>
                <a:lnTo>
                  <a:pt x="0" y="106"/>
                </a:lnTo>
                <a:lnTo>
                  <a:pt x="0" y="104"/>
                </a:lnTo>
                <a:lnTo>
                  <a:pt x="2" y="103"/>
                </a:lnTo>
                <a:lnTo>
                  <a:pt x="2" y="101"/>
                </a:lnTo>
                <a:lnTo>
                  <a:pt x="2" y="100"/>
                </a:lnTo>
                <a:lnTo>
                  <a:pt x="3" y="98"/>
                </a:lnTo>
                <a:lnTo>
                  <a:pt x="3" y="97"/>
                </a:lnTo>
                <a:lnTo>
                  <a:pt x="3" y="95"/>
                </a:lnTo>
                <a:lnTo>
                  <a:pt x="5" y="95"/>
                </a:lnTo>
                <a:lnTo>
                  <a:pt x="5" y="94"/>
                </a:lnTo>
                <a:lnTo>
                  <a:pt x="5" y="93"/>
                </a:lnTo>
                <a:lnTo>
                  <a:pt x="6" y="93"/>
                </a:lnTo>
                <a:lnTo>
                  <a:pt x="6" y="91"/>
                </a:lnTo>
                <a:lnTo>
                  <a:pt x="8" y="91"/>
                </a:lnTo>
                <a:lnTo>
                  <a:pt x="8" y="90"/>
                </a:lnTo>
                <a:lnTo>
                  <a:pt x="8" y="88"/>
                </a:lnTo>
                <a:lnTo>
                  <a:pt x="9" y="88"/>
                </a:lnTo>
                <a:lnTo>
                  <a:pt x="9" y="87"/>
                </a:lnTo>
                <a:lnTo>
                  <a:pt x="11" y="87"/>
                </a:lnTo>
                <a:lnTo>
                  <a:pt x="11" y="85"/>
                </a:lnTo>
                <a:lnTo>
                  <a:pt x="12" y="85"/>
                </a:lnTo>
                <a:lnTo>
                  <a:pt x="12" y="84"/>
                </a:lnTo>
                <a:lnTo>
                  <a:pt x="14" y="84"/>
                </a:lnTo>
                <a:lnTo>
                  <a:pt x="14" y="82"/>
                </a:lnTo>
                <a:lnTo>
                  <a:pt x="15" y="81"/>
                </a:lnTo>
                <a:lnTo>
                  <a:pt x="17" y="79"/>
                </a:lnTo>
                <a:lnTo>
                  <a:pt x="17" y="78"/>
                </a:lnTo>
                <a:lnTo>
                  <a:pt x="18" y="78"/>
                </a:lnTo>
                <a:lnTo>
                  <a:pt x="20" y="76"/>
                </a:lnTo>
                <a:lnTo>
                  <a:pt x="21" y="76"/>
                </a:lnTo>
                <a:lnTo>
                  <a:pt x="21" y="75"/>
                </a:lnTo>
                <a:lnTo>
                  <a:pt x="23" y="75"/>
                </a:lnTo>
                <a:lnTo>
                  <a:pt x="23" y="73"/>
                </a:lnTo>
                <a:lnTo>
                  <a:pt x="24" y="73"/>
                </a:lnTo>
                <a:lnTo>
                  <a:pt x="24" y="72"/>
                </a:lnTo>
                <a:lnTo>
                  <a:pt x="26" y="72"/>
                </a:lnTo>
                <a:lnTo>
                  <a:pt x="27" y="70"/>
                </a:lnTo>
                <a:lnTo>
                  <a:pt x="29" y="70"/>
                </a:lnTo>
                <a:lnTo>
                  <a:pt x="29" y="69"/>
                </a:lnTo>
                <a:lnTo>
                  <a:pt x="30" y="69"/>
                </a:lnTo>
                <a:lnTo>
                  <a:pt x="30" y="67"/>
                </a:lnTo>
                <a:lnTo>
                  <a:pt x="31" y="67"/>
                </a:lnTo>
                <a:lnTo>
                  <a:pt x="33" y="66"/>
                </a:lnTo>
                <a:lnTo>
                  <a:pt x="34" y="64"/>
                </a:lnTo>
                <a:lnTo>
                  <a:pt x="36" y="64"/>
                </a:lnTo>
                <a:lnTo>
                  <a:pt x="37" y="63"/>
                </a:lnTo>
                <a:lnTo>
                  <a:pt x="39" y="63"/>
                </a:lnTo>
                <a:lnTo>
                  <a:pt x="40" y="62"/>
                </a:lnTo>
                <a:lnTo>
                  <a:pt x="42" y="60"/>
                </a:lnTo>
                <a:lnTo>
                  <a:pt x="43" y="60"/>
                </a:lnTo>
                <a:lnTo>
                  <a:pt x="43" y="59"/>
                </a:lnTo>
                <a:lnTo>
                  <a:pt x="45" y="59"/>
                </a:lnTo>
                <a:lnTo>
                  <a:pt x="46" y="57"/>
                </a:lnTo>
                <a:lnTo>
                  <a:pt x="48" y="57"/>
                </a:lnTo>
                <a:lnTo>
                  <a:pt x="49" y="56"/>
                </a:lnTo>
                <a:lnTo>
                  <a:pt x="51" y="54"/>
                </a:lnTo>
                <a:lnTo>
                  <a:pt x="52" y="54"/>
                </a:lnTo>
                <a:lnTo>
                  <a:pt x="52" y="53"/>
                </a:lnTo>
                <a:lnTo>
                  <a:pt x="54" y="53"/>
                </a:lnTo>
                <a:lnTo>
                  <a:pt x="54" y="51"/>
                </a:lnTo>
                <a:lnTo>
                  <a:pt x="55" y="51"/>
                </a:lnTo>
                <a:lnTo>
                  <a:pt x="57" y="50"/>
                </a:lnTo>
                <a:lnTo>
                  <a:pt x="58" y="50"/>
                </a:lnTo>
                <a:lnTo>
                  <a:pt x="58" y="48"/>
                </a:lnTo>
                <a:lnTo>
                  <a:pt x="60" y="48"/>
                </a:lnTo>
                <a:lnTo>
                  <a:pt x="60" y="47"/>
                </a:lnTo>
                <a:lnTo>
                  <a:pt x="61" y="45"/>
                </a:lnTo>
                <a:lnTo>
                  <a:pt x="61" y="44"/>
                </a:lnTo>
                <a:lnTo>
                  <a:pt x="63" y="44"/>
                </a:lnTo>
                <a:lnTo>
                  <a:pt x="63" y="42"/>
                </a:lnTo>
                <a:lnTo>
                  <a:pt x="64" y="41"/>
                </a:lnTo>
                <a:lnTo>
                  <a:pt x="64" y="39"/>
                </a:lnTo>
                <a:lnTo>
                  <a:pt x="64" y="38"/>
                </a:lnTo>
                <a:lnTo>
                  <a:pt x="65" y="38"/>
                </a:lnTo>
                <a:lnTo>
                  <a:pt x="65" y="36"/>
                </a:lnTo>
                <a:lnTo>
                  <a:pt x="65" y="35"/>
                </a:lnTo>
                <a:lnTo>
                  <a:pt x="65" y="34"/>
                </a:lnTo>
                <a:lnTo>
                  <a:pt x="65" y="32"/>
                </a:lnTo>
                <a:lnTo>
                  <a:pt x="65" y="31"/>
                </a:lnTo>
                <a:lnTo>
                  <a:pt x="65" y="29"/>
                </a:lnTo>
                <a:lnTo>
                  <a:pt x="65" y="28"/>
                </a:lnTo>
                <a:lnTo>
                  <a:pt x="65" y="26"/>
                </a:lnTo>
                <a:lnTo>
                  <a:pt x="65" y="25"/>
                </a:lnTo>
                <a:lnTo>
                  <a:pt x="65" y="23"/>
                </a:lnTo>
                <a:lnTo>
                  <a:pt x="64" y="22"/>
                </a:lnTo>
                <a:lnTo>
                  <a:pt x="64" y="20"/>
                </a:lnTo>
                <a:lnTo>
                  <a:pt x="63" y="20"/>
                </a:lnTo>
                <a:lnTo>
                  <a:pt x="63" y="19"/>
                </a:lnTo>
                <a:lnTo>
                  <a:pt x="61" y="19"/>
                </a:lnTo>
                <a:lnTo>
                  <a:pt x="60" y="19"/>
                </a:lnTo>
                <a:lnTo>
                  <a:pt x="60" y="17"/>
                </a:lnTo>
                <a:lnTo>
                  <a:pt x="58" y="17"/>
                </a:lnTo>
                <a:lnTo>
                  <a:pt x="57" y="17"/>
                </a:lnTo>
                <a:lnTo>
                  <a:pt x="55" y="17"/>
                </a:lnTo>
                <a:lnTo>
                  <a:pt x="54" y="17"/>
                </a:lnTo>
                <a:lnTo>
                  <a:pt x="52" y="17"/>
                </a:lnTo>
                <a:lnTo>
                  <a:pt x="51" y="17"/>
                </a:lnTo>
                <a:lnTo>
                  <a:pt x="49" y="19"/>
                </a:lnTo>
                <a:lnTo>
                  <a:pt x="48" y="19"/>
                </a:lnTo>
                <a:lnTo>
                  <a:pt x="46" y="19"/>
                </a:lnTo>
                <a:lnTo>
                  <a:pt x="46" y="20"/>
                </a:lnTo>
                <a:lnTo>
                  <a:pt x="45" y="20"/>
                </a:lnTo>
                <a:lnTo>
                  <a:pt x="43" y="22"/>
                </a:lnTo>
                <a:lnTo>
                  <a:pt x="42" y="23"/>
                </a:lnTo>
                <a:lnTo>
                  <a:pt x="42" y="25"/>
                </a:lnTo>
                <a:lnTo>
                  <a:pt x="40" y="25"/>
                </a:lnTo>
                <a:lnTo>
                  <a:pt x="40" y="26"/>
                </a:lnTo>
                <a:lnTo>
                  <a:pt x="39" y="26"/>
                </a:lnTo>
                <a:lnTo>
                  <a:pt x="39" y="28"/>
                </a:lnTo>
                <a:lnTo>
                  <a:pt x="39" y="29"/>
                </a:lnTo>
                <a:lnTo>
                  <a:pt x="37" y="29"/>
                </a:lnTo>
                <a:lnTo>
                  <a:pt x="37" y="31"/>
                </a:lnTo>
                <a:lnTo>
                  <a:pt x="37" y="32"/>
                </a:lnTo>
                <a:lnTo>
                  <a:pt x="37" y="34"/>
                </a:lnTo>
                <a:lnTo>
                  <a:pt x="36" y="35"/>
                </a:lnTo>
                <a:lnTo>
                  <a:pt x="36" y="36"/>
                </a:lnTo>
                <a:lnTo>
                  <a:pt x="36" y="38"/>
                </a:lnTo>
                <a:lnTo>
                  <a:pt x="36" y="39"/>
                </a:lnTo>
                <a:lnTo>
                  <a:pt x="15" y="39"/>
                </a:lnTo>
                <a:lnTo>
                  <a:pt x="15" y="38"/>
                </a:lnTo>
                <a:lnTo>
                  <a:pt x="15" y="36"/>
                </a:lnTo>
                <a:lnTo>
                  <a:pt x="15" y="35"/>
                </a:lnTo>
                <a:lnTo>
                  <a:pt x="15" y="34"/>
                </a:lnTo>
                <a:lnTo>
                  <a:pt x="17" y="32"/>
                </a:lnTo>
                <a:lnTo>
                  <a:pt x="17" y="31"/>
                </a:lnTo>
                <a:lnTo>
                  <a:pt x="17" y="29"/>
                </a:lnTo>
                <a:lnTo>
                  <a:pt x="18" y="28"/>
                </a:lnTo>
                <a:lnTo>
                  <a:pt x="18" y="26"/>
                </a:lnTo>
                <a:lnTo>
                  <a:pt x="20" y="25"/>
                </a:lnTo>
                <a:lnTo>
                  <a:pt x="20" y="23"/>
                </a:lnTo>
                <a:lnTo>
                  <a:pt x="20" y="22"/>
                </a:lnTo>
                <a:lnTo>
                  <a:pt x="21" y="20"/>
                </a:lnTo>
                <a:lnTo>
                  <a:pt x="23" y="19"/>
                </a:lnTo>
                <a:lnTo>
                  <a:pt x="23" y="17"/>
                </a:lnTo>
                <a:lnTo>
                  <a:pt x="24" y="16"/>
                </a:lnTo>
                <a:lnTo>
                  <a:pt x="24" y="14"/>
                </a:lnTo>
                <a:lnTo>
                  <a:pt x="26" y="14"/>
                </a:lnTo>
                <a:lnTo>
                  <a:pt x="26" y="13"/>
                </a:lnTo>
                <a:lnTo>
                  <a:pt x="27" y="13"/>
                </a:lnTo>
                <a:lnTo>
                  <a:pt x="27" y="11"/>
                </a:lnTo>
                <a:lnTo>
                  <a:pt x="29" y="11"/>
                </a:lnTo>
                <a:lnTo>
                  <a:pt x="29" y="10"/>
                </a:lnTo>
                <a:lnTo>
                  <a:pt x="30" y="10"/>
                </a:lnTo>
                <a:lnTo>
                  <a:pt x="30" y="8"/>
                </a:lnTo>
                <a:lnTo>
                  <a:pt x="31" y="8"/>
                </a:lnTo>
                <a:lnTo>
                  <a:pt x="31" y="7"/>
                </a:lnTo>
                <a:lnTo>
                  <a:pt x="33" y="7"/>
                </a:lnTo>
                <a:lnTo>
                  <a:pt x="33" y="6"/>
                </a:lnTo>
                <a:lnTo>
                  <a:pt x="34" y="6"/>
                </a:lnTo>
                <a:lnTo>
                  <a:pt x="36" y="4"/>
                </a:lnTo>
                <a:lnTo>
                  <a:pt x="37" y="4"/>
                </a:lnTo>
                <a:lnTo>
                  <a:pt x="39" y="3"/>
                </a:lnTo>
                <a:lnTo>
                  <a:pt x="40" y="3"/>
                </a:lnTo>
                <a:lnTo>
                  <a:pt x="42" y="3"/>
                </a:lnTo>
                <a:lnTo>
                  <a:pt x="43" y="1"/>
                </a:lnTo>
                <a:lnTo>
                  <a:pt x="45" y="1"/>
                </a:lnTo>
                <a:lnTo>
                  <a:pt x="46" y="1"/>
                </a:lnTo>
                <a:lnTo>
                  <a:pt x="48" y="1"/>
                </a:lnTo>
                <a:lnTo>
                  <a:pt x="48" y="0"/>
                </a:lnTo>
                <a:lnTo>
                  <a:pt x="49" y="0"/>
                </a:lnTo>
                <a:lnTo>
                  <a:pt x="51" y="0"/>
                </a:lnTo>
                <a:lnTo>
                  <a:pt x="52" y="0"/>
                </a:lnTo>
                <a:lnTo>
                  <a:pt x="54" y="0"/>
                </a:lnTo>
                <a:lnTo>
                  <a:pt x="55" y="0"/>
                </a:lnTo>
                <a:lnTo>
                  <a:pt x="57" y="0"/>
                </a:lnTo>
                <a:lnTo>
                  <a:pt x="58" y="0"/>
                </a:lnTo>
                <a:lnTo>
                  <a:pt x="60" y="0"/>
                </a:lnTo>
                <a:lnTo>
                  <a:pt x="61" y="0"/>
                </a:lnTo>
                <a:lnTo>
                  <a:pt x="63" y="0"/>
                </a:lnTo>
                <a:lnTo>
                  <a:pt x="64" y="0"/>
                </a:lnTo>
                <a:lnTo>
                  <a:pt x="65" y="0"/>
                </a:lnTo>
                <a:lnTo>
                  <a:pt x="67" y="0"/>
                </a:lnTo>
                <a:lnTo>
                  <a:pt x="68" y="1"/>
                </a:lnTo>
                <a:lnTo>
                  <a:pt x="70" y="1"/>
                </a:lnTo>
                <a:lnTo>
                  <a:pt x="71" y="1"/>
                </a:lnTo>
                <a:lnTo>
                  <a:pt x="73" y="1"/>
                </a:lnTo>
                <a:lnTo>
                  <a:pt x="73" y="3"/>
                </a:lnTo>
                <a:lnTo>
                  <a:pt x="74" y="3"/>
                </a:lnTo>
                <a:lnTo>
                  <a:pt x="76" y="3"/>
                </a:lnTo>
                <a:lnTo>
                  <a:pt x="76" y="4"/>
                </a:lnTo>
                <a:lnTo>
                  <a:pt x="77" y="4"/>
                </a:lnTo>
                <a:lnTo>
                  <a:pt x="79" y="6"/>
                </a:lnTo>
                <a:lnTo>
                  <a:pt x="80" y="6"/>
                </a:lnTo>
                <a:lnTo>
                  <a:pt x="80" y="7"/>
                </a:lnTo>
                <a:lnTo>
                  <a:pt x="82" y="7"/>
                </a:lnTo>
                <a:lnTo>
                  <a:pt x="82" y="8"/>
                </a:lnTo>
                <a:lnTo>
                  <a:pt x="83" y="8"/>
                </a:lnTo>
                <a:lnTo>
                  <a:pt x="83" y="10"/>
                </a:lnTo>
                <a:lnTo>
                  <a:pt x="85" y="11"/>
                </a:lnTo>
                <a:lnTo>
                  <a:pt x="85" y="13"/>
                </a:lnTo>
                <a:lnTo>
                  <a:pt x="86" y="13"/>
                </a:lnTo>
                <a:lnTo>
                  <a:pt x="86" y="14"/>
                </a:lnTo>
                <a:lnTo>
                  <a:pt x="86" y="16"/>
                </a:lnTo>
                <a:lnTo>
                  <a:pt x="88" y="17"/>
                </a:lnTo>
                <a:lnTo>
                  <a:pt x="88" y="19"/>
                </a:lnTo>
                <a:lnTo>
                  <a:pt x="88" y="20"/>
                </a:lnTo>
                <a:lnTo>
                  <a:pt x="88" y="22"/>
                </a:lnTo>
                <a:lnTo>
                  <a:pt x="88" y="23"/>
                </a:lnTo>
                <a:lnTo>
                  <a:pt x="88" y="25"/>
                </a:lnTo>
                <a:lnTo>
                  <a:pt x="88" y="26"/>
                </a:lnTo>
                <a:lnTo>
                  <a:pt x="89" y="26"/>
                </a:lnTo>
                <a:lnTo>
                  <a:pt x="88" y="26"/>
                </a:lnTo>
                <a:lnTo>
                  <a:pt x="88" y="28"/>
                </a:lnTo>
                <a:lnTo>
                  <a:pt x="88" y="29"/>
                </a:lnTo>
                <a:lnTo>
                  <a:pt x="88" y="31"/>
                </a:lnTo>
                <a:lnTo>
                  <a:pt x="88" y="32"/>
                </a:lnTo>
                <a:lnTo>
                  <a:pt x="88" y="34"/>
                </a:lnTo>
                <a:lnTo>
                  <a:pt x="88" y="35"/>
                </a:lnTo>
                <a:lnTo>
                  <a:pt x="88" y="36"/>
                </a:lnTo>
                <a:lnTo>
                  <a:pt x="86" y="38"/>
                </a:lnTo>
                <a:lnTo>
                  <a:pt x="86" y="39"/>
                </a:lnTo>
                <a:lnTo>
                  <a:pt x="86" y="41"/>
                </a:lnTo>
                <a:lnTo>
                  <a:pt x="85" y="42"/>
                </a:lnTo>
                <a:lnTo>
                  <a:pt x="85" y="44"/>
                </a:lnTo>
                <a:lnTo>
                  <a:pt x="85" y="45"/>
                </a:lnTo>
                <a:lnTo>
                  <a:pt x="83" y="45"/>
                </a:lnTo>
                <a:lnTo>
                  <a:pt x="83" y="47"/>
                </a:lnTo>
                <a:lnTo>
                  <a:pt x="83" y="48"/>
                </a:lnTo>
                <a:lnTo>
                  <a:pt x="82" y="48"/>
                </a:lnTo>
                <a:lnTo>
                  <a:pt x="82" y="50"/>
                </a:lnTo>
                <a:lnTo>
                  <a:pt x="80" y="51"/>
                </a:lnTo>
                <a:lnTo>
                  <a:pt x="80" y="53"/>
                </a:lnTo>
                <a:lnTo>
                  <a:pt x="79" y="53"/>
                </a:lnTo>
                <a:lnTo>
                  <a:pt x="79" y="54"/>
                </a:lnTo>
                <a:lnTo>
                  <a:pt x="77" y="56"/>
                </a:lnTo>
                <a:lnTo>
                  <a:pt x="76" y="57"/>
                </a:lnTo>
                <a:lnTo>
                  <a:pt x="74" y="57"/>
                </a:lnTo>
                <a:lnTo>
                  <a:pt x="74" y="59"/>
                </a:lnTo>
                <a:lnTo>
                  <a:pt x="73" y="60"/>
                </a:lnTo>
                <a:lnTo>
                  <a:pt x="71" y="60"/>
                </a:lnTo>
                <a:lnTo>
                  <a:pt x="71" y="62"/>
                </a:lnTo>
                <a:lnTo>
                  <a:pt x="70" y="62"/>
                </a:lnTo>
                <a:lnTo>
                  <a:pt x="70" y="63"/>
                </a:lnTo>
                <a:lnTo>
                  <a:pt x="68" y="63"/>
                </a:lnTo>
                <a:lnTo>
                  <a:pt x="67" y="64"/>
                </a:lnTo>
                <a:lnTo>
                  <a:pt x="65" y="66"/>
                </a:lnTo>
                <a:lnTo>
                  <a:pt x="64" y="67"/>
                </a:lnTo>
                <a:lnTo>
                  <a:pt x="63" y="67"/>
                </a:lnTo>
                <a:lnTo>
                  <a:pt x="61" y="69"/>
                </a:lnTo>
                <a:lnTo>
                  <a:pt x="60" y="70"/>
                </a:lnTo>
                <a:lnTo>
                  <a:pt x="58" y="70"/>
                </a:lnTo>
                <a:lnTo>
                  <a:pt x="57" y="72"/>
                </a:lnTo>
                <a:lnTo>
                  <a:pt x="55" y="73"/>
                </a:lnTo>
                <a:lnTo>
                  <a:pt x="54" y="73"/>
                </a:lnTo>
                <a:lnTo>
                  <a:pt x="54" y="75"/>
                </a:lnTo>
                <a:lnTo>
                  <a:pt x="52" y="75"/>
                </a:lnTo>
                <a:lnTo>
                  <a:pt x="51" y="76"/>
                </a:lnTo>
                <a:lnTo>
                  <a:pt x="49" y="76"/>
                </a:lnTo>
                <a:lnTo>
                  <a:pt x="48" y="78"/>
                </a:lnTo>
                <a:lnTo>
                  <a:pt x="46" y="78"/>
                </a:lnTo>
                <a:lnTo>
                  <a:pt x="46" y="79"/>
                </a:lnTo>
                <a:lnTo>
                  <a:pt x="45" y="79"/>
                </a:lnTo>
                <a:lnTo>
                  <a:pt x="43" y="81"/>
                </a:lnTo>
                <a:lnTo>
                  <a:pt x="42" y="81"/>
                </a:lnTo>
                <a:lnTo>
                  <a:pt x="42" y="82"/>
                </a:lnTo>
                <a:lnTo>
                  <a:pt x="40" y="82"/>
                </a:lnTo>
                <a:lnTo>
                  <a:pt x="39" y="82"/>
                </a:lnTo>
                <a:lnTo>
                  <a:pt x="39" y="84"/>
                </a:lnTo>
                <a:lnTo>
                  <a:pt x="37" y="84"/>
                </a:lnTo>
                <a:lnTo>
                  <a:pt x="37" y="85"/>
                </a:lnTo>
                <a:lnTo>
                  <a:pt x="36" y="85"/>
                </a:lnTo>
                <a:lnTo>
                  <a:pt x="36" y="87"/>
                </a:lnTo>
                <a:lnTo>
                  <a:pt x="34" y="87"/>
                </a:lnTo>
                <a:lnTo>
                  <a:pt x="34" y="88"/>
                </a:lnTo>
                <a:lnTo>
                  <a:pt x="33" y="88"/>
                </a:lnTo>
                <a:lnTo>
                  <a:pt x="31" y="90"/>
                </a:lnTo>
                <a:lnTo>
                  <a:pt x="30" y="91"/>
                </a:lnTo>
                <a:lnTo>
                  <a:pt x="76" y="91"/>
                </a:lnTo>
                <a:lnTo>
                  <a:pt x="73" y="110"/>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53">
            <a:extLst>
              <a:ext uri="{FF2B5EF4-FFF2-40B4-BE49-F238E27FC236}">
                <a16:creationId xmlns:a16="http://schemas.microsoft.com/office/drawing/2014/main" id="{9EA6C6D4-FD5E-4748-8C92-20D5D4970DF5}"/>
              </a:ext>
            </a:extLst>
          </p:cNvPr>
          <p:cNvSpPr>
            <a:spLocks/>
          </p:cNvSpPr>
          <p:nvPr/>
        </p:nvSpPr>
        <p:spPr bwMode="auto">
          <a:xfrm rot="4420923">
            <a:off x="7425531" y="2301082"/>
            <a:ext cx="130175" cy="141288"/>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1" y="102"/>
                </a:lnTo>
                <a:lnTo>
                  <a:pt x="112" y="0"/>
                </a:lnTo>
                <a:lnTo>
                  <a:pt x="154" y="0"/>
                </a:lnTo>
                <a:lnTo>
                  <a:pt x="127" y="133"/>
                </a:lnTo>
                <a:lnTo>
                  <a:pt x="102" y="133"/>
                </a:lnTo>
                <a:lnTo>
                  <a:pt x="123" y="24"/>
                </a:lnTo>
                <a:lnTo>
                  <a:pt x="77" y="133"/>
                </a:lnTo>
                <a:lnTo>
                  <a:pt x="52" y="133"/>
                </a:lnTo>
                <a:lnTo>
                  <a:pt x="47" y="24"/>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Freeform 54">
            <a:extLst>
              <a:ext uri="{FF2B5EF4-FFF2-40B4-BE49-F238E27FC236}">
                <a16:creationId xmlns:a16="http://schemas.microsoft.com/office/drawing/2014/main" id="{0514292C-C8FE-402A-8D51-4DBF710B72C2}"/>
              </a:ext>
            </a:extLst>
          </p:cNvPr>
          <p:cNvSpPr>
            <a:spLocks/>
          </p:cNvSpPr>
          <p:nvPr/>
        </p:nvSpPr>
        <p:spPr bwMode="auto">
          <a:xfrm rot="4420923">
            <a:off x="7467600" y="2378076"/>
            <a:ext cx="60325" cy="184150"/>
          </a:xfrm>
          <a:custGeom>
            <a:avLst/>
            <a:gdLst>
              <a:gd name="T0" fmla="*/ 2147483646 w 72"/>
              <a:gd name="T1" fmla="*/ 2147483646 h 173"/>
              <a:gd name="T2" fmla="*/ 2147483646 w 72"/>
              <a:gd name="T3" fmla="*/ 2147483646 h 173"/>
              <a:gd name="T4" fmla="*/ 2147483646 w 72"/>
              <a:gd name="T5" fmla="*/ 2147483646 h 173"/>
              <a:gd name="T6" fmla="*/ 2147483646 w 72"/>
              <a:gd name="T7" fmla="*/ 2147483646 h 173"/>
              <a:gd name="T8" fmla="*/ 2147483646 w 72"/>
              <a:gd name="T9" fmla="*/ 2147483646 h 173"/>
              <a:gd name="T10" fmla="*/ 2147483646 w 72"/>
              <a:gd name="T11" fmla="*/ 2147483646 h 173"/>
              <a:gd name="T12" fmla="*/ 2147483646 w 72"/>
              <a:gd name="T13" fmla="*/ 2147483646 h 173"/>
              <a:gd name="T14" fmla="*/ 2147483646 w 72"/>
              <a:gd name="T15" fmla="*/ 2147483646 h 173"/>
              <a:gd name="T16" fmla="*/ 2147483646 w 72"/>
              <a:gd name="T17" fmla="*/ 2147483646 h 173"/>
              <a:gd name="T18" fmla="*/ 2147483646 w 72"/>
              <a:gd name="T19" fmla="*/ 2147483646 h 173"/>
              <a:gd name="T20" fmla="*/ 2147483646 w 72"/>
              <a:gd name="T21" fmla="*/ 2147483646 h 173"/>
              <a:gd name="T22" fmla="*/ 2147483646 w 72"/>
              <a:gd name="T23" fmla="*/ 2147483646 h 173"/>
              <a:gd name="T24" fmla="*/ 2147483646 w 72"/>
              <a:gd name="T25" fmla="*/ 2147483646 h 173"/>
              <a:gd name="T26" fmla="*/ 2147483646 w 72"/>
              <a:gd name="T27" fmla="*/ 2147483646 h 173"/>
              <a:gd name="T28" fmla="*/ 2147483646 w 72"/>
              <a:gd name="T29" fmla="*/ 2147483646 h 173"/>
              <a:gd name="T30" fmla="*/ 2147483646 w 72"/>
              <a:gd name="T31" fmla="*/ 2147483646 h 173"/>
              <a:gd name="T32" fmla="*/ 2147483646 w 72"/>
              <a:gd name="T33" fmla="*/ 2147483646 h 173"/>
              <a:gd name="T34" fmla="*/ 2147483646 w 72"/>
              <a:gd name="T35" fmla="*/ 2147483646 h 173"/>
              <a:gd name="T36" fmla="*/ 2147483646 w 72"/>
              <a:gd name="T37" fmla="*/ 2147483646 h 173"/>
              <a:gd name="T38" fmla="*/ 2147483646 w 72"/>
              <a:gd name="T39" fmla="*/ 2147483646 h 173"/>
              <a:gd name="T40" fmla="*/ 2147483646 w 72"/>
              <a:gd name="T41" fmla="*/ 2147483646 h 173"/>
              <a:gd name="T42" fmla="*/ 2147483646 w 72"/>
              <a:gd name="T43" fmla="*/ 2147483646 h 173"/>
              <a:gd name="T44" fmla="*/ 2147483646 w 72"/>
              <a:gd name="T45" fmla="*/ 2147483646 h 173"/>
              <a:gd name="T46" fmla="*/ 2147483646 w 72"/>
              <a:gd name="T47" fmla="*/ 2147483646 h 173"/>
              <a:gd name="T48" fmla="*/ 2147483646 w 72"/>
              <a:gd name="T49" fmla="*/ 2147483646 h 173"/>
              <a:gd name="T50" fmla="*/ 2147483646 w 72"/>
              <a:gd name="T51" fmla="*/ 2147483646 h 173"/>
              <a:gd name="T52" fmla="*/ 2147483646 w 72"/>
              <a:gd name="T53" fmla="*/ 2147483646 h 173"/>
              <a:gd name="T54" fmla="*/ 2147483646 w 72"/>
              <a:gd name="T55" fmla="*/ 2147483646 h 173"/>
              <a:gd name="T56" fmla="*/ 2147483646 w 72"/>
              <a:gd name="T57" fmla="*/ 2147483646 h 173"/>
              <a:gd name="T58" fmla="*/ 2147483646 w 72"/>
              <a:gd name="T59" fmla="*/ 2147483646 h 173"/>
              <a:gd name="T60" fmla="*/ 2147483646 w 72"/>
              <a:gd name="T61" fmla="*/ 2147483646 h 173"/>
              <a:gd name="T62" fmla="*/ 2147483646 w 72"/>
              <a:gd name="T63" fmla="*/ 2147483646 h 173"/>
              <a:gd name="T64" fmla="*/ 2147483646 w 72"/>
              <a:gd name="T65" fmla="*/ 2147483646 h 173"/>
              <a:gd name="T66" fmla="*/ 2147483646 w 72"/>
              <a:gd name="T67" fmla="*/ 2147483646 h 173"/>
              <a:gd name="T68" fmla="*/ 2147483646 w 72"/>
              <a:gd name="T69" fmla="*/ 2147483646 h 173"/>
              <a:gd name="T70" fmla="*/ 2147483646 w 72"/>
              <a:gd name="T71" fmla="*/ 2147483646 h 173"/>
              <a:gd name="T72" fmla="*/ 2147483646 w 72"/>
              <a:gd name="T73" fmla="*/ 2147483646 h 173"/>
              <a:gd name="T74" fmla="*/ 2147483646 w 72"/>
              <a:gd name="T75" fmla="*/ 2147483646 h 173"/>
              <a:gd name="T76" fmla="*/ 2147483646 w 72"/>
              <a:gd name="T77" fmla="*/ 2147483646 h 173"/>
              <a:gd name="T78" fmla="*/ 2147483646 w 72"/>
              <a:gd name="T79" fmla="*/ 2147483646 h 173"/>
              <a:gd name="T80" fmla="*/ 2147483646 w 72"/>
              <a:gd name="T81" fmla="*/ 2147483646 h 173"/>
              <a:gd name="T82" fmla="*/ 2147483646 w 72"/>
              <a:gd name="T83" fmla="*/ 2147483646 h 173"/>
              <a:gd name="T84" fmla="*/ 2147483646 w 72"/>
              <a:gd name="T85" fmla="*/ 2147483646 h 173"/>
              <a:gd name="T86" fmla="*/ 2147483646 w 72"/>
              <a:gd name="T87" fmla="*/ 2147483646 h 173"/>
              <a:gd name="T88" fmla="*/ 2147483646 w 72"/>
              <a:gd name="T89" fmla="*/ 2147483646 h 173"/>
              <a:gd name="T90" fmla="*/ 2147483646 w 72"/>
              <a:gd name="T91" fmla="*/ 2147483646 h 173"/>
              <a:gd name="T92" fmla="*/ 2147483646 w 72"/>
              <a:gd name="T93" fmla="*/ 2147483646 h 173"/>
              <a:gd name="T94" fmla="*/ 2147483646 w 72"/>
              <a:gd name="T95" fmla="*/ 2147483646 h 173"/>
              <a:gd name="T96" fmla="*/ 2147483646 w 72"/>
              <a:gd name="T97" fmla="*/ 2147483646 h 173"/>
              <a:gd name="T98" fmla="*/ 2147483646 w 72"/>
              <a:gd name="T99" fmla="*/ 2147483646 h 173"/>
              <a:gd name="T100" fmla="*/ 2147483646 w 72"/>
              <a:gd name="T101" fmla="*/ 2147483646 h 173"/>
              <a:gd name="T102" fmla="*/ 2147483646 w 72"/>
              <a:gd name="T103" fmla="*/ 2147483646 h 173"/>
              <a:gd name="T104" fmla="*/ 2147483646 w 72"/>
              <a:gd name="T105" fmla="*/ 2147483646 h 173"/>
              <a:gd name="T106" fmla="*/ 2147483646 w 72"/>
              <a:gd name="T107" fmla="*/ 2147483646 h 173"/>
              <a:gd name="T108" fmla="*/ 2147483646 w 72"/>
              <a:gd name="T109" fmla="*/ 2147483646 h 173"/>
              <a:gd name="T110" fmla="*/ 2147483646 w 72"/>
              <a:gd name="T111" fmla="*/ 2147483646 h 173"/>
              <a:gd name="T112" fmla="*/ 2147483646 w 72"/>
              <a:gd name="T113" fmla="*/ 2147483646 h 173"/>
              <a:gd name="T114" fmla="*/ 2147483646 w 72"/>
              <a:gd name="T115" fmla="*/ 2147483646 h 173"/>
              <a:gd name="T116" fmla="*/ 2147483646 w 72"/>
              <a:gd name="T117" fmla="*/ 2147483646 h 173"/>
              <a:gd name="T118" fmla="*/ 2147483646 w 72"/>
              <a:gd name="T119" fmla="*/ 2147483646 h 173"/>
              <a:gd name="T120" fmla="*/ 2147483646 w 72"/>
              <a:gd name="T121" fmla="*/ 2147483646 h 173"/>
              <a:gd name="T122" fmla="*/ 2147483646 w 72"/>
              <a:gd name="T123" fmla="*/ 2147483646 h 173"/>
              <a:gd name="T124" fmla="*/ 2147483646 w 72"/>
              <a:gd name="T125" fmla="*/ 2147483646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73"/>
              <a:gd name="T191" fmla="*/ 72 w 72"/>
              <a:gd name="T192" fmla="*/ 173 h 1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73">
                <a:moveTo>
                  <a:pt x="53" y="0"/>
                </a:moveTo>
                <a:lnTo>
                  <a:pt x="72" y="0"/>
                </a:lnTo>
                <a:lnTo>
                  <a:pt x="71" y="2"/>
                </a:lnTo>
                <a:lnTo>
                  <a:pt x="71" y="3"/>
                </a:lnTo>
                <a:lnTo>
                  <a:pt x="69" y="5"/>
                </a:lnTo>
                <a:lnTo>
                  <a:pt x="68" y="6"/>
                </a:lnTo>
                <a:lnTo>
                  <a:pt x="66" y="8"/>
                </a:lnTo>
                <a:lnTo>
                  <a:pt x="65" y="9"/>
                </a:lnTo>
                <a:lnTo>
                  <a:pt x="65" y="10"/>
                </a:lnTo>
                <a:lnTo>
                  <a:pt x="63" y="12"/>
                </a:lnTo>
                <a:lnTo>
                  <a:pt x="62" y="13"/>
                </a:lnTo>
                <a:lnTo>
                  <a:pt x="60" y="15"/>
                </a:lnTo>
                <a:lnTo>
                  <a:pt x="60" y="16"/>
                </a:lnTo>
                <a:lnTo>
                  <a:pt x="59" y="18"/>
                </a:lnTo>
                <a:lnTo>
                  <a:pt x="57" y="19"/>
                </a:lnTo>
                <a:lnTo>
                  <a:pt x="57" y="21"/>
                </a:lnTo>
                <a:lnTo>
                  <a:pt x="56" y="22"/>
                </a:lnTo>
                <a:lnTo>
                  <a:pt x="54" y="24"/>
                </a:lnTo>
                <a:lnTo>
                  <a:pt x="54" y="25"/>
                </a:lnTo>
                <a:lnTo>
                  <a:pt x="53" y="27"/>
                </a:lnTo>
                <a:lnTo>
                  <a:pt x="53" y="28"/>
                </a:lnTo>
                <a:lnTo>
                  <a:pt x="51" y="30"/>
                </a:lnTo>
                <a:lnTo>
                  <a:pt x="50" y="30"/>
                </a:lnTo>
                <a:lnTo>
                  <a:pt x="50" y="31"/>
                </a:lnTo>
                <a:lnTo>
                  <a:pt x="49" y="33"/>
                </a:lnTo>
                <a:lnTo>
                  <a:pt x="49" y="34"/>
                </a:lnTo>
                <a:lnTo>
                  <a:pt x="47" y="36"/>
                </a:lnTo>
                <a:lnTo>
                  <a:pt x="47" y="37"/>
                </a:lnTo>
                <a:lnTo>
                  <a:pt x="46" y="38"/>
                </a:lnTo>
                <a:lnTo>
                  <a:pt x="46" y="40"/>
                </a:lnTo>
                <a:lnTo>
                  <a:pt x="44" y="41"/>
                </a:lnTo>
                <a:lnTo>
                  <a:pt x="44" y="43"/>
                </a:lnTo>
                <a:lnTo>
                  <a:pt x="43" y="44"/>
                </a:lnTo>
                <a:lnTo>
                  <a:pt x="43" y="46"/>
                </a:lnTo>
                <a:lnTo>
                  <a:pt x="41" y="47"/>
                </a:lnTo>
                <a:lnTo>
                  <a:pt x="41" y="49"/>
                </a:lnTo>
                <a:lnTo>
                  <a:pt x="40" y="50"/>
                </a:lnTo>
                <a:lnTo>
                  <a:pt x="40" y="52"/>
                </a:lnTo>
                <a:lnTo>
                  <a:pt x="40" y="53"/>
                </a:lnTo>
                <a:lnTo>
                  <a:pt x="38" y="53"/>
                </a:lnTo>
                <a:lnTo>
                  <a:pt x="38" y="55"/>
                </a:lnTo>
                <a:lnTo>
                  <a:pt x="38" y="56"/>
                </a:lnTo>
                <a:lnTo>
                  <a:pt x="37" y="58"/>
                </a:lnTo>
                <a:lnTo>
                  <a:pt x="37" y="59"/>
                </a:lnTo>
                <a:lnTo>
                  <a:pt x="37" y="61"/>
                </a:lnTo>
                <a:lnTo>
                  <a:pt x="37" y="62"/>
                </a:lnTo>
                <a:lnTo>
                  <a:pt x="35" y="62"/>
                </a:lnTo>
                <a:lnTo>
                  <a:pt x="35" y="64"/>
                </a:lnTo>
                <a:lnTo>
                  <a:pt x="35" y="65"/>
                </a:lnTo>
                <a:lnTo>
                  <a:pt x="34" y="66"/>
                </a:lnTo>
                <a:lnTo>
                  <a:pt x="34" y="68"/>
                </a:lnTo>
                <a:lnTo>
                  <a:pt x="34" y="69"/>
                </a:lnTo>
                <a:lnTo>
                  <a:pt x="34" y="71"/>
                </a:lnTo>
                <a:lnTo>
                  <a:pt x="32" y="72"/>
                </a:lnTo>
                <a:lnTo>
                  <a:pt x="32" y="74"/>
                </a:lnTo>
                <a:lnTo>
                  <a:pt x="32" y="75"/>
                </a:lnTo>
                <a:lnTo>
                  <a:pt x="32" y="77"/>
                </a:lnTo>
                <a:lnTo>
                  <a:pt x="31" y="78"/>
                </a:lnTo>
                <a:lnTo>
                  <a:pt x="31" y="80"/>
                </a:lnTo>
                <a:lnTo>
                  <a:pt x="31" y="81"/>
                </a:lnTo>
                <a:lnTo>
                  <a:pt x="31" y="83"/>
                </a:lnTo>
                <a:lnTo>
                  <a:pt x="29" y="84"/>
                </a:lnTo>
                <a:lnTo>
                  <a:pt x="29" y="86"/>
                </a:lnTo>
                <a:lnTo>
                  <a:pt x="29" y="87"/>
                </a:lnTo>
                <a:lnTo>
                  <a:pt x="29" y="89"/>
                </a:lnTo>
                <a:lnTo>
                  <a:pt x="29" y="90"/>
                </a:lnTo>
                <a:lnTo>
                  <a:pt x="29" y="92"/>
                </a:lnTo>
                <a:lnTo>
                  <a:pt x="29" y="93"/>
                </a:lnTo>
                <a:lnTo>
                  <a:pt x="28" y="93"/>
                </a:lnTo>
                <a:lnTo>
                  <a:pt x="28" y="95"/>
                </a:lnTo>
                <a:lnTo>
                  <a:pt x="28" y="96"/>
                </a:lnTo>
                <a:lnTo>
                  <a:pt x="28" y="97"/>
                </a:lnTo>
                <a:lnTo>
                  <a:pt x="28" y="99"/>
                </a:lnTo>
                <a:lnTo>
                  <a:pt x="28" y="100"/>
                </a:lnTo>
                <a:lnTo>
                  <a:pt x="28" y="102"/>
                </a:lnTo>
                <a:lnTo>
                  <a:pt x="28" y="103"/>
                </a:lnTo>
                <a:lnTo>
                  <a:pt x="28" y="105"/>
                </a:lnTo>
                <a:lnTo>
                  <a:pt x="28" y="106"/>
                </a:lnTo>
                <a:lnTo>
                  <a:pt x="28" y="108"/>
                </a:lnTo>
                <a:lnTo>
                  <a:pt x="26" y="108"/>
                </a:lnTo>
                <a:lnTo>
                  <a:pt x="26" y="109"/>
                </a:lnTo>
                <a:lnTo>
                  <a:pt x="26" y="111"/>
                </a:lnTo>
                <a:lnTo>
                  <a:pt x="26" y="112"/>
                </a:lnTo>
                <a:lnTo>
                  <a:pt x="26" y="114"/>
                </a:lnTo>
                <a:lnTo>
                  <a:pt x="26" y="115"/>
                </a:lnTo>
                <a:lnTo>
                  <a:pt x="26" y="117"/>
                </a:lnTo>
                <a:lnTo>
                  <a:pt x="26" y="118"/>
                </a:lnTo>
                <a:lnTo>
                  <a:pt x="26" y="120"/>
                </a:lnTo>
                <a:lnTo>
                  <a:pt x="26" y="121"/>
                </a:lnTo>
                <a:lnTo>
                  <a:pt x="26" y="123"/>
                </a:lnTo>
                <a:lnTo>
                  <a:pt x="28" y="124"/>
                </a:lnTo>
                <a:lnTo>
                  <a:pt x="28" y="125"/>
                </a:lnTo>
                <a:lnTo>
                  <a:pt x="28" y="127"/>
                </a:lnTo>
                <a:lnTo>
                  <a:pt x="28" y="128"/>
                </a:lnTo>
                <a:lnTo>
                  <a:pt x="28" y="130"/>
                </a:lnTo>
                <a:lnTo>
                  <a:pt x="28" y="131"/>
                </a:lnTo>
                <a:lnTo>
                  <a:pt x="28" y="133"/>
                </a:lnTo>
                <a:lnTo>
                  <a:pt x="28" y="134"/>
                </a:lnTo>
                <a:lnTo>
                  <a:pt x="28" y="136"/>
                </a:lnTo>
                <a:lnTo>
                  <a:pt x="29" y="137"/>
                </a:lnTo>
                <a:lnTo>
                  <a:pt x="29" y="139"/>
                </a:lnTo>
                <a:lnTo>
                  <a:pt x="29" y="140"/>
                </a:lnTo>
                <a:lnTo>
                  <a:pt x="29" y="142"/>
                </a:lnTo>
                <a:lnTo>
                  <a:pt x="29" y="143"/>
                </a:lnTo>
                <a:lnTo>
                  <a:pt x="29" y="145"/>
                </a:lnTo>
                <a:lnTo>
                  <a:pt x="31" y="146"/>
                </a:lnTo>
                <a:lnTo>
                  <a:pt x="31" y="148"/>
                </a:lnTo>
                <a:lnTo>
                  <a:pt x="31" y="149"/>
                </a:lnTo>
                <a:lnTo>
                  <a:pt x="31" y="151"/>
                </a:lnTo>
                <a:lnTo>
                  <a:pt x="32" y="152"/>
                </a:lnTo>
                <a:lnTo>
                  <a:pt x="32" y="153"/>
                </a:lnTo>
                <a:lnTo>
                  <a:pt x="32" y="155"/>
                </a:lnTo>
                <a:lnTo>
                  <a:pt x="32" y="156"/>
                </a:lnTo>
                <a:lnTo>
                  <a:pt x="34" y="158"/>
                </a:lnTo>
                <a:lnTo>
                  <a:pt x="34" y="159"/>
                </a:lnTo>
                <a:lnTo>
                  <a:pt x="34" y="161"/>
                </a:lnTo>
                <a:lnTo>
                  <a:pt x="35" y="161"/>
                </a:lnTo>
                <a:lnTo>
                  <a:pt x="35" y="162"/>
                </a:lnTo>
                <a:lnTo>
                  <a:pt x="35" y="164"/>
                </a:lnTo>
                <a:lnTo>
                  <a:pt x="35" y="165"/>
                </a:lnTo>
                <a:lnTo>
                  <a:pt x="37" y="165"/>
                </a:lnTo>
                <a:lnTo>
                  <a:pt x="37" y="167"/>
                </a:lnTo>
                <a:lnTo>
                  <a:pt x="37" y="168"/>
                </a:lnTo>
                <a:lnTo>
                  <a:pt x="38" y="170"/>
                </a:lnTo>
                <a:lnTo>
                  <a:pt x="38" y="171"/>
                </a:lnTo>
                <a:lnTo>
                  <a:pt x="38" y="173"/>
                </a:lnTo>
                <a:lnTo>
                  <a:pt x="40" y="173"/>
                </a:lnTo>
                <a:lnTo>
                  <a:pt x="19" y="173"/>
                </a:lnTo>
                <a:lnTo>
                  <a:pt x="19" y="171"/>
                </a:lnTo>
                <a:lnTo>
                  <a:pt x="18" y="170"/>
                </a:lnTo>
                <a:lnTo>
                  <a:pt x="18" y="168"/>
                </a:lnTo>
                <a:lnTo>
                  <a:pt x="18" y="167"/>
                </a:lnTo>
                <a:lnTo>
                  <a:pt x="16" y="167"/>
                </a:lnTo>
                <a:lnTo>
                  <a:pt x="16" y="165"/>
                </a:lnTo>
                <a:lnTo>
                  <a:pt x="15" y="164"/>
                </a:lnTo>
                <a:lnTo>
                  <a:pt x="15" y="162"/>
                </a:lnTo>
                <a:lnTo>
                  <a:pt x="15" y="161"/>
                </a:lnTo>
                <a:lnTo>
                  <a:pt x="13" y="161"/>
                </a:lnTo>
                <a:lnTo>
                  <a:pt x="13" y="159"/>
                </a:lnTo>
                <a:lnTo>
                  <a:pt x="13" y="158"/>
                </a:lnTo>
                <a:lnTo>
                  <a:pt x="12" y="156"/>
                </a:lnTo>
                <a:lnTo>
                  <a:pt x="12" y="155"/>
                </a:lnTo>
                <a:lnTo>
                  <a:pt x="10" y="153"/>
                </a:lnTo>
                <a:lnTo>
                  <a:pt x="10" y="152"/>
                </a:lnTo>
                <a:lnTo>
                  <a:pt x="9" y="151"/>
                </a:lnTo>
                <a:lnTo>
                  <a:pt x="9" y="149"/>
                </a:lnTo>
                <a:lnTo>
                  <a:pt x="9" y="148"/>
                </a:lnTo>
                <a:lnTo>
                  <a:pt x="7" y="148"/>
                </a:lnTo>
                <a:lnTo>
                  <a:pt x="7" y="146"/>
                </a:lnTo>
                <a:lnTo>
                  <a:pt x="7" y="145"/>
                </a:lnTo>
                <a:lnTo>
                  <a:pt x="6" y="143"/>
                </a:lnTo>
                <a:lnTo>
                  <a:pt x="6" y="142"/>
                </a:lnTo>
                <a:lnTo>
                  <a:pt x="6" y="140"/>
                </a:lnTo>
                <a:lnTo>
                  <a:pt x="4" y="139"/>
                </a:lnTo>
                <a:lnTo>
                  <a:pt x="4" y="137"/>
                </a:lnTo>
                <a:lnTo>
                  <a:pt x="4" y="136"/>
                </a:lnTo>
                <a:lnTo>
                  <a:pt x="4" y="134"/>
                </a:lnTo>
                <a:lnTo>
                  <a:pt x="3" y="134"/>
                </a:lnTo>
                <a:lnTo>
                  <a:pt x="3" y="133"/>
                </a:lnTo>
                <a:lnTo>
                  <a:pt x="3" y="131"/>
                </a:lnTo>
                <a:lnTo>
                  <a:pt x="3" y="130"/>
                </a:lnTo>
                <a:lnTo>
                  <a:pt x="3" y="128"/>
                </a:lnTo>
                <a:lnTo>
                  <a:pt x="1" y="127"/>
                </a:lnTo>
                <a:lnTo>
                  <a:pt x="1" y="125"/>
                </a:lnTo>
                <a:lnTo>
                  <a:pt x="1" y="124"/>
                </a:lnTo>
                <a:lnTo>
                  <a:pt x="1" y="123"/>
                </a:lnTo>
                <a:lnTo>
                  <a:pt x="1" y="121"/>
                </a:lnTo>
                <a:lnTo>
                  <a:pt x="1" y="120"/>
                </a:lnTo>
                <a:lnTo>
                  <a:pt x="1" y="118"/>
                </a:lnTo>
                <a:lnTo>
                  <a:pt x="1" y="117"/>
                </a:lnTo>
                <a:lnTo>
                  <a:pt x="1" y="115"/>
                </a:lnTo>
                <a:lnTo>
                  <a:pt x="1" y="114"/>
                </a:lnTo>
                <a:lnTo>
                  <a:pt x="0" y="112"/>
                </a:lnTo>
                <a:lnTo>
                  <a:pt x="0" y="111"/>
                </a:lnTo>
                <a:lnTo>
                  <a:pt x="1" y="111"/>
                </a:lnTo>
                <a:lnTo>
                  <a:pt x="1" y="109"/>
                </a:lnTo>
                <a:lnTo>
                  <a:pt x="1" y="108"/>
                </a:lnTo>
                <a:lnTo>
                  <a:pt x="1" y="106"/>
                </a:lnTo>
                <a:lnTo>
                  <a:pt x="1" y="105"/>
                </a:lnTo>
                <a:lnTo>
                  <a:pt x="1" y="103"/>
                </a:lnTo>
                <a:lnTo>
                  <a:pt x="1" y="102"/>
                </a:lnTo>
                <a:lnTo>
                  <a:pt x="1" y="100"/>
                </a:lnTo>
                <a:lnTo>
                  <a:pt x="1" y="99"/>
                </a:lnTo>
                <a:lnTo>
                  <a:pt x="1" y="97"/>
                </a:lnTo>
                <a:lnTo>
                  <a:pt x="1" y="96"/>
                </a:lnTo>
                <a:lnTo>
                  <a:pt x="1" y="95"/>
                </a:lnTo>
                <a:lnTo>
                  <a:pt x="3" y="95"/>
                </a:lnTo>
                <a:lnTo>
                  <a:pt x="3" y="93"/>
                </a:lnTo>
                <a:lnTo>
                  <a:pt x="3" y="92"/>
                </a:lnTo>
                <a:lnTo>
                  <a:pt x="3" y="90"/>
                </a:lnTo>
                <a:lnTo>
                  <a:pt x="3" y="89"/>
                </a:lnTo>
                <a:lnTo>
                  <a:pt x="3" y="87"/>
                </a:lnTo>
                <a:lnTo>
                  <a:pt x="3" y="86"/>
                </a:lnTo>
                <a:lnTo>
                  <a:pt x="4" y="84"/>
                </a:lnTo>
                <a:lnTo>
                  <a:pt x="4" y="83"/>
                </a:lnTo>
                <a:lnTo>
                  <a:pt x="4" y="81"/>
                </a:lnTo>
                <a:lnTo>
                  <a:pt x="6" y="80"/>
                </a:lnTo>
                <a:lnTo>
                  <a:pt x="6" y="78"/>
                </a:lnTo>
                <a:lnTo>
                  <a:pt x="6" y="77"/>
                </a:lnTo>
                <a:lnTo>
                  <a:pt x="6" y="75"/>
                </a:lnTo>
                <a:lnTo>
                  <a:pt x="7" y="74"/>
                </a:lnTo>
                <a:lnTo>
                  <a:pt x="7" y="72"/>
                </a:lnTo>
                <a:lnTo>
                  <a:pt x="7" y="71"/>
                </a:lnTo>
                <a:lnTo>
                  <a:pt x="7" y="69"/>
                </a:lnTo>
                <a:lnTo>
                  <a:pt x="9" y="68"/>
                </a:lnTo>
                <a:lnTo>
                  <a:pt x="9" y="66"/>
                </a:lnTo>
                <a:lnTo>
                  <a:pt x="9" y="65"/>
                </a:lnTo>
                <a:lnTo>
                  <a:pt x="10" y="65"/>
                </a:lnTo>
                <a:lnTo>
                  <a:pt x="10" y="64"/>
                </a:lnTo>
                <a:lnTo>
                  <a:pt x="10" y="62"/>
                </a:lnTo>
                <a:lnTo>
                  <a:pt x="12" y="61"/>
                </a:lnTo>
                <a:lnTo>
                  <a:pt x="12" y="59"/>
                </a:lnTo>
                <a:lnTo>
                  <a:pt x="12" y="58"/>
                </a:lnTo>
                <a:lnTo>
                  <a:pt x="13" y="56"/>
                </a:lnTo>
                <a:lnTo>
                  <a:pt x="13" y="55"/>
                </a:lnTo>
                <a:lnTo>
                  <a:pt x="15" y="53"/>
                </a:lnTo>
                <a:lnTo>
                  <a:pt x="15" y="52"/>
                </a:lnTo>
                <a:lnTo>
                  <a:pt x="16" y="50"/>
                </a:lnTo>
                <a:lnTo>
                  <a:pt x="16" y="49"/>
                </a:lnTo>
                <a:lnTo>
                  <a:pt x="18" y="47"/>
                </a:lnTo>
                <a:lnTo>
                  <a:pt x="18" y="46"/>
                </a:lnTo>
                <a:lnTo>
                  <a:pt x="19" y="44"/>
                </a:lnTo>
                <a:lnTo>
                  <a:pt x="19" y="43"/>
                </a:lnTo>
                <a:lnTo>
                  <a:pt x="20" y="41"/>
                </a:lnTo>
                <a:lnTo>
                  <a:pt x="20" y="40"/>
                </a:lnTo>
                <a:lnTo>
                  <a:pt x="22" y="40"/>
                </a:lnTo>
                <a:lnTo>
                  <a:pt x="22" y="38"/>
                </a:lnTo>
                <a:lnTo>
                  <a:pt x="23" y="37"/>
                </a:lnTo>
                <a:lnTo>
                  <a:pt x="25" y="36"/>
                </a:lnTo>
                <a:lnTo>
                  <a:pt x="25" y="34"/>
                </a:lnTo>
                <a:lnTo>
                  <a:pt x="26" y="33"/>
                </a:lnTo>
                <a:lnTo>
                  <a:pt x="26" y="31"/>
                </a:lnTo>
                <a:lnTo>
                  <a:pt x="28" y="31"/>
                </a:lnTo>
                <a:lnTo>
                  <a:pt x="29" y="30"/>
                </a:lnTo>
                <a:lnTo>
                  <a:pt x="29" y="28"/>
                </a:lnTo>
                <a:lnTo>
                  <a:pt x="31" y="27"/>
                </a:lnTo>
                <a:lnTo>
                  <a:pt x="32" y="25"/>
                </a:lnTo>
                <a:lnTo>
                  <a:pt x="32" y="24"/>
                </a:lnTo>
                <a:lnTo>
                  <a:pt x="34" y="22"/>
                </a:lnTo>
                <a:lnTo>
                  <a:pt x="35" y="21"/>
                </a:lnTo>
                <a:lnTo>
                  <a:pt x="37" y="19"/>
                </a:lnTo>
                <a:lnTo>
                  <a:pt x="37" y="18"/>
                </a:lnTo>
                <a:lnTo>
                  <a:pt x="38" y="16"/>
                </a:lnTo>
                <a:lnTo>
                  <a:pt x="40" y="15"/>
                </a:lnTo>
                <a:lnTo>
                  <a:pt x="41" y="13"/>
                </a:lnTo>
                <a:lnTo>
                  <a:pt x="43" y="12"/>
                </a:lnTo>
                <a:lnTo>
                  <a:pt x="44" y="10"/>
                </a:lnTo>
                <a:lnTo>
                  <a:pt x="44" y="9"/>
                </a:lnTo>
                <a:lnTo>
                  <a:pt x="46" y="8"/>
                </a:lnTo>
                <a:lnTo>
                  <a:pt x="47" y="6"/>
                </a:lnTo>
                <a:lnTo>
                  <a:pt x="49" y="5"/>
                </a:lnTo>
                <a:lnTo>
                  <a:pt x="50" y="3"/>
                </a:lnTo>
                <a:lnTo>
                  <a:pt x="51" y="2"/>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3" name="Freeform 55">
            <a:extLst>
              <a:ext uri="{FF2B5EF4-FFF2-40B4-BE49-F238E27FC236}">
                <a16:creationId xmlns:a16="http://schemas.microsoft.com/office/drawing/2014/main" id="{6658FA2D-3C39-4327-BACD-41BD84A3C09A}"/>
              </a:ext>
            </a:extLst>
          </p:cNvPr>
          <p:cNvSpPr>
            <a:spLocks noEditPoints="1"/>
          </p:cNvSpPr>
          <p:nvPr/>
        </p:nvSpPr>
        <p:spPr bwMode="auto">
          <a:xfrm rot="4420923">
            <a:off x="7485856" y="2466182"/>
            <a:ext cx="109537"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2147483646 h 137"/>
              <a:gd name="T16" fmla="*/ 2147483646 w 131"/>
              <a:gd name="T17" fmla="*/ 0 h 137"/>
              <a:gd name="T18" fmla="*/ 2147483646 w 131"/>
              <a:gd name="T19" fmla="*/ 0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2147483646 w 131"/>
              <a:gd name="T61" fmla="*/ 2147483646 h 137"/>
              <a:gd name="T62" fmla="*/ 2147483646 w 131"/>
              <a:gd name="T63" fmla="*/ 2147483646 h 137"/>
              <a:gd name="T64" fmla="*/ 2147483646 w 131"/>
              <a:gd name="T65" fmla="*/ 2147483646 h 137"/>
              <a:gd name="T66" fmla="*/ 2147483646 w 131"/>
              <a:gd name="T67" fmla="*/ 2147483646 h 137"/>
              <a:gd name="T68" fmla="*/ 2147483646 w 131"/>
              <a:gd name="T69" fmla="*/ 2147483646 h 137"/>
              <a:gd name="T70" fmla="*/ 0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2147483646 w 131"/>
              <a:gd name="T113" fmla="*/ 2147483646 h 137"/>
              <a:gd name="T114" fmla="*/ 2147483646 w 131"/>
              <a:gd name="T115" fmla="*/ 2147483646 h 137"/>
              <a:gd name="T116" fmla="*/ 2147483646 w 131"/>
              <a:gd name="T117" fmla="*/ 2147483646 h 137"/>
              <a:gd name="T118" fmla="*/ 2147483646 w 131"/>
              <a:gd name="T119" fmla="*/ 2147483646 h 137"/>
              <a:gd name="T120" fmla="*/ 2147483646 w 131"/>
              <a:gd name="T121" fmla="*/ 2147483646 h 137"/>
              <a:gd name="T122" fmla="*/ 2147483646 w 131"/>
              <a:gd name="T123" fmla="*/ 2147483646 h 137"/>
              <a:gd name="T124" fmla="*/ 2147483646 w 131"/>
              <a:gd name="T125" fmla="*/ 2147483646 h 1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137"/>
              <a:gd name="T191" fmla="*/ 131 w 131"/>
              <a:gd name="T192" fmla="*/ 137 h 1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137">
                <a:moveTo>
                  <a:pt x="1" y="69"/>
                </a:moveTo>
                <a:lnTo>
                  <a:pt x="3" y="68"/>
                </a:lnTo>
                <a:lnTo>
                  <a:pt x="3" y="67"/>
                </a:lnTo>
                <a:lnTo>
                  <a:pt x="3" y="64"/>
                </a:lnTo>
                <a:lnTo>
                  <a:pt x="4" y="62"/>
                </a:lnTo>
                <a:lnTo>
                  <a:pt x="4" y="61"/>
                </a:lnTo>
                <a:lnTo>
                  <a:pt x="4" y="59"/>
                </a:lnTo>
                <a:lnTo>
                  <a:pt x="6" y="56"/>
                </a:lnTo>
                <a:lnTo>
                  <a:pt x="6" y="55"/>
                </a:lnTo>
                <a:lnTo>
                  <a:pt x="7" y="53"/>
                </a:lnTo>
                <a:lnTo>
                  <a:pt x="7" y="52"/>
                </a:lnTo>
                <a:lnTo>
                  <a:pt x="7" y="50"/>
                </a:lnTo>
                <a:lnTo>
                  <a:pt x="9" y="47"/>
                </a:lnTo>
                <a:lnTo>
                  <a:pt x="9" y="46"/>
                </a:lnTo>
                <a:lnTo>
                  <a:pt x="10" y="44"/>
                </a:lnTo>
                <a:lnTo>
                  <a:pt x="12" y="43"/>
                </a:lnTo>
                <a:lnTo>
                  <a:pt x="12" y="41"/>
                </a:lnTo>
                <a:lnTo>
                  <a:pt x="13" y="40"/>
                </a:lnTo>
                <a:lnTo>
                  <a:pt x="13" y="39"/>
                </a:lnTo>
                <a:lnTo>
                  <a:pt x="15" y="37"/>
                </a:lnTo>
                <a:lnTo>
                  <a:pt x="16" y="36"/>
                </a:lnTo>
                <a:lnTo>
                  <a:pt x="16" y="34"/>
                </a:lnTo>
                <a:lnTo>
                  <a:pt x="17" y="33"/>
                </a:lnTo>
                <a:lnTo>
                  <a:pt x="19" y="31"/>
                </a:lnTo>
                <a:lnTo>
                  <a:pt x="19" y="30"/>
                </a:lnTo>
                <a:lnTo>
                  <a:pt x="20" y="28"/>
                </a:lnTo>
                <a:lnTo>
                  <a:pt x="22" y="27"/>
                </a:lnTo>
                <a:lnTo>
                  <a:pt x="23" y="25"/>
                </a:lnTo>
                <a:lnTo>
                  <a:pt x="23" y="24"/>
                </a:lnTo>
                <a:lnTo>
                  <a:pt x="25" y="24"/>
                </a:lnTo>
                <a:lnTo>
                  <a:pt x="26" y="22"/>
                </a:lnTo>
                <a:lnTo>
                  <a:pt x="28" y="21"/>
                </a:lnTo>
                <a:lnTo>
                  <a:pt x="29" y="19"/>
                </a:lnTo>
                <a:lnTo>
                  <a:pt x="31" y="18"/>
                </a:lnTo>
                <a:lnTo>
                  <a:pt x="32" y="16"/>
                </a:lnTo>
                <a:lnTo>
                  <a:pt x="34" y="16"/>
                </a:lnTo>
                <a:lnTo>
                  <a:pt x="35" y="15"/>
                </a:lnTo>
                <a:lnTo>
                  <a:pt x="37" y="13"/>
                </a:lnTo>
                <a:lnTo>
                  <a:pt x="38" y="12"/>
                </a:lnTo>
                <a:lnTo>
                  <a:pt x="40" y="11"/>
                </a:lnTo>
                <a:lnTo>
                  <a:pt x="41" y="11"/>
                </a:lnTo>
                <a:lnTo>
                  <a:pt x="43" y="9"/>
                </a:lnTo>
                <a:lnTo>
                  <a:pt x="44" y="9"/>
                </a:lnTo>
                <a:lnTo>
                  <a:pt x="46" y="8"/>
                </a:lnTo>
                <a:lnTo>
                  <a:pt x="47" y="8"/>
                </a:lnTo>
                <a:lnTo>
                  <a:pt x="48" y="6"/>
                </a:lnTo>
                <a:lnTo>
                  <a:pt x="51" y="6"/>
                </a:lnTo>
                <a:lnTo>
                  <a:pt x="53" y="5"/>
                </a:lnTo>
                <a:lnTo>
                  <a:pt x="54" y="5"/>
                </a:lnTo>
                <a:lnTo>
                  <a:pt x="56" y="5"/>
                </a:lnTo>
                <a:lnTo>
                  <a:pt x="57" y="3"/>
                </a:lnTo>
                <a:lnTo>
                  <a:pt x="59" y="3"/>
                </a:lnTo>
                <a:lnTo>
                  <a:pt x="60" y="3"/>
                </a:lnTo>
                <a:lnTo>
                  <a:pt x="62" y="2"/>
                </a:lnTo>
                <a:lnTo>
                  <a:pt x="63" y="2"/>
                </a:lnTo>
                <a:lnTo>
                  <a:pt x="65" y="2"/>
                </a:lnTo>
                <a:lnTo>
                  <a:pt x="68" y="2"/>
                </a:lnTo>
                <a:lnTo>
                  <a:pt x="69" y="2"/>
                </a:lnTo>
                <a:lnTo>
                  <a:pt x="71" y="0"/>
                </a:lnTo>
                <a:lnTo>
                  <a:pt x="72" y="0"/>
                </a:lnTo>
                <a:lnTo>
                  <a:pt x="74" y="0"/>
                </a:lnTo>
                <a:lnTo>
                  <a:pt x="75" y="0"/>
                </a:lnTo>
                <a:lnTo>
                  <a:pt x="78" y="0"/>
                </a:lnTo>
                <a:lnTo>
                  <a:pt x="79" y="0"/>
                </a:lnTo>
                <a:lnTo>
                  <a:pt x="81" y="0"/>
                </a:lnTo>
                <a:lnTo>
                  <a:pt x="82" y="0"/>
                </a:lnTo>
                <a:lnTo>
                  <a:pt x="84" y="0"/>
                </a:lnTo>
                <a:lnTo>
                  <a:pt x="85" y="0"/>
                </a:lnTo>
                <a:lnTo>
                  <a:pt x="87" y="0"/>
                </a:lnTo>
                <a:lnTo>
                  <a:pt x="88" y="0"/>
                </a:lnTo>
                <a:lnTo>
                  <a:pt x="90" y="2"/>
                </a:lnTo>
                <a:lnTo>
                  <a:pt x="91" y="2"/>
                </a:lnTo>
                <a:lnTo>
                  <a:pt x="93" y="2"/>
                </a:lnTo>
                <a:lnTo>
                  <a:pt x="94" y="2"/>
                </a:lnTo>
                <a:lnTo>
                  <a:pt x="96" y="2"/>
                </a:lnTo>
                <a:lnTo>
                  <a:pt x="97" y="3"/>
                </a:lnTo>
                <a:lnTo>
                  <a:pt x="99" y="3"/>
                </a:lnTo>
                <a:lnTo>
                  <a:pt x="100" y="3"/>
                </a:lnTo>
                <a:lnTo>
                  <a:pt x="102" y="5"/>
                </a:lnTo>
                <a:lnTo>
                  <a:pt x="103" y="5"/>
                </a:lnTo>
                <a:lnTo>
                  <a:pt x="105" y="5"/>
                </a:lnTo>
                <a:lnTo>
                  <a:pt x="106" y="6"/>
                </a:lnTo>
                <a:lnTo>
                  <a:pt x="108" y="8"/>
                </a:lnTo>
                <a:lnTo>
                  <a:pt x="109" y="8"/>
                </a:lnTo>
                <a:lnTo>
                  <a:pt x="111" y="9"/>
                </a:lnTo>
                <a:lnTo>
                  <a:pt x="112" y="9"/>
                </a:lnTo>
                <a:lnTo>
                  <a:pt x="112" y="11"/>
                </a:lnTo>
                <a:lnTo>
                  <a:pt x="113" y="11"/>
                </a:lnTo>
                <a:lnTo>
                  <a:pt x="115" y="12"/>
                </a:lnTo>
                <a:lnTo>
                  <a:pt x="116" y="13"/>
                </a:lnTo>
                <a:lnTo>
                  <a:pt x="118" y="13"/>
                </a:lnTo>
                <a:lnTo>
                  <a:pt x="118" y="15"/>
                </a:lnTo>
                <a:lnTo>
                  <a:pt x="119" y="16"/>
                </a:lnTo>
                <a:lnTo>
                  <a:pt x="121" y="18"/>
                </a:lnTo>
                <a:lnTo>
                  <a:pt x="122" y="19"/>
                </a:lnTo>
                <a:lnTo>
                  <a:pt x="122" y="21"/>
                </a:lnTo>
                <a:lnTo>
                  <a:pt x="124" y="21"/>
                </a:lnTo>
                <a:lnTo>
                  <a:pt x="124" y="22"/>
                </a:lnTo>
                <a:lnTo>
                  <a:pt x="124" y="24"/>
                </a:lnTo>
                <a:lnTo>
                  <a:pt x="125" y="24"/>
                </a:lnTo>
                <a:lnTo>
                  <a:pt x="125" y="25"/>
                </a:lnTo>
                <a:lnTo>
                  <a:pt x="127" y="27"/>
                </a:lnTo>
                <a:lnTo>
                  <a:pt x="127" y="28"/>
                </a:lnTo>
                <a:lnTo>
                  <a:pt x="127" y="30"/>
                </a:lnTo>
                <a:lnTo>
                  <a:pt x="128" y="31"/>
                </a:lnTo>
                <a:lnTo>
                  <a:pt x="128" y="33"/>
                </a:lnTo>
                <a:lnTo>
                  <a:pt x="128" y="34"/>
                </a:lnTo>
                <a:lnTo>
                  <a:pt x="130" y="34"/>
                </a:lnTo>
                <a:lnTo>
                  <a:pt x="130" y="36"/>
                </a:lnTo>
                <a:lnTo>
                  <a:pt x="130" y="37"/>
                </a:lnTo>
                <a:lnTo>
                  <a:pt x="130" y="39"/>
                </a:lnTo>
                <a:lnTo>
                  <a:pt x="130" y="40"/>
                </a:lnTo>
                <a:lnTo>
                  <a:pt x="130" y="41"/>
                </a:lnTo>
                <a:lnTo>
                  <a:pt x="131" y="43"/>
                </a:lnTo>
                <a:lnTo>
                  <a:pt x="131" y="44"/>
                </a:lnTo>
                <a:lnTo>
                  <a:pt x="131" y="46"/>
                </a:lnTo>
                <a:lnTo>
                  <a:pt x="131" y="47"/>
                </a:lnTo>
                <a:lnTo>
                  <a:pt x="131" y="49"/>
                </a:lnTo>
                <a:lnTo>
                  <a:pt x="131" y="50"/>
                </a:lnTo>
                <a:lnTo>
                  <a:pt x="131" y="52"/>
                </a:lnTo>
                <a:lnTo>
                  <a:pt x="131" y="53"/>
                </a:lnTo>
                <a:lnTo>
                  <a:pt x="131" y="55"/>
                </a:lnTo>
                <a:lnTo>
                  <a:pt x="131" y="56"/>
                </a:lnTo>
                <a:lnTo>
                  <a:pt x="131" y="58"/>
                </a:lnTo>
                <a:lnTo>
                  <a:pt x="131" y="59"/>
                </a:lnTo>
                <a:lnTo>
                  <a:pt x="130" y="59"/>
                </a:lnTo>
                <a:lnTo>
                  <a:pt x="130" y="61"/>
                </a:lnTo>
                <a:lnTo>
                  <a:pt x="130" y="62"/>
                </a:lnTo>
                <a:lnTo>
                  <a:pt x="130" y="64"/>
                </a:lnTo>
                <a:lnTo>
                  <a:pt x="130" y="65"/>
                </a:lnTo>
                <a:lnTo>
                  <a:pt x="130" y="67"/>
                </a:lnTo>
                <a:lnTo>
                  <a:pt x="128" y="69"/>
                </a:lnTo>
                <a:lnTo>
                  <a:pt x="128" y="71"/>
                </a:lnTo>
                <a:lnTo>
                  <a:pt x="128" y="72"/>
                </a:lnTo>
                <a:lnTo>
                  <a:pt x="127" y="75"/>
                </a:lnTo>
                <a:lnTo>
                  <a:pt x="127" y="77"/>
                </a:lnTo>
                <a:lnTo>
                  <a:pt x="127" y="78"/>
                </a:lnTo>
                <a:lnTo>
                  <a:pt x="125" y="80"/>
                </a:lnTo>
                <a:lnTo>
                  <a:pt x="125" y="83"/>
                </a:lnTo>
                <a:lnTo>
                  <a:pt x="125" y="84"/>
                </a:lnTo>
                <a:lnTo>
                  <a:pt x="124" y="86"/>
                </a:lnTo>
                <a:lnTo>
                  <a:pt x="124" y="87"/>
                </a:lnTo>
                <a:lnTo>
                  <a:pt x="122" y="89"/>
                </a:lnTo>
                <a:lnTo>
                  <a:pt x="122" y="90"/>
                </a:lnTo>
                <a:lnTo>
                  <a:pt x="121" y="93"/>
                </a:lnTo>
                <a:lnTo>
                  <a:pt x="121" y="95"/>
                </a:lnTo>
                <a:lnTo>
                  <a:pt x="119" y="96"/>
                </a:lnTo>
                <a:lnTo>
                  <a:pt x="118" y="98"/>
                </a:lnTo>
                <a:lnTo>
                  <a:pt x="118" y="99"/>
                </a:lnTo>
                <a:lnTo>
                  <a:pt x="116" y="100"/>
                </a:lnTo>
                <a:lnTo>
                  <a:pt x="115" y="102"/>
                </a:lnTo>
                <a:lnTo>
                  <a:pt x="115" y="103"/>
                </a:lnTo>
                <a:lnTo>
                  <a:pt x="113" y="105"/>
                </a:lnTo>
                <a:lnTo>
                  <a:pt x="112" y="106"/>
                </a:lnTo>
                <a:lnTo>
                  <a:pt x="112" y="108"/>
                </a:lnTo>
                <a:lnTo>
                  <a:pt x="111" y="109"/>
                </a:lnTo>
                <a:lnTo>
                  <a:pt x="109" y="111"/>
                </a:lnTo>
                <a:lnTo>
                  <a:pt x="108" y="112"/>
                </a:lnTo>
                <a:lnTo>
                  <a:pt x="108" y="114"/>
                </a:lnTo>
                <a:lnTo>
                  <a:pt x="106" y="114"/>
                </a:lnTo>
                <a:lnTo>
                  <a:pt x="105" y="115"/>
                </a:lnTo>
                <a:lnTo>
                  <a:pt x="103" y="117"/>
                </a:lnTo>
                <a:lnTo>
                  <a:pt x="102" y="118"/>
                </a:lnTo>
                <a:lnTo>
                  <a:pt x="100" y="120"/>
                </a:lnTo>
                <a:lnTo>
                  <a:pt x="99" y="121"/>
                </a:lnTo>
                <a:lnTo>
                  <a:pt x="97" y="121"/>
                </a:lnTo>
                <a:lnTo>
                  <a:pt x="96" y="123"/>
                </a:lnTo>
                <a:lnTo>
                  <a:pt x="94" y="124"/>
                </a:lnTo>
                <a:lnTo>
                  <a:pt x="93" y="126"/>
                </a:lnTo>
                <a:lnTo>
                  <a:pt x="91" y="127"/>
                </a:lnTo>
                <a:lnTo>
                  <a:pt x="90" y="128"/>
                </a:lnTo>
                <a:lnTo>
                  <a:pt x="88" y="128"/>
                </a:lnTo>
                <a:lnTo>
                  <a:pt x="87" y="130"/>
                </a:lnTo>
                <a:lnTo>
                  <a:pt x="85" y="130"/>
                </a:lnTo>
                <a:lnTo>
                  <a:pt x="84" y="131"/>
                </a:lnTo>
                <a:lnTo>
                  <a:pt x="82" y="131"/>
                </a:lnTo>
                <a:lnTo>
                  <a:pt x="79" y="133"/>
                </a:lnTo>
                <a:lnTo>
                  <a:pt x="78" y="133"/>
                </a:lnTo>
                <a:lnTo>
                  <a:pt x="77" y="134"/>
                </a:lnTo>
                <a:lnTo>
                  <a:pt x="75" y="134"/>
                </a:lnTo>
                <a:lnTo>
                  <a:pt x="74" y="134"/>
                </a:lnTo>
                <a:lnTo>
                  <a:pt x="72" y="136"/>
                </a:lnTo>
                <a:lnTo>
                  <a:pt x="71" y="136"/>
                </a:lnTo>
                <a:lnTo>
                  <a:pt x="69" y="136"/>
                </a:lnTo>
                <a:lnTo>
                  <a:pt x="68" y="136"/>
                </a:lnTo>
                <a:lnTo>
                  <a:pt x="66" y="137"/>
                </a:lnTo>
                <a:lnTo>
                  <a:pt x="65" y="137"/>
                </a:lnTo>
                <a:lnTo>
                  <a:pt x="63" y="137"/>
                </a:lnTo>
                <a:lnTo>
                  <a:pt x="60" y="137"/>
                </a:lnTo>
                <a:lnTo>
                  <a:pt x="59" y="137"/>
                </a:lnTo>
                <a:lnTo>
                  <a:pt x="57" y="137"/>
                </a:lnTo>
                <a:lnTo>
                  <a:pt x="56" y="137"/>
                </a:lnTo>
                <a:lnTo>
                  <a:pt x="54" y="137"/>
                </a:lnTo>
                <a:lnTo>
                  <a:pt x="53" y="137"/>
                </a:lnTo>
                <a:lnTo>
                  <a:pt x="51" y="137"/>
                </a:lnTo>
                <a:lnTo>
                  <a:pt x="50" y="137"/>
                </a:lnTo>
                <a:lnTo>
                  <a:pt x="48" y="137"/>
                </a:lnTo>
                <a:lnTo>
                  <a:pt x="47" y="137"/>
                </a:lnTo>
                <a:lnTo>
                  <a:pt x="46" y="137"/>
                </a:lnTo>
                <a:lnTo>
                  <a:pt x="44" y="137"/>
                </a:lnTo>
                <a:lnTo>
                  <a:pt x="43" y="137"/>
                </a:lnTo>
                <a:lnTo>
                  <a:pt x="41" y="137"/>
                </a:lnTo>
                <a:lnTo>
                  <a:pt x="40" y="137"/>
                </a:lnTo>
                <a:lnTo>
                  <a:pt x="38" y="137"/>
                </a:lnTo>
                <a:lnTo>
                  <a:pt x="37" y="136"/>
                </a:lnTo>
                <a:lnTo>
                  <a:pt x="35" y="136"/>
                </a:lnTo>
                <a:lnTo>
                  <a:pt x="34" y="136"/>
                </a:lnTo>
                <a:lnTo>
                  <a:pt x="32" y="134"/>
                </a:lnTo>
                <a:lnTo>
                  <a:pt x="31" y="134"/>
                </a:lnTo>
                <a:lnTo>
                  <a:pt x="29" y="134"/>
                </a:lnTo>
                <a:lnTo>
                  <a:pt x="28" y="133"/>
                </a:lnTo>
                <a:lnTo>
                  <a:pt x="26" y="133"/>
                </a:lnTo>
                <a:lnTo>
                  <a:pt x="25" y="131"/>
                </a:lnTo>
                <a:lnTo>
                  <a:pt x="23" y="131"/>
                </a:lnTo>
                <a:lnTo>
                  <a:pt x="22" y="130"/>
                </a:lnTo>
                <a:lnTo>
                  <a:pt x="20" y="130"/>
                </a:lnTo>
                <a:lnTo>
                  <a:pt x="19" y="128"/>
                </a:lnTo>
                <a:lnTo>
                  <a:pt x="17" y="127"/>
                </a:lnTo>
                <a:lnTo>
                  <a:pt x="16" y="127"/>
                </a:lnTo>
                <a:lnTo>
                  <a:pt x="16" y="126"/>
                </a:lnTo>
                <a:lnTo>
                  <a:pt x="15" y="126"/>
                </a:lnTo>
                <a:lnTo>
                  <a:pt x="15" y="124"/>
                </a:lnTo>
                <a:lnTo>
                  <a:pt x="13" y="123"/>
                </a:lnTo>
                <a:lnTo>
                  <a:pt x="12" y="121"/>
                </a:lnTo>
                <a:lnTo>
                  <a:pt x="10" y="121"/>
                </a:lnTo>
                <a:lnTo>
                  <a:pt x="10" y="120"/>
                </a:lnTo>
                <a:lnTo>
                  <a:pt x="9" y="118"/>
                </a:lnTo>
                <a:lnTo>
                  <a:pt x="9" y="117"/>
                </a:lnTo>
                <a:lnTo>
                  <a:pt x="7" y="115"/>
                </a:lnTo>
                <a:lnTo>
                  <a:pt x="6" y="114"/>
                </a:lnTo>
                <a:lnTo>
                  <a:pt x="6" y="112"/>
                </a:lnTo>
                <a:lnTo>
                  <a:pt x="6" y="111"/>
                </a:lnTo>
                <a:lnTo>
                  <a:pt x="4" y="111"/>
                </a:lnTo>
                <a:lnTo>
                  <a:pt x="4" y="109"/>
                </a:lnTo>
                <a:lnTo>
                  <a:pt x="4" y="108"/>
                </a:lnTo>
                <a:lnTo>
                  <a:pt x="3" y="106"/>
                </a:lnTo>
                <a:lnTo>
                  <a:pt x="3" y="105"/>
                </a:lnTo>
                <a:lnTo>
                  <a:pt x="3" y="103"/>
                </a:lnTo>
                <a:lnTo>
                  <a:pt x="1" y="102"/>
                </a:lnTo>
                <a:lnTo>
                  <a:pt x="1" y="100"/>
                </a:lnTo>
                <a:lnTo>
                  <a:pt x="1" y="99"/>
                </a:lnTo>
                <a:lnTo>
                  <a:pt x="1" y="98"/>
                </a:lnTo>
                <a:lnTo>
                  <a:pt x="1" y="96"/>
                </a:lnTo>
                <a:lnTo>
                  <a:pt x="1" y="95"/>
                </a:lnTo>
                <a:lnTo>
                  <a:pt x="1" y="93"/>
                </a:lnTo>
                <a:lnTo>
                  <a:pt x="0" y="93"/>
                </a:lnTo>
                <a:lnTo>
                  <a:pt x="0" y="92"/>
                </a:lnTo>
                <a:lnTo>
                  <a:pt x="0" y="90"/>
                </a:lnTo>
                <a:lnTo>
                  <a:pt x="0" y="89"/>
                </a:lnTo>
                <a:lnTo>
                  <a:pt x="0" y="87"/>
                </a:lnTo>
                <a:lnTo>
                  <a:pt x="0" y="86"/>
                </a:lnTo>
                <a:lnTo>
                  <a:pt x="0" y="84"/>
                </a:lnTo>
                <a:lnTo>
                  <a:pt x="0" y="83"/>
                </a:lnTo>
                <a:lnTo>
                  <a:pt x="0" y="81"/>
                </a:lnTo>
                <a:lnTo>
                  <a:pt x="0" y="80"/>
                </a:lnTo>
                <a:lnTo>
                  <a:pt x="1" y="78"/>
                </a:lnTo>
                <a:lnTo>
                  <a:pt x="1" y="77"/>
                </a:lnTo>
                <a:lnTo>
                  <a:pt x="1" y="75"/>
                </a:lnTo>
                <a:lnTo>
                  <a:pt x="1" y="74"/>
                </a:lnTo>
                <a:lnTo>
                  <a:pt x="1" y="72"/>
                </a:lnTo>
                <a:lnTo>
                  <a:pt x="1" y="71"/>
                </a:lnTo>
                <a:lnTo>
                  <a:pt x="1" y="69"/>
                </a:lnTo>
                <a:close/>
                <a:moveTo>
                  <a:pt x="31" y="69"/>
                </a:moveTo>
                <a:lnTo>
                  <a:pt x="29" y="69"/>
                </a:lnTo>
                <a:lnTo>
                  <a:pt x="29" y="71"/>
                </a:lnTo>
                <a:lnTo>
                  <a:pt x="29" y="72"/>
                </a:lnTo>
                <a:lnTo>
                  <a:pt x="29" y="74"/>
                </a:lnTo>
                <a:lnTo>
                  <a:pt x="29" y="75"/>
                </a:lnTo>
                <a:lnTo>
                  <a:pt x="29" y="77"/>
                </a:lnTo>
                <a:lnTo>
                  <a:pt x="29" y="78"/>
                </a:lnTo>
                <a:lnTo>
                  <a:pt x="29" y="80"/>
                </a:lnTo>
                <a:lnTo>
                  <a:pt x="29" y="81"/>
                </a:lnTo>
                <a:lnTo>
                  <a:pt x="29" y="83"/>
                </a:lnTo>
                <a:lnTo>
                  <a:pt x="29" y="84"/>
                </a:lnTo>
                <a:lnTo>
                  <a:pt x="29" y="86"/>
                </a:lnTo>
                <a:lnTo>
                  <a:pt x="29" y="87"/>
                </a:lnTo>
                <a:lnTo>
                  <a:pt x="29" y="89"/>
                </a:lnTo>
                <a:lnTo>
                  <a:pt x="29" y="90"/>
                </a:lnTo>
                <a:lnTo>
                  <a:pt x="29" y="92"/>
                </a:lnTo>
                <a:lnTo>
                  <a:pt x="29" y="93"/>
                </a:lnTo>
                <a:lnTo>
                  <a:pt x="29" y="95"/>
                </a:lnTo>
                <a:lnTo>
                  <a:pt x="31" y="96"/>
                </a:lnTo>
                <a:lnTo>
                  <a:pt x="31" y="98"/>
                </a:lnTo>
                <a:lnTo>
                  <a:pt x="31" y="99"/>
                </a:lnTo>
                <a:lnTo>
                  <a:pt x="32" y="99"/>
                </a:lnTo>
                <a:lnTo>
                  <a:pt x="32" y="100"/>
                </a:lnTo>
                <a:lnTo>
                  <a:pt x="32" y="102"/>
                </a:lnTo>
                <a:lnTo>
                  <a:pt x="34" y="102"/>
                </a:lnTo>
                <a:lnTo>
                  <a:pt x="34" y="103"/>
                </a:lnTo>
                <a:lnTo>
                  <a:pt x="35" y="105"/>
                </a:lnTo>
                <a:lnTo>
                  <a:pt x="35" y="106"/>
                </a:lnTo>
                <a:lnTo>
                  <a:pt x="37" y="106"/>
                </a:lnTo>
                <a:lnTo>
                  <a:pt x="37" y="108"/>
                </a:lnTo>
                <a:lnTo>
                  <a:pt x="38" y="108"/>
                </a:lnTo>
                <a:lnTo>
                  <a:pt x="38" y="109"/>
                </a:lnTo>
                <a:lnTo>
                  <a:pt x="40" y="109"/>
                </a:lnTo>
                <a:lnTo>
                  <a:pt x="41" y="109"/>
                </a:lnTo>
                <a:lnTo>
                  <a:pt x="41" y="111"/>
                </a:lnTo>
                <a:lnTo>
                  <a:pt x="43" y="111"/>
                </a:lnTo>
                <a:lnTo>
                  <a:pt x="44" y="112"/>
                </a:lnTo>
                <a:lnTo>
                  <a:pt x="46" y="112"/>
                </a:lnTo>
                <a:lnTo>
                  <a:pt x="47" y="112"/>
                </a:lnTo>
                <a:lnTo>
                  <a:pt x="47" y="114"/>
                </a:lnTo>
                <a:lnTo>
                  <a:pt x="48" y="114"/>
                </a:lnTo>
                <a:lnTo>
                  <a:pt x="50" y="114"/>
                </a:lnTo>
                <a:lnTo>
                  <a:pt x="51" y="114"/>
                </a:lnTo>
                <a:lnTo>
                  <a:pt x="53" y="114"/>
                </a:lnTo>
                <a:lnTo>
                  <a:pt x="54" y="114"/>
                </a:lnTo>
                <a:lnTo>
                  <a:pt x="56" y="114"/>
                </a:lnTo>
                <a:lnTo>
                  <a:pt x="57" y="114"/>
                </a:lnTo>
                <a:lnTo>
                  <a:pt x="59" y="114"/>
                </a:lnTo>
                <a:lnTo>
                  <a:pt x="60" y="114"/>
                </a:lnTo>
                <a:lnTo>
                  <a:pt x="62" y="114"/>
                </a:lnTo>
                <a:lnTo>
                  <a:pt x="63" y="114"/>
                </a:lnTo>
                <a:lnTo>
                  <a:pt x="65" y="114"/>
                </a:lnTo>
                <a:lnTo>
                  <a:pt x="66" y="112"/>
                </a:lnTo>
                <a:lnTo>
                  <a:pt x="68" y="112"/>
                </a:lnTo>
                <a:lnTo>
                  <a:pt x="69" y="112"/>
                </a:lnTo>
                <a:lnTo>
                  <a:pt x="71" y="111"/>
                </a:lnTo>
                <a:lnTo>
                  <a:pt x="72" y="111"/>
                </a:lnTo>
                <a:lnTo>
                  <a:pt x="74" y="111"/>
                </a:lnTo>
                <a:lnTo>
                  <a:pt x="74" y="109"/>
                </a:lnTo>
                <a:lnTo>
                  <a:pt x="75" y="109"/>
                </a:lnTo>
                <a:lnTo>
                  <a:pt x="77" y="109"/>
                </a:lnTo>
                <a:lnTo>
                  <a:pt x="77" y="108"/>
                </a:lnTo>
                <a:lnTo>
                  <a:pt x="78" y="108"/>
                </a:lnTo>
                <a:lnTo>
                  <a:pt x="79" y="106"/>
                </a:lnTo>
                <a:lnTo>
                  <a:pt x="81" y="105"/>
                </a:lnTo>
                <a:lnTo>
                  <a:pt x="82" y="103"/>
                </a:lnTo>
                <a:lnTo>
                  <a:pt x="84" y="102"/>
                </a:lnTo>
                <a:lnTo>
                  <a:pt x="85" y="100"/>
                </a:lnTo>
                <a:lnTo>
                  <a:pt x="87" y="99"/>
                </a:lnTo>
                <a:lnTo>
                  <a:pt x="88" y="98"/>
                </a:lnTo>
                <a:lnTo>
                  <a:pt x="88" y="96"/>
                </a:lnTo>
                <a:lnTo>
                  <a:pt x="90" y="96"/>
                </a:lnTo>
                <a:lnTo>
                  <a:pt x="90" y="95"/>
                </a:lnTo>
                <a:lnTo>
                  <a:pt x="91" y="93"/>
                </a:lnTo>
                <a:lnTo>
                  <a:pt x="91" y="92"/>
                </a:lnTo>
                <a:lnTo>
                  <a:pt x="93" y="92"/>
                </a:lnTo>
                <a:lnTo>
                  <a:pt x="93" y="90"/>
                </a:lnTo>
                <a:lnTo>
                  <a:pt x="94" y="89"/>
                </a:lnTo>
                <a:lnTo>
                  <a:pt x="94" y="87"/>
                </a:lnTo>
                <a:lnTo>
                  <a:pt x="96" y="86"/>
                </a:lnTo>
                <a:lnTo>
                  <a:pt x="96" y="84"/>
                </a:lnTo>
                <a:lnTo>
                  <a:pt x="97" y="83"/>
                </a:lnTo>
                <a:lnTo>
                  <a:pt x="97" y="81"/>
                </a:lnTo>
                <a:lnTo>
                  <a:pt x="97" y="80"/>
                </a:lnTo>
                <a:lnTo>
                  <a:pt x="99" y="78"/>
                </a:lnTo>
                <a:lnTo>
                  <a:pt x="99" y="77"/>
                </a:lnTo>
                <a:lnTo>
                  <a:pt x="99" y="75"/>
                </a:lnTo>
                <a:lnTo>
                  <a:pt x="100" y="74"/>
                </a:lnTo>
                <a:lnTo>
                  <a:pt x="100" y="72"/>
                </a:lnTo>
                <a:lnTo>
                  <a:pt x="100" y="71"/>
                </a:lnTo>
                <a:lnTo>
                  <a:pt x="100" y="69"/>
                </a:lnTo>
                <a:lnTo>
                  <a:pt x="102" y="68"/>
                </a:lnTo>
                <a:lnTo>
                  <a:pt x="102" y="67"/>
                </a:lnTo>
                <a:lnTo>
                  <a:pt x="102" y="65"/>
                </a:lnTo>
                <a:lnTo>
                  <a:pt x="102" y="64"/>
                </a:lnTo>
                <a:lnTo>
                  <a:pt x="102" y="62"/>
                </a:lnTo>
                <a:lnTo>
                  <a:pt x="102" y="61"/>
                </a:lnTo>
                <a:lnTo>
                  <a:pt x="102" y="59"/>
                </a:lnTo>
                <a:lnTo>
                  <a:pt x="102" y="58"/>
                </a:lnTo>
                <a:lnTo>
                  <a:pt x="102" y="56"/>
                </a:lnTo>
                <a:lnTo>
                  <a:pt x="102" y="55"/>
                </a:lnTo>
                <a:lnTo>
                  <a:pt x="102" y="53"/>
                </a:lnTo>
                <a:lnTo>
                  <a:pt x="102" y="52"/>
                </a:lnTo>
                <a:lnTo>
                  <a:pt x="102" y="50"/>
                </a:lnTo>
                <a:lnTo>
                  <a:pt x="102" y="49"/>
                </a:lnTo>
                <a:lnTo>
                  <a:pt x="102" y="47"/>
                </a:lnTo>
                <a:lnTo>
                  <a:pt x="102" y="46"/>
                </a:lnTo>
                <a:lnTo>
                  <a:pt x="102" y="44"/>
                </a:lnTo>
                <a:lnTo>
                  <a:pt x="102" y="43"/>
                </a:lnTo>
                <a:lnTo>
                  <a:pt x="100" y="43"/>
                </a:lnTo>
                <a:lnTo>
                  <a:pt x="100" y="41"/>
                </a:lnTo>
                <a:lnTo>
                  <a:pt x="100" y="40"/>
                </a:lnTo>
                <a:lnTo>
                  <a:pt x="100" y="39"/>
                </a:lnTo>
                <a:lnTo>
                  <a:pt x="99" y="39"/>
                </a:lnTo>
                <a:lnTo>
                  <a:pt x="99" y="37"/>
                </a:lnTo>
                <a:lnTo>
                  <a:pt x="97" y="36"/>
                </a:lnTo>
                <a:lnTo>
                  <a:pt x="97" y="34"/>
                </a:lnTo>
                <a:lnTo>
                  <a:pt x="96" y="34"/>
                </a:lnTo>
                <a:lnTo>
                  <a:pt x="96" y="33"/>
                </a:lnTo>
                <a:lnTo>
                  <a:pt x="94" y="31"/>
                </a:lnTo>
                <a:lnTo>
                  <a:pt x="93" y="30"/>
                </a:lnTo>
                <a:lnTo>
                  <a:pt x="91" y="30"/>
                </a:lnTo>
                <a:lnTo>
                  <a:pt x="91" y="28"/>
                </a:lnTo>
                <a:lnTo>
                  <a:pt x="90" y="28"/>
                </a:lnTo>
                <a:lnTo>
                  <a:pt x="88" y="27"/>
                </a:lnTo>
                <a:lnTo>
                  <a:pt x="87" y="27"/>
                </a:lnTo>
                <a:lnTo>
                  <a:pt x="85" y="25"/>
                </a:lnTo>
                <a:lnTo>
                  <a:pt x="84" y="25"/>
                </a:lnTo>
                <a:lnTo>
                  <a:pt x="82" y="25"/>
                </a:lnTo>
                <a:lnTo>
                  <a:pt x="81" y="25"/>
                </a:lnTo>
                <a:lnTo>
                  <a:pt x="79" y="25"/>
                </a:lnTo>
                <a:lnTo>
                  <a:pt x="79" y="24"/>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7"/>
                </a:lnTo>
                <a:lnTo>
                  <a:pt x="60" y="27"/>
                </a:lnTo>
                <a:lnTo>
                  <a:pt x="59" y="27"/>
                </a:lnTo>
                <a:lnTo>
                  <a:pt x="57" y="28"/>
                </a:lnTo>
                <a:lnTo>
                  <a:pt x="56" y="28"/>
                </a:lnTo>
                <a:lnTo>
                  <a:pt x="56" y="30"/>
                </a:lnTo>
                <a:lnTo>
                  <a:pt x="54" y="30"/>
                </a:lnTo>
                <a:lnTo>
                  <a:pt x="53" y="30"/>
                </a:lnTo>
                <a:lnTo>
                  <a:pt x="53" y="31"/>
                </a:lnTo>
                <a:lnTo>
                  <a:pt x="51" y="31"/>
                </a:lnTo>
                <a:lnTo>
                  <a:pt x="50" y="33"/>
                </a:lnTo>
                <a:lnTo>
                  <a:pt x="48" y="34"/>
                </a:lnTo>
                <a:lnTo>
                  <a:pt x="47" y="36"/>
                </a:lnTo>
                <a:lnTo>
                  <a:pt x="46" y="37"/>
                </a:lnTo>
                <a:lnTo>
                  <a:pt x="44" y="39"/>
                </a:lnTo>
                <a:lnTo>
                  <a:pt x="43" y="40"/>
                </a:lnTo>
                <a:lnTo>
                  <a:pt x="43" y="41"/>
                </a:lnTo>
                <a:lnTo>
                  <a:pt x="41" y="41"/>
                </a:lnTo>
                <a:lnTo>
                  <a:pt x="41" y="43"/>
                </a:lnTo>
                <a:lnTo>
                  <a:pt x="40" y="43"/>
                </a:lnTo>
                <a:lnTo>
                  <a:pt x="40" y="44"/>
                </a:lnTo>
                <a:lnTo>
                  <a:pt x="40" y="46"/>
                </a:lnTo>
                <a:lnTo>
                  <a:pt x="38" y="46"/>
                </a:lnTo>
                <a:lnTo>
                  <a:pt x="38" y="47"/>
                </a:lnTo>
                <a:lnTo>
                  <a:pt x="37" y="49"/>
                </a:lnTo>
                <a:lnTo>
                  <a:pt x="37" y="50"/>
                </a:lnTo>
                <a:lnTo>
                  <a:pt x="35" y="52"/>
                </a:lnTo>
                <a:lnTo>
                  <a:pt x="35" y="53"/>
                </a:lnTo>
                <a:lnTo>
                  <a:pt x="34" y="55"/>
                </a:lnTo>
                <a:lnTo>
                  <a:pt x="34" y="56"/>
                </a:lnTo>
                <a:lnTo>
                  <a:pt x="34" y="58"/>
                </a:lnTo>
                <a:lnTo>
                  <a:pt x="32" y="59"/>
                </a:lnTo>
                <a:lnTo>
                  <a:pt x="32" y="61"/>
                </a:lnTo>
                <a:lnTo>
                  <a:pt x="32" y="62"/>
                </a:lnTo>
                <a:lnTo>
                  <a:pt x="31" y="64"/>
                </a:lnTo>
                <a:lnTo>
                  <a:pt x="31" y="65"/>
                </a:lnTo>
                <a:lnTo>
                  <a:pt x="31" y="67"/>
                </a:lnTo>
                <a:lnTo>
                  <a:pt x="31" y="68"/>
                </a:lnTo>
                <a:lnTo>
                  <a:pt x="31"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56">
            <a:extLst>
              <a:ext uri="{FF2B5EF4-FFF2-40B4-BE49-F238E27FC236}">
                <a16:creationId xmlns:a16="http://schemas.microsoft.com/office/drawing/2014/main" id="{861733AD-D32D-446B-8F44-1A88B5EAA2F3}"/>
              </a:ext>
            </a:extLst>
          </p:cNvPr>
          <p:cNvSpPr>
            <a:spLocks/>
          </p:cNvSpPr>
          <p:nvPr/>
        </p:nvSpPr>
        <p:spPr bwMode="auto">
          <a:xfrm rot="4420923">
            <a:off x="7517606" y="2578894"/>
            <a:ext cx="111125" cy="141288"/>
          </a:xfrm>
          <a:custGeom>
            <a:avLst/>
            <a:gdLst>
              <a:gd name="T0" fmla="*/ 2147483646 w 133"/>
              <a:gd name="T1" fmla="*/ 0 h 133"/>
              <a:gd name="T2" fmla="*/ 2147483646 w 133"/>
              <a:gd name="T3" fmla="*/ 0 h 133"/>
              <a:gd name="T4" fmla="*/ 2147483646 w 133"/>
              <a:gd name="T5" fmla="*/ 2147483646 h 133"/>
              <a:gd name="T6" fmla="*/ 2147483646 w 133"/>
              <a:gd name="T7" fmla="*/ 2147483646 h 133"/>
              <a:gd name="T8" fmla="*/ 2147483646 w 133"/>
              <a:gd name="T9" fmla="*/ 0 h 133"/>
              <a:gd name="T10" fmla="*/ 2147483646 w 133"/>
              <a:gd name="T11" fmla="*/ 0 h 133"/>
              <a:gd name="T12" fmla="*/ 2147483646 w 133"/>
              <a:gd name="T13" fmla="*/ 2147483646 h 133"/>
              <a:gd name="T14" fmla="*/ 2147483646 w 133"/>
              <a:gd name="T15" fmla="*/ 2147483646 h 133"/>
              <a:gd name="T16" fmla="*/ 2147483646 w 133"/>
              <a:gd name="T17" fmla="*/ 2147483646 h 133"/>
              <a:gd name="T18" fmla="*/ 2147483646 w 133"/>
              <a:gd name="T19" fmla="*/ 2147483646 h 133"/>
              <a:gd name="T20" fmla="*/ 2147483646 w 133"/>
              <a:gd name="T21" fmla="*/ 2147483646 h 133"/>
              <a:gd name="T22" fmla="*/ 0 w 133"/>
              <a:gd name="T23" fmla="*/ 2147483646 h 133"/>
              <a:gd name="T24" fmla="*/ 2147483646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2" y="52"/>
                </a:lnTo>
                <a:lnTo>
                  <a:pt x="96" y="52"/>
                </a:lnTo>
                <a:lnTo>
                  <a:pt x="104" y="0"/>
                </a:lnTo>
                <a:lnTo>
                  <a:pt x="133" y="0"/>
                </a:lnTo>
                <a:lnTo>
                  <a:pt x="106" y="133"/>
                </a:lnTo>
                <a:lnTo>
                  <a:pt x="79" y="133"/>
                </a:lnTo>
                <a:lnTo>
                  <a:pt x="90" y="75"/>
                </a:lnTo>
                <a:lnTo>
                  <a:pt x="38" y="75"/>
                </a:lnTo>
                <a:lnTo>
                  <a:pt x="26" y="133"/>
                </a:lnTo>
                <a:lnTo>
                  <a:pt x="0" y="13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5" name="Freeform 57">
            <a:extLst>
              <a:ext uri="{FF2B5EF4-FFF2-40B4-BE49-F238E27FC236}">
                <a16:creationId xmlns:a16="http://schemas.microsoft.com/office/drawing/2014/main" id="{C6CEB068-4EAE-4C70-B01B-2E03C9099917}"/>
              </a:ext>
            </a:extLst>
          </p:cNvPr>
          <p:cNvSpPr>
            <a:spLocks/>
          </p:cNvSpPr>
          <p:nvPr/>
        </p:nvSpPr>
        <p:spPr bwMode="auto">
          <a:xfrm rot="4420923">
            <a:off x="7540625" y="2627313"/>
            <a:ext cx="60325" cy="184150"/>
          </a:xfrm>
          <a:custGeom>
            <a:avLst/>
            <a:gdLst>
              <a:gd name="T0" fmla="*/ 2147483646 w 73"/>
              <a:gd name="T1" fmla="*/ 2147483646 h 173"/>
              <a:gd name="T2" fmla="*/ 2147483646 w 73"/>
              <a:gd name="T3" fmla="*/ 2147483646 h 173"/>
              <a:gd name="T4" fmla="*/ 2147483646 w 73"/>
              <a:gd name="T5" fmla="*/ 2147483646 h 173"/>
              <a:gd name="T6" fmla="*/ 2147483646 w 73"/>
              <a:gd name="T7" fmla="*/ 2147483646 h 173"/>
              <a:gd name="T8" fmla="*/ 2147483646 w 73"/>
              <a:gd name="T9" fmla="*/ 2147483646 h 173"/>
              <a:gd name="T10" fmla="*/ 2147483646 w 73"/>
              <a:gd name="T11" fmla="*/ 2147483646 h 173"/>
              <a:gd name="T12" fmla="*/ 2147483646 w 73"/>
              <a:gd name="T13" fmla="*/ 2147483646 h 173"/>
              <a:gd name="T14" fmla="*/ 2147483646 w 73"/>
              <a:gd name="T15" fmla="*/ 2147483646 h 173"/>
              <a:gd name="T16" fmla="*/ 2147483646 w 73"/>
              <a:gd name="T17" fmla="*/ 2147483646 h 173"/>
              <a:gd name="T18" fmla="*/ 2147483646 w 73"/>
              <a:gd name="T19" fmla="*/ 2147483646 h 173"/>
              <a:gd name="T20" fmla="*/ 2147483646 w 73"/>
              <a:gd name="T21" fmla="*/ 2147483646 h 173"/>
              <a:gd name="T22" fmla="*/ 2147483646 w 73"/>
              <a:gd name="T23" fmla="*/ 2147483646 h 173"/>
              <a:gd name="T24" fmla="*/ 2147483646 w 73"/>
              <a:gd name="T25" fmla="*/ 2147483646 h 173"/>
              <a:gd name="T26" fmla="*/ 2147483646 w 73"/>
              <a:gd name="T27" fmla="*/ 2147483646 h 173"/>
              <a:gd name="T28" fmla="*/ 2147483646 w 73"/>
              <a:gd name="T29" fmla="*/ 2147483646 h 173"/>
              <a:gd name="T30" fmla="*/ 2147483646 w 73"/>
              <a:gd name="T31" fmla="*/ 2147483646 h 173"/>
              <a:gd name="T32" fmla="*/ 2147483646 w 73"/>
              <a:gd name="T33" fmla="*/ 2147483646 h 173"/>
              <a:gd name="T34" fmla="*/ 2147483646 w 73"/>
              <a:gd name="T35" fmla="*/ 2147483646 h 173"/>
              <a:gd name="T36" fmla="*/ 2147483646 w 73"/>
              <a:gd name="T37" fmla="*/ 2147483646 h 173"/>
              <a:gd name="T38" fmla="*/ 2147483646 w 73"/>
              <a:gd name="T39" fmla="*/ 2147483646 h 173"/>
              <a:gd name="T40" fmla="*/ 2147483646 w 73"/>
              <a:gd name="T41" fmla="*/ 2147483646 h 173"/>
              <a:gd name="T42" fmla="*/ 2147483646 w 73"/>
              <a:gd name="T43" fmla="*/ 2147483646 h 173"/>
              <a:gd name="T44" fmla="*/ 2147483646 w 73"/>
              <a:gd name="T45" fmla="*/ 2147483646 h 173"/>
              <a:gd name="T46" fmla="*/ 2147483646 w 73"/>
              <a:gd name="T47" fmla="*/ 2147483646 h 173"/>
              <a:gd name="T48" fmla="*/ 2147483646 w 73"/>
              <a:gd name="T49" fmla="*/ 2147483646 h 173"/>
              <a:gd name="T50" fmla="*/ 2147483646 w 73"/>
              <a:gd name="T51" fmla="*/ 2147483646 h 173"/>
              <a:gd name="T52" fmla="*/ 2147483646 w 73"/>
              <a:gd name="T53" fmla="*/ 2147483646 h 173"/>
              <a:gd name="T54" fmla="*/ 2147483646 w 73"/>
              <a:gd name="T55" fmla="*/ 2147483646 h 173"/>
              <a:gd name="T56" fmla="*/ 2147483646 w 73"/>
              <a:gd name="T57" fmla="*/ 2147483646 h 173"/>
              <a:gd name="T58" fmla="*/ 2147483646 w 73"/>
              <a:gd name="T59" fmla="*/ 2147483646 h 173"/>
              <a:gd name="T60" fmla="*/ 2147483646 w 73"/>
              <a:gd name="T61" fmla="*/ 2147483646 h 173"/>
              <a:gd name="T62" fmla="*/ 2147483646 w 73"/>
              <a:gd name="T63" fmla="*/ 2147483646 h 173"/>
              <a:gd name="T64" fmla="*/ 2147483646 w 73"/>
              <a:gd name="T65" fmla="*/ 2147483646 h 173"/>
              <a:gd name="T66" fmla="*/ 2147483646 w 73"/>
              <a:gd name="T67" fmla="*/ 2147483646 h 173"/>
              <a:gd name="T68" fmla="*/ 2147483646 w 73"/>
              <a:gd name="T69" fmla="*/ 2147483646 h 173"/>
              <a:gd name="T70" fmla="*/ 2147483646 w 73"/>
              <a:gd name="T71" fmla="*/ 2147483646 h 173"/>
              <a:gd name="T72" fmla="*/ 2147483646 w 73"/>
              <a:gd name="T73" fmla="*/ 2147483646 h 173"/>
              <a:gd name="T74" fmla="*/ 2147483646 w 73"/>
              <a:gd name="T75" fmla="*/ 2147483646 h 173"/>
              <a:gd name="T76" fmla="*/ 2147483646 w 73"/>
              <a:gd name="T77" fmla="*/ 2147483646 h 173"/>
              <a:gd name="T78" fmla="*/ 2147483646 w 73"/>
              <a:gd name="T79" fmla="*/ 2147483646 h 173"/>
              <a:gd name="T80" fmla="*/ 2147483646 w 73"/>
              <a:gd name="T81" fmla="*/ 2147483646 h 173"/>
              <a:gd name="T82" fmla="*/ 2147483646 w 73"/>
              <a:gd name="T83" fmla="*/ 2147483646 h 173"/>
              <a:gd name="T84" fmla="*/ 2147483646 w 73"/>
              <a:gd name="T85" fmla="*/ 2147483646 h 173"/>
              <a:gd name="T86" fmla="*/ 2147483646 w 73"/>
              <a:gd name="T87" fmla="*/ 2147483646 h 173"/>
              <a:gd name="T88" fmla="*/ 2147483646 w 73"/>
              <a:gd name="T89" fmla="*/ 2147483646 h 173"/>
              <a:gd name="T90" fmla="*/ 2147483646 w 73"/>
              <a:gd name="T91" fmla="*/ 2147483646 h 173"/>
              <a:gd name="T92" fmla="*/ 2147483646 w 73"/>
              <a:gd name="T93" fmla="*/ 2147483646 h 173"/>
              <a:gd name="T94" fmla="*/ 2147483646 w 73"/>
              <a:gd name="T95" fmla="*/ 2147483646 h 173"/>
              <a:gd name="T96" fmla="*/ 2147483646 w 73"/>
              <a:gd name="T97" fmla="*/ 2147483646 h 173"/>
              <a:gd name="T98" fmla="*/ 2147483646 w 73"/>
              <a:gd name="T99" fmla="*/ 2147483646 h 173"/>
              <a:gd name="T100" fmla="*/ 2147483646 w 73"/>
              <a:gd name="T101" fmla="*/ 2147483646 h 173"/>
              <a:gd name="T102" fmla="*/ 2147483646 w 73"/>
              <a:gd name="T103" fmla="*/ 2147483646 h 173"/>
              <a:gd name="T104" fmla="*/ 2147483646 w 73"/>
              <a:gd name="T105" fmla="*/ 2147483646 h 173"/>
              <a:gd name="T106" fmla="*/ 2147483646 w 73"/>
              <a:gd name="T107" fmla="*/ 2147483646 h 173"/>
              <a:gd name="T108" fmla="*/ 2147483646 w 73"/>
              <a:gd name="T109" fmla="*/ 2147483646 h 173"/>
              <a:gd name="T110" fmla="*/ 2147483646 w 73"/>
              <a:gd name="T111" fmla="*/ 2147483646 h 173"/>
              <a:gd name="T112" fmla="*/ 2147483646 w 73"/>
              <a:gd name="T113" fmla="*/ 2147483646 h 173"/>
              <a:gd name="T114" fmla="*/ 2147483646 w 73"/>
              <a:gd name="T115" fmla="*/ 2147483646 h 173"/>
              <a:gd name="T116" fmla="*/ 2147483646 w 73"/>
              <a:gd name="T117" fmla="*/ 2147483646 h 173"/>
              <a:gd name="T118" fmla="*/ 2147483646 w 73"/>
              <a:gd name="T119" fmla="*/ 2147483646 h 173"/>
              <a:gd name="T120" fmla="*/ 2147483646 w 73"/>
              <a:gd name="T121" fmla="*/ 2147483646 h 173"/>
              <a:gd name="T122" fmla="*/ 2147483646 w 73"/>
              <a:gd name="T123" fmla="*/ 2147483646 h 1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
              <a:gd name="T187" fmla="*/ 0 h 173"/>
              <a:gd name="T188" fmla="*/ 73 w 73"/>
              <a:gd name="T189" fmla="*/ 173 h 1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 h="173">
                <a:moveTo>
                  <a:pt x="21" y="173"/>
                </a:moveTo>
                <a:lnTo>
                  <a:pt x="0" y="173"/>
                </a:lnTo>
                <a:lnTo>
                  <a:pt x="2" y="171"/>
                </a:lnTo>
                <a:lnTo>
                  <a:pt x="3" y="170"/>
                </a:lnTo>
                <a:lnTo>
                  <a:pt x="5" y="168"/>
                </a:lnTo>
                <a:lnTo>
                  <a:pt x="6" y="165"/>
                </a:lnTo>
                <a:lnTo>
                  <a:pt x="6" y="164"/>
                </a:lnTo>
                <a:lnTo>
                  <a:pt x="8" y="162"/>
                </a:lnTo>
                <a:lnTo>
                  <a:pt x="9" y="161"/>
                </a:lnTo>
                <a:lnTo>
                  <a:pt x="11" y="159"/>
                </a:lnTo>
                <a:lnTo>
                  <a:pt x="11" y="158"/>
                </a:lnTo>
                <a:lnTo>
                  <a:pt x="12" y="156"/>
                </a:lnTo>
                <a:lnTo>
                  <a:pt x="14" y="155"/>
                </a:lnTo>
                <a:lnTo>
                  <a:pt x="15" y="153"/>
                </a:lnTo>
                <a:lnTo>
                  <a:pt x="17" y="152"/>
                </a:lnTo>
                <a:lnTo>
                  <a:pt x="17" y="151"/>
                </a:lnTo>
                <a:lnTo>
                  <a:pt x="18" y="149"/>
                </a:lnTo>
                <a:lnTo>
                  <a:pt x="20" y="148"/>
                </a:lnTo>
                <a:lnTo>
                  <a:pt x="20" y="146"/>
                </a:lnTo>
                <a:lnTo>
                  <a:pt x="21" y="145"/>
                </a:lnTo>
                <a:lnTo>
                  <a:pt x="21" y="143"/>
                </a:lnTo>
                <a:lnTo>
                  <a:pt x="23" y="142"/>
                </a:lnTo>
                <a:lnTo>
                  <a:pt x="24" y="140"/>
                </a:lnTo>
                <a:lnTo>
                  <a:pt x="24" y="139"/>
                </a:lnTo>
                <a:lnTo>
                  <a:pt x="25" y="139"/>
                </a:lnTo>
                <a:lnTo>
                  <a:pt x="25" y="137"/>
                </a:lnTo>
                <a:lnTo>
                  <a:pt x="27" y="136"/>
                </a:lnTo>
                <a:lnTo>
                  <a:pt x="27" y="134"/>
                </a:lnTo>
                <a:lnTo>
                  <a:pt x="27" y="133"/>
                </a:lnTo>
                <a:lnTo>
                  <a:pt x="28" y="133"/>
                </a:lnTo>
                <a:lnTo>
                  <a:pt x="28" y="131"/>
                </a:lnTo>
                <a:lnTo>
                  <a:pt x="30" y="130"/>
                </a:lnTo>
                <a:lnTo>
                  <a:pt x="30" y="128"/>
                </a:lnTo>
                <a:lnTo>
                  <a:pt x="30" y="127"/>
                </a:lnTo>
                <a:lnTo>
                  <a:pt x="31" y="127"/>
                </a:lnTo>
                <a:lnTo>
                  <a:pt x="31" y="125"/>
                </a:lnTo>
                <a:lnTo>
                  <a:pt x="33" y="124"/>
                </a:lnTo>
                <a:lnTo>
                  <a:pt x="33" y="123"/>
                </a:lnTo>
                <a:lnTo>
                  <a:pt x="33" y="121"/>
                </a:lnTo>
                <a:lnTo>
                  <a:pt x="34" y="121"/>
                </a:lnTo>
                <a:lnTo>
                  <a:pt x="34" y="120"/>
                </a:lnTo>
                <a:lnTo>
                  <a:pt x="34" y="118"/>
                </a:lnTo>
                <a:lnTo>
                  <a:pt x="36" y="117"/>
                </a:lnTo>
                <a:lnTo>
                  <a:pt x="36" y="115"/>
                </a:lnTo>
                <a:lnTo>
                  <a:pt x="36" y="114"/>
                </a:lnTo>
                <a:lnTo>
                  <a:pt x="37" y="112"/>
                </a:lnTo>
                <a:lnTo>
                  <a:pt x="37" y="111"/>
                </a:lnTo>
                <a:lnTo>
                  <a:pt x="37" y="109"/>
                </a:lnTo>
                <a:lnTo>
                  <a:pt x="39" y="108"/>
                </a:lnTo>
                <a:lnTo>
                  <a:pt x="39" y="106"/>
                </a:lnTo>
                <a:lnTo>
                  <a:pt x="39" y="105"/>
                </a:lnTo>
                <a:lnTo>
                  <a:pt x="40" y="103"/>
                </a:lnTo>
                <a:lnTo>
                  <a:pt x="40" y="102"/>
                </a:lnTo>
                <a:lnTo>
                  <a:pt x="40" y="100"/>
                </a:lnTo>
                <a:lnTo>
                  <a:pt x="40" y="99"/>
                </a:lnTo>
                <a:lnTo>
                  <a:pt x="42" y="97"/>
                </a:lnTo>
                <a:lnTo>
                  <a:pt x="42" y="96"/>
                </a:lnTo>
                <a:lnTo>
                  <a:pt x="42" y="95"/>
                </a:lnTo>
                <a:lnTo>
                  <a:pt x="42" y="93"/>
                </a:lnTo>
                <a:lnTo>
                  <a:pt x="42" y="92"/>
                </a:lnTo>
                <a:lnTo>
                  <a:pt x="43" y="90"/>
                </a:lnTo>
                <a:lnTo>
                  <a:pt x="43" y="89"/>
                </a:lnTo>
                <a:lnTo>
                  <a:pt x="43" y="87"/>
                </a:lnTo>
                <a:lnTo>
                  <a:pt x="43" y="86"/>
                </a:lnTo>
                <a:lnTo>
                  <a:pt x="45" y="84"/>
                </a:lnTo>
                <a:lnTo>
                  <a:pt x="45" y="83"/>
                </a:lnTo>
                <a:lnTo>
                  <a:pt x="45" y="81"/>
                </a:lnTo>
                <a:lnTo>
                  <a:pt x="45" y="80"/>
                </a:lnTo>
                <a:lnTo>
                  <a:pt x="45" y="78"/>
                </a:lnTo>
                <a:lnTo>
                  <a:pt x="45" y="77"/>
                </a:lnTo>
                <a:lnTo>
                  <a:pt x="45" y="75"/>
                </a:lnTo>
                <a:lnTo>
                  <a:pt x="46" y="75"/>
                </a:lnTo>
                <a:lnTo>
                  <a:pt x="46" y="74"/>
                </a:lnTo>
                <a:lnTo>
                  <a:pt x="46" y="72"/>
                </a:lnTo>
                <a:lnTo>
                  <a:pt x="46" y="71"/>
                </a:lnTo>
                <a:lnTo>
                  <a:pt x="46" y="69"/>
                </a:lnTo>
                <a:lnTo>
                  <a:pt x="46" y="68"/>
                </a:lnTo>
                <a:lnTo>
                  <a:pt x="46" y="66"/>
                </a:lnTo>
                <a:lnTo>
                  <a:pt x="46" y="65"/>
                </a:lnTo>
                <a:lnTo>
                  <a:pt x="46" y="64"/>
                </a:lnTo>
                <a:lnTo>
                  <a:pt x="46" y="62"/>
                </a:lnTo>
                <a:lnTo>
                  <a:pt x="46" y="61"/>
                </a:lnTo>
                <a:lnTo>
                  <a:pt x="46" y="59"/>
                </a:lnTo>
                <a:lnTo>
                  <a:pt x="46" y="58"/>
                </a:lnTo>
                <a:lnTo>
                  <a:pt x="46" y="56"/>
                </a:lnTo>
                <a:lnTo>
                  <a:pt x="46" y="55"/>
                </a:lnTo>
                <a:lnTo>
                  <a:pt x="46" y="53"/>
                </a:lnTo>
                <a:lnTo>
                  <a:pt x="46" y="52"/>
                </a:lnTo>
                <a:lnTo>
                  <a:pt x="46" y="50"/>
                </a:lnTo>
                <a:lnTo>
                  <a:pt x="46" y="49"/>
                </a:lnTo>
                <a:lnTo>
                  <a:pt x="46" y="47"/>
                </a:lnTo>
                <a:lnTo>
                  <a:pt x="46" y="46"/>
                </a:lnTo>
                <a:lnTo>
                  <a:pt x="46" y="44"/>
                </a:lnTo>
                <a:lnTo>
                  <a:pt x="46" y="43"/>
                </a:lnTo>
                <a:lnTo>
                  <a:pt x="46" y="41"/>
                </a:lnTo>
                <a:lnTo>
                  <a:pt x="46" y="40"/>
                </a:lnTo>
                <a:lnTo>
                  <a:pt x="46" y="38"/>
                </a:lnTo>
                <a:lnTo>
                  <a:pt x="45" y="37"/>
                </a:lnTo>
                <a:lnTo>
                  <a:pt x="45" y="36"/>
                </a:lnTo>
                <a:lnTo>
                  <a:pt x="45" y="34"/>
                </a:lnTo>
                <a:lnTo>
                  <a:pt x="45" y="33"/>
                </a:lnTo>
                <a:lnTo>
                  <a:pt x="45" y="31"/>
                </a:lnTo>
                <a:lnTo>
                  <a:pt x="43" y="30"/>
                </a:lnTo>
                <a:lnTo>
                  <a:pt x="43" y="28"/>
                </a:lnTo>
                <a:lnTo>
                  <a:pt x="43" y="27"/>
                </a:lnTo>
                <a:lnTo>
                  <a:pt x="43" y="25"/>
                </a:lnTo>
                <a:lnTo>
                  <a:pt x="43" y="24"/>
                </a:lnTo>
                <a:lnTo>
                  <a:pt x="42" y="22"/>
                </a:lnTo>
                <a:lnTo>
                  <a:pt x="42" y="21"/>
                </a:lnTo>
                <a:lnTo>
                  <a:pt x="42" y="19"/>
                </a:lnTo>
                <a:lnTo>
                  <a:pt x="40" y="18"/>
                </a:lnTo>
                <a:lnTo>
                  <a:pt x="40" y="16"/>
                </a:lnTo>
                <a:lnTo>
                  <a:pt x="40" y="15"/>
                </a:lnTo>
                <a:lnTo>
                  <a:pt x="40" y="13"/>
                </a:lnTo>
                <a:lnTo>
                  <a:pt x="39" y="13"/>
                </a:lnTo>
                <a:lnTo>
                  <a:pt x="39" y="12"/>
                </a:lnTo>
                <a:lnTo>
                  <a:pt x="39" y="10"/>
                </a:lnTo>
                <a:lnTo>
                  <a:pt x="39" y="9"/>
                </a:lnTo>
                <a:lnTo>
                  <a:pt x="37" y="9"/>
                </a:lnTo>
                <a:lnTo>
                  <a:pt x="37" y="8"/>
                </a:lnTo>
                <a:lnTo>
                  <a:pt x="37" y="6"/>
                </a:lnTo>
                <a:lnTo>
                  <a:pt x="36" y="5"/>
                </a:lnTo>
                <a:lnTo>
                  <a:pt x="36" y="3"/>
                </a:lnTo>
                <a:lnTo>
                  <a:pt x="36" y="2"/>
                </a:lnTo>
                <a:lnTo>
                  <a:pt x="34" y="2"/>
                </a:lnTo>
                <a:lnTo>
                  <a:pt x="34" y="0"/>
                </a:lnTo>
                <a:lnTo>
                  <a:pt x="54" y="0"/>
                </a:lnTo>
                <a:lnTo>
                  <a:pt x="55" y="2"/>
                </a:lnTo>
                <a:lnTo>
                  <a:pt x="55" y="3"/>
                </a:lnTo>
                <a:lnTo>
                  <a:pt x="56" y="3"/>
                </a:lnTo>
                <a:lnTo>
                  <a:pt x="56" y="5"/>
                </a:lnTo>
                <a:lnTo>
                  <a:pt x="56" y="6"/>
                </a:lnTo>
                <a:lnTo>
                  <a:pt x="58" y="8"/>
                </a:lnTo>
                <a:lnTo>
                  <a:pt x="59" y="9"/>
                </a:lnTo>
                <a:lnTo>
                  <a:pt x="59" y="10"/>
                </a:lnTo>
                <a:lnTo>
                  <a:pt x="59" y="12"/>
                </a:lnTo>
                <a:lnTo>
                  <a:pt x="61" y="12"/>
                </a:lnTo>
                <a:lnTo>
                  <a:pt x="61" y="13"/>
                </a:lnTo>
                <a:lnTo>
                  <a:pt x="61" y="15"/>
                </a:lnTo>
                <a:lnTo>
                  <a:pt x="62" y="16"/>
                </a:lnTo>
                <a:lnTo>
                  <a:pt x="62" y="18"/>
                </a:lnTo>
                <a:lnTo>
                  <a:pt x="64" y="19"/>
                </a:lnTo>
                <a:lnTo>
                  <a:pt x="64" y="21"/>
                </a:lnTo>
                <a:lnTo>
                  <a:pt x="64" y="22"/>
                </a:lnTo>
                <a:lnTo>
                  <a:pt x="65" y="24"/>
                </a:lnTo>
                <a:lnTo>
                  <a:pt x="65" y="25"/>
                </a:lnTo>
                <a:lnTo>
                  <a:pt x="67" y="27"/>
                </a:lnTo>
                <a:lnTo>
                  <a:pt x="67" y="28"/>
                </a:lnTo>
                <a:lnTo>
                  <a:pt x="67" y="30"/>
                </a:lnTo>
                <a:lnTo>
                  <a:pt x="68" y="31"/>
                </a:lnTo>
                <a:lnTo>
                  <a:pt x="68" y="33"/>
                </a:lnTo>
                <a:lnTo>
                  <a:pt x="68" y="34"/>
                </a:lnTo>
                <a:lnTo>
                  <a:pt x="70" y="36"/>
                </a:lnTo>
                <a:lnTo>
                  <a:pt x="70" y="37"/>
                </a:lnTo>
                <a:lnTo>
                  <a:pt x="70" y="38"/>
                </a:lnTo>
                <a:lnTo>
                  <a:pt x="71" y="40"/>
                </a:lnTo>
                <a:lnTo>
                  <a:pt x="71" y="41"/>
                </a:lnTo>
                <a:lnTo>
                  <a:pt x="71" y="43"/>
                </a:lnTo>
                <a:lnTo>
                  <a:pt x="71" y="44"/>
                </a:lnTo>
                <a:lnTo>
                  <a:pt x="71" y="46"/>
                </a:lnTo>
                <a:lnTo>
                  <a:pt x="71" y="47"/>
                </a:lnTo>
                <a:lnTo>
                  <a:pt x="73" y="47"/>
                </a:lnTo>
                <a:lnTo>
                  <a:pt x="73" y="49"/>
                </a:lnTo>
                <a:lnTo>
                  <a:pt x="73" y="50"/>
                </a:lnTo>
                <a:lnTo>
                  <a:pt x="73" y="52"/>
                </a:lnTo>
                <a:lnTo>
                  <a:pt x="73" y="53"/>
                </a:lnTo>
                <a:lnTo>
                  <a:pt x="73" y="55"/>
                </a:lnTo>
                <a:lnTo>
                  <a:pt x="73" y="56"/>
                </a:lnTo>
                <a:lnTo>
                  <a:pt x="73" y="58"/>
                </a:lnTo>
                <a:lnTo>
                  <a:pt x="73" y="59"/>
                </a:lnTo>
                <a:lnTo>
                  <a:pt x="73" y="61"/>
                </a:lnTo>
                <a:lnTo>
                  <a:pt x="73" y="62"/>
                </a:lnTo>
                <a:lnTo>
                  <a:pt x="73" y="64"/>
                </a:lnTo>
                <a:lnTo>
                  <a:pt x="73" y="65"/>
                </a:lnTo>
                <a:lnTo>
                  <a:pt x="73" y="66"/>
                </a:lnTo>
                <a:lnTo>
                  <a:pt x="73" y="68"/>
                </a:lnTo>
                <a:lnTo>
                  <a:pt x="73" y="69"/>
                </a:lnTo>
                <a:lnTo>
                  <a:pt x="73" y="71"/>
                </a:lnTo>
                <a:lnTo>
                  <a:pt x="73" y="72"/>
                </a:lnTo>
                <a:lnTo>
                  <a:pt x="73" y="74"/>
                </a:lnTo>
                <a:lnTo>
                  <a:pt x="71" y="75"/>
                </a:lnTo>
                <a:lnTo>
                  <a:pt x="71" y="77"/>
                </a:lnTo>
                <a:lnTo>
                  <a:pt x="71" y="78"/>
                </a:lnTo>
                <a:lnTo>
                  <a:pt x="71" y="80"/>
                </a:lnTo>
                <a:lnTo>
                  <a:pt x="71" y="81"/>
                </a:lnTo>
                <a:lnTo>
                  <a:pt x="71" y="83"/>
                </a:lnTo>
                <a:lnTo>
                  <a:pt x="70" y="83"/>
                </a:lnTo>
                <a:lnTo>
                  <a:pt x="70" y="84"/>
                </a:lnTo>
                <a:lnTo>
                  <a:pt x="70" y="86"/>
                </a:lnTo>
                <a:lnTo>
                  <a:pt x="70" y="87"/>
                </a:lnTo>
                <a:lnTo>
                  <a:pt x="70" y="89"/>
                </a:lnTo>
                <a:lnTo>
                  <a:pt x="68" y="90"/>
                </a:lnTo>
                <a:lnTo>
                  <a:pt x="68" y="92"/>
                </a:lnTo>
                <a:lnTo>
                  <a:pt x="68" y="93"/>
                </a:lnTo>
                <a:lnTo>
                  <a:pt x="68" y="95"/>
                </a:lnTo>
                <a:lnTo>
                  <a:pt x="68" y="96"/>
                </a:lnTo>
                <a:lnTo>
                  <a:pt x="67" y="97"/>
                </a:lnTo>
                <a:lnTo>
                  <a:pt x="67" y="99"/>
                </a:lnTo>
                <a:lnTo>
                  <a:pt x="67" y="100"/>
                </a:lnTo>
                <a:lnTo>
                  <a:pt x="65" y="102"/>
                </a:lnTo>
                <a:lnTo>
                  <a:pt x="65" y="103"/>
                </a:lnTo>
                <a:lnTo>
                  <a:pt x="65" y="105"/>
                </a:lnTo>
                <a:lnTo>
                  <a:pt x="64" y="106"/>
                </a:lnTo>
                <a:lnTo>
                  <a:pt x="64" y="108"/>
                </a:lnTo>
                <a:lnTo>
                  <a:pt x="64" y="109"/>
                </a:lnTo>
                <a:lnTo>
                  <a:pt x="62" y="111"/>
                </a:lnTo>
                <a:lnTo>
                  <a:pt x="62" y="112"/>
                </a:lnTo>
                <a:lnTo>
                  <a:pt x="61" y="114"/>
                </a:lnTo>
                <a:lnTo>
                  <a:pt x="61" y="115"/>
                </a:lnTo>
                <a:lnTo>
                  <a:pt x="61" y="117"/>
                </a:lnTo>
                <a:lnTo>
                  <a:pt x="59" y="118"/>
                </a:lnTo>
                <a:lnTo>
                  <a:pt x="59" y="120"/>
                </a:lnTo>
                <a:lnTo>
                  <a:pt x="58" y="121"/>
                </a:lnTo>
                <a:lnTo>
                  <a:pt x="58" y="123"/>
                </a:lnTo>
                <a:lnTo>
                  <a:pt x="56" y="124"/>
                </a:lnTo>
                <a:lnTo>
                  <a:pt x="55" y="125"/>
                </a:lnTo>
                <a:lnTo>
                  <a:pt x="55" y="127"/>
                </a:lnTo>
                <a:lnTo>
                  <a:pt x="55" y="128"/>
                </a:lnTo>
                <a:lnTo>
                  <a:pt x="54" y="130"/>
                </a:lnTo>
                <a:lnTo>
                  <a:pt x="52" y="131"/>
                </a:lnTo>
                <a:lnTo>
                  <a:pt x="52" y="133"/>
                </a:lnTo>
                <a:lnTo>
                  <a:pt x="51" y="134"/>
                </a:lnTo>
                <a:lnTo>
                  <a:pt x="49" y="136"/>
                </a:lnTo>
                <a:lnTo>
                  <a:pt x="49" y="137"/>
                </a:lnTo>
                <a:lnTo>
                  <a:pt x="48" y="137"/>
                </a:lnTo>
                <a:lnTo>
                  <a:pt x="48" y="139"/>
                </a:lnTo>
                <a:lnTo>
                  <a:pt x="46" y="140"/>
                </a:lnTo>
                <a:lnTo>
                  <a:pt x="45" y="142"/>
                </a:lnTo>
                <a:lnTo>
                  <a:pt x="45" y="143"/>
                </a:lnTo>
                <a:lnTo>
                  <a:pt x="43" y="145"/>
                </a:lnTo>
                <a:lnTo>
                  <a:pt x="42" y="146"/>
                </a:lnTo>
                <a:lnTo>
                  <a:pt x="42" y="148"/>
                </a:lnTo>
                <a:lnTo>
                  <a:pt x="40" y="149"/>
                </a:lnTo>
                <a:lnTo>
                  <a:pt x="39" y="151"/>
                </a:lnTo>
                <a:lnTo>
                  <a:pt x="37" y="152"/>
                </a:lnTo>
                <a:lnTo>
                  <a:pt x="37" y="153"/>
                </a:lnTo>
                <a:lnTo>
                  <a:pt x="36" y="155"/>
                </a:lnTo>
                <a:lnTo>
                  <a:pt x="34" y="156"/>
                </a:lnTo>
                <a:lnTo>
                  <a:pt x="33" y="158"/>
                </a:lnTo>
                <a:lnTo>
                  <a:pt x="31" y="159"/>
                </a:lnTo>
                <a:lnTo>
                  <a:pt x="30" y="161"/>
                </a:lnTo>
                <a:lnTo>
                  <a:pt x="28" y="162"/>
                </a:lnTo>
                <a:lnTo>
                  <a:pt x="27" y="164"/>
                </a:lnTo>
                <a:lnTo>
                  <a:pt x="25" y="165"/>
                </a:lnTo>
                <a:lnTo>
                  <a:pt x="25" y="167"/>
                </a:lnTo>
                <a:lnTo>
                  <a:pt x="24" y="168"/>
                </a:lnTo>
                <a:lnTo>
                  <a:pt x="23" y="171"/>
                </a:lnTo>
                <a:lnTo>
                  <a:pt x="21"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6" name="Freeform 58">
            <a:extLst>
              <a:ext uri="{FF2B5EF4-FFF2-40B4-BE49-F238E27FC236}">
                <a16:creationId xmlns:a16="http://schemas.microsoft.com/office/drawing/2014/main" id="{8B4F8CB7-D9D8-4FAA-AD38-DB3E04EA8293}"/>
              </a:ext>
            </a:extLst>
          </p:cNvPr>
          <p:cNvSpPr>
            <a:spLocks/>
          </p:cNvSpPr>
          <p:nvPr/>
        </p:nvSpPr>
        <p:spPr bwMode="auto">
          <a:xfrm rot="4420923">
            <a:off x="7773194" y="3577432"/>
            <a:ext cx="130175" cy="141287"/>
          </a:xfrm>
          <a:custGeom>
            <a:avLst/>
            <a:gdLst>
              <a:gd name="T0" fmla="*/ 2147483646 w 154"/>
              <a:gd name="T1" fmla="*/ 0 h 132"/>
              <a:gd name="T2" fmla="*/ 2147483646 w 154"/>
              <a:gd name="T3" fmla="*/ 0 h 132"/>
              <a:gd name="T4" fmla="*/ 2147483646 w 154"/>
              <a:gd name="T5" fmla="*/ 2147483646 h 132"/>
              <a:gd name="T6" fmla="*/ 2147483646 w 154"/>
              <a:gd name="T7" fmla="*/ 0 h 132"/>
              <a:gd name="T8" fmla="*/ 2147483646 w 154"/>
              <a:gd name="T9" fmla="*/ 0 h 132"/>
              <a:gd name="T10" fmla="*/ 2147483646 w 154"/>
              <a:gd name="T11" fmla="*/ 2147483646 h 132"/>
              <a:gd name="T12" fmla="*/ 2147483646 w 154"/>
              <a:gd name="T13" fmla="*/ 2147483646 h 132"/>
              <a:gd name="T14" fmla="*/ 2147483646 w 154"/>
              <a:gd name="T15" fmla="*/ 2147483646 h 132"/>
              <a:gd name="T16" fmla="*/ 2147483646 w 154"/>
              <a:gd name="T17" fmla="*/ 2147483646 h 132"/>
              <a:gd name="T18" fmla="*/ 2147483646 w 154"/>
              <a:gd name="T19" fmla="*/ 2147483646 h 132"/>
              <a:gd name="T20" fmla="*/ 2147483646 w 154"/>
              <a:gd name="T21" fmla="*/ 2147483646 h 132"/>
              <a:gd name="T22" fmla="*/ 2147483646 w 154"/>
              <a:gd name="T23" fmla="*/ 2147483646 h 132"/>
              <a:gd name="T24" fmla="*/ 0 w 154"/>
              <a:gd name="T25" fmla="*/ 2147483646 h 132"/>
              <a:gd name="T26" fmla="*/ 2147483646 w 154"/>
              <a:gd name="T27" fmla="*/ 0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2"/>
              <a:gd name="T44" fmla="*/ 154 w 154"/>
              <a:gd name="T45" fmla="*/ 132 h 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2">
                <a:moveTo>
                  <a:pt x="27" y="0"/>
                </a:moveTo>
                <a:lnTo>
                  <a:pt x="68" y="0"/>
                </a:lnTo>
                <a:lnTo>
                  <a:pt x="70" y="101"/>
                </a:lnTo>
                <a:lnTo>
                  <a:pt x="112" y="0"/>
                </a:lnTo>
                <a:lnTo>
                  <a:pt x="154" y="0"/>
                </a:lnTo>
                <a:lnTo>
                  <a:pt x="127" y="132"/>
                </a:lnTo>
                <a:lnTo>
                  <a:pt x="102" y="132"/>
                </a:lnTo>
                <a:lnTo>
                  <a:pt x="123" y="22"/>
                </a:lnTo>
                <a:lnTo>
                  <a:pt x="77" y="132"/>
                </a:lnTo>
                <a:lnTo>
                  <a:pt x="50" y="132"/>
                </a:lnTo>
                <a:lnTo>
                  <a:pt x="48" y="22"/>
                </a:lnTo>
                <a:lnTo>
                  <a:pt x="27" y="132"/>
                </a:lnTo>
                <a:lnTo>
                  <a:pt x="0" y="132"/>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59">
            <a:extLst>
              <a:ext uri="{FF2B5EF4-FFF2-40B4-BE49-F238E27FC236}">
                <a16:creationId xmlns:a16="http://schemas.microsoft.com/office/drawing/2014/main" id="{1235C98F-247A-43B2-BF97-FD63E3F73310}"/>
              </a:ext>
            </a:extLst>
          </p:cNvPr>
          <p:cNvSpPr>
            <a:spLocks/>
          </p:cNvSpPr>
          <p:nvPr/>
        </p:nvSpPr>
        <p:spPr bwMode="auto">
          <a:xfrm rot="4420923">
            <a:off x="7813675" y="3654426"/>
            <a:ext cx="60325" cy="184150"/>
          </a:xfrm>
          <a:custGeom>
            <a:avLst/>
            <a:gdLst>
              <a:gd name="T0" fmla="*/ 2147483646 w 72"/>
              <a:gd name="T1" fmla="*/ 2147483646 h 172"/>
              <a:gd name="T2" fmla="*/ 2147483646 w 72"/>
              <a:gd name="T3" fmla="*/ 2147483646 h 172"/>
              <a:gd name="T4" fmla="*/ 2147483646 w 72"/>
              <a:gd name="T5" fmla="*/ 2147483646 h 172"/>
              <a:gd name="T6" fmla="*/ 2147483646 w 72"/>
              <a:gd name="T7" fmla="*/ 2147483646 h 172"/>
              <a:gd name="T8" fmla="*/ 2147483646 w 72"/>
              <a:gd name="T9" fmla="*/ 2147483646 h 172"/>
              <a:gd name="T10" fmla="*/ 2147483646 w 72"/>
              <a:gd name="T11" fmla="*/ 2147483646 h 172"/>
              <a:gd name="T12" fmla="*/ 2147483646 w 72"/>
              <a:gd name="T13" fmla="*/ 2147483646 h 172"/>
              <a:gd name="T14" fmla="*/ 2147483646 w 72"/>
              <a:gd name="T15" fmla="*/ 2147483646 h 172"/>
              <a:gd name="T16" fmla="*/ 2147483646 w 72"/>
              <a:gd name="T17" fmla="*/ 2147483646 h 172"/>
              <a:gd name="T18" fmla="*/ 2147483646 w 72"/>
              <a:gd name="T19" fmla="*/ 2147483646 h 172"/>
              <a:gd name="T20" fmla="*/ 2147483646 w 72"/>
              <a:gd name="T21" fmla="*/ 2147483646 h 172"/>
              <a:gd name="T22" fmla="*/ 2147483646 w 72"/>
              <a:gd name="T23" fmla="*/ 2147483646 h 172"/>
              <a:gd name="T24" fmla="*/ 2147483646 w 72"/>
              <a:gd name="T25" fmla="*/ 2147483646 h 172"/>
              <a:gd name="T26" fmla="*/ 2147483646 w 72"/>
              <a:gd name="T27" fmla="*/ 2147483646 h 172"/>
              <a:gd name="T28" fmla="*/ 2147483646 w 72"/>
              <a:gd name="T29" fmla="*/ 2147483646 h 172"/>
              <a:gd name="T30" fmla="*/ 2147483646 w 72"/>
              <a:gd name="T31" fmla="*/ 2147483646 h 172"/>
              <a:gd name="T32" fmla="*/ 2147483646 w 72"/>
              <a:gd name="T33" fmla="*/ 2147483646 h 172"/>
              <a:gd name="T34" fmla="*/ 2147483646 w 72"/>
              <a:gd name="T35" fmla="*/ 2147483646 h 172"/>
              <a:gd name="T36" fmla="*/ 2147483646 w 72"/>
              <a:gd name="T37" fmla="*/ 2147483646 h 172"/>
              <a:gd name="T38" fmla="*/ 2147483646 w 72"/>
              <a:gd name="T39" fmla="*/ 2147483646 h 172"/>
              <a:gd name="T40" fmla="*/ 2147483646 w 72"/>
              <a:gd name="T41" fmla="*/ 2147483646 h 172"/>
              <a:gd name="T42" fmla="*/ 2147483646 w 72"/>
              <a:gd name="T43" fmla="*/ 2147483646 h 172"/>
              <a:gd name="T44" fmla="*/ 2147483646 w 72"/>
              <a:gd name="T45" fmla="*/ 2147483646 h 172"/>
              <a:gd name="T46" fmla="*/ 2147483646 w 72"/>
              <a:gd name="T47" fmla="*/ 2147483646 h 172"/>
              <a:gd name="T48" fmla="*/ 2147483646 w 72"/>
              <a:gd name="T49" fmla="*/ 2147483646 h 172"/>
              <a:gd name="T50" fmla="*/ 2147483646 w 72"/>
              <a:gd name="T51" fmla="*/ 2147483646 h 172"/>
              <a:gd name="T52" fmla="*/ 2147483646 w 72"/>
              <a:gd name="T53" fmla="*/ 2147483646 h 172"/>
              <a:gd name="T54" fmla="*/ 2147483646 w 72"/>
              <a:gd name="T55" fmla="*/ 2147483646 h 172"/>
              <a:gd name="T56" fmla="*/ 2147483646 w 72"/>
              <a:gd name="T57" fmla="*/ 2147483646 h 172"/>
              <a:gd name="T58" fmla="*/ 2147483646 w 72"/>
              <a:gd name="T59" fmla="*/ 2147483646 h 172"/>
              <a:gd name="T60" fmla="*/ 2147483646 w 72"/>
              <a:gd name="T61" fmla="*/ 2147483646 h 172"/>
              <a:gd name="T62" fmla="*/ 2147483646 w 72"/>
              <a:gd name="T63" fmla="*/ 2147483646 h 172"/>
              <a:gd name="T64" fmla="*/ 2147483646 w 72"/>
              <a:gd name="T65" fmla="*/ 2147483646 h 172"/>
              <a:gd name="T66" fmla="*/ 2147483646 w 72"/>
              <a:gd name="T67" fmla="*/ 2147483646 h 172"/>
              <a:gd name="T68" fmla="*/ 2147483646 w 72"/>
              <a:gd name="T69" fmla="*/ 2147483646 h 172"/>
              <a:gd name="T70" fmla="*/ 2147483646 w 72"/>
              <a:gd name="T71" fmla="*/ 2147483646 h 172"/>
              <a:gd name="T72" fmla="*/ 2147483646 w 72"/>
              <a:gd name="T73" fmla="*/ 2147483646 h 172"/>
              <a:gd name="T74" fmla="*/ 2147483646 w 72"/>
              <a:gd name="T75" fmla="*/ 2147483646 h 172"/>
              <a:gd name="T76" fmla="*/ 2147483646 w 72"/>
              <a:gd name="T77" fmla="*/ 2147483646 h 172"/>
              <a:gd name="T78" fmla="*/ 2147483646 w 72"/>
              <a:gd name="T79" fmla="*/ 2147483646 h 172"/>
              <a:gd name="T80" fmla="*/ 2147483646 w 72"/>
              <a:gd name="T81" fmla="*/ 2147483646 h 172"/>
              <a:gd name="T82" fmla="*/ 0 w 72"/>
              <a:gd name="T83" fmla="*/ 2147483646 h 172"/>
              <a:gd name="T84" fmla="*/ 0 w 72"/>
              <a:gd name="T85" fmla="*/ 2147483646 h 172"/>
              <a:gd name="T86" fmla="*/ 2147483646 w 72"/>
              <a:gd name="T87" fmla="*/ 2147483646 h 172"/>
              <a:gd name="T88" fmla="*/ 2147483646 w 72"/>
              <a:gd name="T89" fmla="*/ 2147483646 h 172"/>
              <a:gd name="T90" fmla="*/ 2147483646 w 72"/>
              <a:gd name="T91" fmla="*/ 2147483646 h 172"/>
              <a:gd name="T92" fmla="*/ 2147483646 w 72"/>
              <a:gd name="T93" fmla="*/ 2147483646 h 172"/>
              <a:gd name="T94" fmla="*/ 2147483646 w 72"/>
              <a:gd name="T95" fmla="*/ 2147483646 h 172"/>
              <a:gd name="T96" fmla="*/ 2147483646 w 72"/>
              <a:gd name="T97" fmla="*/ 2147483646 h 172"/>
              <a:gd name="T98" fmla="*/ 2147483646 w 72"/>
              <a:gd name="T99" fmla="*/ 2147483646 h 172"/>
              <a:gd name="T100" fmla="*/ 2147483646 w 72"/>
              <a:gd name="T101" fmla="*/ 2147483646 h 172"/>
              <a:gd name="T102" fmla="*/ 2147483646 w 72"/>
              <a:gd name="T103" fmla="*/ 2147483646 h 172"/>
              <a:gd name="T104" fmla="*/ 2147483646 w 72"/>
              <a:gd name="T105" fmla="*/ 2147483646 h 172"/>
              <a:gd name="T106" fmla="*/ 2147483646 w 72"/>
              <a:gd name="T107" fmla="*/ 2147483646 h 172"/>
              <a:gd name="T108" fmla="*/ 2147483646 w 72"/>
              <a:gd name="T109" fmla="*/ 2147483646 h 172"/>
              <a:gd name="T110" fmla="*/ 2147483646 w 72"/>
              <a:gd name="T111" fmla="*/ 2147483646 h 172"/>
              <a:gd name="T112" fmla="*/ 2147483646 w 72"/>
              <a:gd name="T113" fmla="*/ 2147483646 h 172"/>
              <a:gd name="T114" fmla="*/ 2147483646 w 72"/>
              <a:gd name="T115" fmla="*/ 2147483646 h 172"/>
              <a:gd name="T116" fmla="*/ 2147483646 w 72"/>
              <a:gd name="T117" fmla="*/ 2147483646 h 172"/>
              <a:gd name="T118" fmla="*/ 2147483646 w 72"/>
              <a:gd name="T119" fmla="*/ 2147483646 h 172"/>
              <a:gd name="T120" fmla="*/ 2147483646 w 72"/>
              <a:gd name="T121" fmla="*/ 2147483646 h 172"/>
              <a:gd name="T122" fmla="*/ 2147483646 w 72"/>
              <a:gd name="T123" fmla="*/ 2147483646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
              <a:gd name="T187" fmla="*/ 0 h 172"/>
              <a:gd name="T188" fmla="*/ 72 w 72"/>
              <a:gd name="T189" fmla="*/ 172 h 1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 h="172">
                <a:moveTo>
                  <a:pt x="53" y="0"/>
                </a:moveTo>
                <a:lnTo>
                  <a:pt x="72" y="0"/>
                </a:lnTo>
                <a:lnTo>
                  <a:pt x="71" y="1"/>
                </a:lnTo>
                <a:lnTo>
                  <a:pt x="69" y="3"/>
                </a:lnTo>
                <a:lnTo>
                  <a:pt x="69" y="4"/>
                </a:lnTo>
                <a:lnTo>
                  <a:pt x="68" y="6"/>
                </a:lnTo>
                <a:lnTo>
                  <a:pt x="66" y="7"/>
                </a:lnTo>
                <a:lnTo>
                  <a:pt x="65" y="9"/>
                </a:lnTo>
                <a:lnTo>
                  <a:pt x="63" y="10"/>
                </a:lnTo>
                <a:lnTo>
                  <a:pt x="63" y="12"/>
                </a:lnTo>
                <a:lnTo>
                  <a:pt x="62" y="13"/>
                </a:lnTo>
                <a:lnTo>
                  <a:pt x="60" y="14"/>
                </a:lnTo>
                <a:lnTo>
                  <a:pt x="60" y="16"/>
                </a:lnTo>
                <a:lnTo>
                  <a:pt x="59" y="17"/>
                </a:lnTo>
                <a:lnTo>
                  <a:pt x="57" y="19"/>
                </a:lnTo>
                <a:lnTo>
                  <a:pt x="57" y="20"/>
                </a:lnTo>
                <a:lnTo>
                  <a:pt x="56" y="22"/>
                </a:lnTo>
                <a:lnTo>
                  <a:pt x="54" y="23"/>
                </a:lnTo>
                <a:lnTo>
                  <a:pt x="54" y="25"/>
                </a:lnTo>
                <a:lnTo>
                  <a:pt x="53" y="26"/>
                </a:lnTo>
                <a:lnTo>
                  <a:pt x="52" y="28"/>
                </a:lnTo>
                <a:lnTo>
                  <a:pt x="50" y="29"/>
                </a:lnTo>
                <a:lnTo>
                  <a:pt x="50" y="31"/>
                </a:lnTo>
                <a:lnTo>
                  <a:pt x="49" y="32"/>
                </a:lnTo>
                <a:lnTo>
                  <a:pt x="49" y="34"/>
                </a:lnTo>
                <a:lnTo>
                  <a:pt x="47" y="35"/>
                </a:lnTo>
                <a:lnTo>
                  <a:pt x="47" y="37"/>
                </a:lnTo>
                <a:lnTo>
                  <a:pt x="46" y="37"/>
                </a:lnTo>
                <a:lnTo>
                  <a:pt x="46" y="38"/>
                </a:lnTo>
                <a:lnTo>
                  <a:pt x="44" y="40"/>
                </a:lnTo>
                <a:lnTo>
                  <a:pt x="44" y="41"/>
                </a:lnTo>
                <a:lnTo>
                  <a:pt x="44" y="42"/>
                </a:lnTo>
                <a:lnTo>
                  <a:pt x="43" y="42"/>
                </a:lnTo>
                <a:lnTo>
                  <a:pt x="43" y="44"/>
                </a:lnTo>
                <a:lnTo>
                  <a:pt x="43" y="45"/>
                </a:lnTo>
                <a:lnTo>
                  <a:pt x="41" y="47"/>
                </a:lnTo>
                <a:lnTo>
                  <a:pt x="41" y="48"/>
                </a:lnTo>
                <a:lnTo>
                  <a:pt x="40" y="50"/>
                </a:lnTo>
                <a:lnTo>
                  <a:pt x="40" y="51"/>
                </a:lnTo>
                <a:lnTo>
                  <a:pt x="40" y="53"/>
                </a:lnTo>
                <a:lnTo>
                  <a:pt x="38" y="53"/>
                </a:lnTo>
                <a:lnTo>
                  <a:pt x="38" y="54"/>
                </a:lnTo>
                <a:lnTo>
                  <a:pt x="38" y="56"/>
                </a:lnTo>
                <a:lnTo>
                  <a:pt x="37" y="57"/>
                </a:lnTo>
                <a:lnTo>
                  <a:pt x="37" y="59"/>
                </a:lnTo>
                <a:lnTo>
                  <a:pt x="37" y="60"/>
                </a:lnTo>
                <a:lnTo>
                  <a:pt x="35" y="62"/>
                </a:lnTo>
                <a:lnTo>
                  <a:pt x="35" y="63"/>
                </a:lnTo>
                <a:lnTo>
                  <a:pt x="35" y="65"/>
                </a:lnTo>
                <a:lnTo>
                  <a:pt x="34" y="66"/>
                </a:lnTo>
                <a:lnTo>
                  <a:pt x="34" y="68"/>
                </a:lnTo>
                <a:lnTo>
                  <a:pt x="34" y="69"/>
                </a:lnTo>
                <a:lnTo>
                  <a:pt x="32" y="71"/>
                </a:lnTo>
                <a:lnTo>
                  <a:pt x="32" y="72"/>
                </a:lnTo>
                <a:lnTo>
                  <a:pt x="32" y="73"/>
                </a:lnTo>
                <a:lnTo>
                  <a:pt x="32" y="75"/>
                </a:lnTo>
                <a:lnTo>
                  <a:pt x="31" y="76"/>
                </a:lnTo>
                <a:lnTo>
                  <a:pt x="31" y="78"/>
                </a:lnTo>
                <a:lnTo>
                  <a:pt x="31" y="79"/>
                </a:lnTo>
                <a:lnTo>
                  <a:pt x="31" y="81"/>
                </a:lnTo>
                <a:lnTo>
                  <a:pt x="31" y="82"/>
                </a:lnTo>
                <a:lnTo>
                  <a:pt x="29" y="84"/>
                </a:lnTo>
                <a:lnTo>
                  <a:pt x="29" y="85"/>
                </a:lnTo>
                <a:lnTo>
                  <a:pt x="29" y="87"/>
                </a:lnTo>
                <a:lnTo>
                  <a:pt x="29" y="88"/>
                </a:lnTo>
                <a:lnTo>
                  <a:pt x="29" y="90"/>
                </a:lnTo>
                <a:lnTo>
                  <a:pt x="28" y="91"/>
                </a:lnTo>
                <a:lnTo>
                  <a:pt x="28" y="93"/>
                </a:lnTo>
                <a:lnTo>
                  <a:pt x="28" y="94"/>
                </a:lnTo>
                <a:lnTo>
                  <a:pt x="28" y="96"/>
                </a:lnTo>
                <a:lnTo>
                  <a:pt x="28" y="97"/>
                </a:lnTo>
                <a:lnTo>
                  <a:pt x="28" y="99"/>
                </a:lnTo>
                <a:lnTo>
                  <a:pt x="28" y="100"/>
                </a:lnTo>
                <a:lnTo>
                  <a:pt x="28" y="101"/>
                </a:lnTo>
                <a:lnTo>
                  <a:pt x="28" y="103"/>
                </a:lnTo>
                <a:lnTo>
                  <a:pt x="26" y="104"/>
                </a:lnTo>
                <a:lnTo>
                  <a:pt x="26" y="106"/>
                </a:lnTo>
                <a:lnTo>
                  <a:pt x="26" y="107"/>
                </a:lnTo>
                <a:lnTo>
                  <a:pt x="26" y="109"/>
                </a:lnTo>
                <a:lnTo>
                  <a:pt x="26" y="110"/>
                </a:lnTo>
                <a:lnTo>
                  <a:pt x="26" y="112"/>
                </a:lnTo>
                <a:lnTo>
                  <a:pt x="26" y="113"/>
                </a:lnTo>
                <a:lnTo>
                  <a:pt x="26" y="115"/>
                </a:lnTo>
                <a:lnTo>
                  <a:pt x="26" y="116"/>
                </a:lnTo>
                <a:lnTo>
                  <a:pt x="26" y="118"/>
                </a:lnTo>
                <a:lnTo>
                  <a:pt x="26" y="119"/>
                </a:lnTo>
                <a:lnTo>
                  <a:pt x="26" y="121"/>
                </a:lnTo>
                <a:lnTo>
                  <a:pt x="26" y="122"/>
                </a:lnTo>
                <a:lnTo>
                  <a:pt x="26" y="124"/>
                </a:lnTo>
                <a:lnTo>
                  <a:pt x="26" y="125"/>
                </a:lnTo>
                <a:lnTo>
                  <a:pt x="28" y="127"/>
                </a:lnTo>
                <a:lnTo>
                  <a:pt x="28" y="128"/>
                </a:lnTo>
                <a:lnTo>
                  <a:pt x="28" y="129"/>
                </a:lnTo>
                <a:lnTo>
                  <a:pt x="28" y="131"/>
                </a:lnTo>
                <a:lnTo>
                  <a:pt x="28" y="132"/>
                </a:lnTo>
                <a:lnTo>
                  <a:pt x="28" y="134"/>
                </a:lnTo>
                <a:lnTo>
                  <a:pt x="28" y="135"/>
                </a:lnTo>
                <a:lnTo>
                  <a:pt x="28" y="137"/>
                </a:lnTo>
                <a:lnTo>
                  <a:pt x="29" y="138"/>
                </a:lnTo>
                <a:lnTo>
                  <a:pt x="29" y="140"/>
                </a:lnTo>
                <a:lnTo>
                  <a:pt x="29" y="141"/>
                </a:lnTo>
                <a:lnTo>
                  <a:pt x="29" y="143"/>
                </a:lnTo>
                <a:lnTo>
                  <a:pt x="29" y="144"/>
                </a:lnTo>
                <a:lnTo>
                  <a:pt x="29" y="146"/>
                </a:lnTo>
                <a:lnTo>
                  <a:pt x="31" y="147"/>
                </a:lnTo>
                <a:lnTo>
                  <a:pt x="31" y="149"/>
                </a:lnTo>
                <a:lnTo>
                  <a:pt x="31" y="150"/>
                </a:lnTo>
                <a:lnTo>
                  <a:pt x="32" y="152"/>
                </a:lnTo>
                <a:lnTo>
                  <a:pt x="32" y="153"/>
                </a:lnTo>
                <a:lnTo>
                  <a:pt x="32" y="155"/>
                </a:lnTo>
                <a:lnTo>
                  <a:pt x="32" y="156"/>
                </a:lnTo>
                <a:lnTo>
                  <a:pt x="34" y="158"/>
                </a:lnTo>
                <a:lnTo>
                  <a:pt x="34" y="159"/>
                </a:lnTo>
                <a:lnTo>
                  <a:pt x="34" y="160"/>
                </a:lnTo>
                <a:lnTo>
                  <a:pt x="35" y="162"/>
                </a:lnTo>
                <a:lnTo>
                  <a:pt x="35" y="163"/>
                </a:lnTo>
                <a:lnTo>
                  <a:pt x="35" y="165"/>
                </a:lnTo>
                <a:lnTo>
                  <a:pt x="37" y="165"/>
                </a:lnTo>
                <a:lnTo>
                  <a:pt x="37" y="166"/>
                </a:lnTo>
                <a:lnTo>
                  <a:pt x="37" y="168"/>
                </a:lnTo>
                <a:lnTo>
                  <a:pt x="37" y="169"/>
                </a:lnTo>
                <a:lnTo>
                  <a:pt x="38" y="169"/>
                </a:lnTo>
                <a:lnTo>
                  <a:pt x="38" y="171"/>
                </a:lnTo>
                <a:lnTo>
                  <a:pt x="38" y="172"/>
                </a:lnTo>
                <a:lnTo>
                  <a:pt x="19" y="172"/>
                </a:lnTo>
                <a:lnTo>
                  <a:pt x="19" y="171"/>
                </a:lnTo>
                <a:lnTo>
                  <a:pt x="18" y="169"/>
                </a:lnTo>
                <a:lnTo>
                  <a:pt x="18" y="168"/>
                </a:lnTo>
                <a:lnTo>
                  <a:pt x="16" y="166"/>
                </a:lnTo>
                <a:lnTo>
                  <a:pt x="16" y="165"/>
                </a:lnTo>
                <a:lnTo>
                  <a:pt x="15" y="163"/>
                </a:lnTo>
                <a:lnTo>
                  <a:pt x="15" y="162"/>
                </a:lnTo>
                <a:lnTo>
                  <a:pt x="13" y="160"/>
                </a:lnTo>
                <a:lnTo>
                  <a:pt x="13" y="159"/>
                </a:lnTo>
                <a:lnTo>
                  <a:pt x="12" y="158"/>
                </a:lnTo>
                <a:lnTo>
                  <a:pt x="12" y="156"/>
                </a:lnTo>
                <a:lnTo>
                  <a:pt x="10" y="155"/>
                </a:lnTo>
                <a:lnTo>
                  <a:pt x="10" y="153"/>
                </a:lnTo>
                <a:lnTo>
                  <a:pt x="10" y="152"/>
                </a:lnTo>
                <a:lnTo>
                  <a:pt x="9" y="150"/>
                </a:lnTo>
                <a:lnTo>
                  <a:pt x="9" y="149"/>
                </a:lnTo>
                <a:lnTo>
                  <a:pt x="7" y="147"/>
                </a:lnTo>
                <a:lnTo>
                  <a:pt x="7" y="146"/>
                </a:lnTo>
                <a:lnTo>
                  <a:pt x="7" y="144"/>
                </a:lnTo>
                <a:lnTo>
                  <a:pt x="6" y="144"/>
                </a:lnTo>
                <a:lnTo>
                  <a:pt x="6" y="143"/>
                </a:lnTo>
                <a:lnTo>
                  <a:pt x="6" y="141"/>
                </a:lnTo>
                <a:lnTo>
                  <a:pt x="6" y="140"/>
                </a:lnTo>
                <a:lnTo>
                  <a:pt x="4" y="140"/>
                </a:lnTo>
                <a:lnTo>
                  <a:pt x="4" y="138"/>
                </a:lnTo>
                <a:lnTo>
                  <a:pt x="4" y="137"/>
                </a:lnTo>
                <a:lnTo>
                  <a:pt x="4" y="135"/>
                </a:lnTo>
                <a:lnTo>
                  <a:pt x="3" y="134"/>
                </a:lnTo>
                <a:lnTo>
                  <a:pt x="3" y="132"/>
                </a:lnTo>
                <a:lnTo>
                  <a:pt x="3" y="131"/>
                </a:lnTo>
                <a:lnTo>
                  <a:pt x="3" y="129"/>
                </a:lnTo>
                <a:lnTo>
                  <a:pt x="1" y="128"/>
                </a:lnTo>
                <a:lnTo>
                  <a:pt x="1" y="127"/>
                </a:lnTo>
                <a:lnTo>
                  <a:pt x="1" y="125"/>
                </a:lnTo>
                <a:lnTo>
                  <a:pt x="1" y="124"/>
                </a:lnTo>
                <a:lnTo>
                  <a:pt x="1" y="122"/>
                </a:lnTo>
                <a:lnTo>
                  <a:pt x="1" y="121"/>
                </a:lnTo>
                <a:lnTo>
                  <a:pt x="1" y="119"/>
                </a:lnTo>
                <a:lnTo>
                  <a:pt x="1" y="118"/>
                </a:lnTo>
                <a:lnTo>
                  <a:pt x="0" y="118"/>
                </a:lnTo>
                <a:lnTo>
                  <a:pt x="0" y="116"/>
                </a:lnTo>
                <a:lnTo>
                  <a:pt x="0" y="115"/>
                </a:lnTo>
                <a:lnTo>
                  <a:pt x="0" y="113"/>
                </a:lnTo>
                <a:lnTo>
                  <a:pt x="0" y="112"/>
                </a:lnTo>
                <a:lnTo>
                  <a:pt x="0" y="110"/>
                </a:lnTo>
                <a:lnTo>
                  <a:pt x="0" y="109"/>
                </a:lnTo>
                <a:lnTo>
                  <a:pt x="0" y="107"/>
                </a:lnTo>
                <a:lnTo>
                  <a:pt x="0" y="106"/>
                </a:lnTo>
                <a:lnTo>
                  <a:pt x="0" y="104"/>
                </a:lnTo>
                <a:lnTo>
                  <a:pt x="1" y="104"/>
                </a:lnTo>
                <a:lnTo>
                  <a:pt x="1" y="103"/>
                </a:lnTo>
                <a:lnTo>
                  <a:pt x="1" y="101"/>
                </a:lnTo>
                <a:lnTo>
                  <a:pt x="1" y="100"/>
                </a:lnTo>
                <a:lnTo>
                  <a:pt x="1" y="99"/>
                </a:lnTo>
                <a:lnTo>
                  <a:pt x="1" y="97"/>
                </a:lnTo>
                <a:lnTo>
                  <a:pt x="1" y="96"/>
                </a:lnTo>
                <a:lnTo>
                  <a:pt x="1" y="94"/>
                </a:lnTo>
                <a:lnTo>
                  <a:pt x="1" y="93"/>
                </a:lnTo>
                <a:lnTo>
                  <a:pt x="3" y="93"/>
                </a:lnTo>
                <a:lnTo>
                  <a:pt x="3" y="91"/>
                </a:lnTo>
                <a:lnTo>
                  <a:pt x="3" y="90"/>
                </a:lnTo>
                <a:lnTo>
                  <a:pt x="3" y="88"/>
                </a:lnTo>
                <a:lnTo>
                  <a:pt x="3" y="87"/>
                </a:lnTo>
                <a:lnTo>
                  <a:pt x="3" y="85"/>
                </a:lnTo>
                <a:lnTo>
                  <a:pt x="4" y="84"/>
                </a:lnTo>
                <a:lnTo>
                  <a:pt x="4" y="82"/>
                </a:lnTo>
                <a:lnTo>
                  <a:pt x="4" y="81"/>
                </a:lnTo>
                <a:lnTo>
                  <a:pt x="4" y="79"/>
                </a:lnTo>
                <a:lnTo>
                  <a:pt x="4" y="78"/>
                </a:lnTo>
                <a:lnTo>
                  <a:pt x="6" y="78"/>
                </a:lnTo>
                <a:lnTo>
                  <a:pt x="6" y="76"/>
                </a:lnTo>
                <a:lnTo>
                  <a:pt x="6" y="75"/>
                </a:lnTo>
                <a:lnTo>
                  <a:pt x="6" y="73"/>
                </a:lnTo>
                <a:lnTo>
                  <a:pt x="7" y="72"/>
                </a:lnTo>
                <a:lnTo>
                  <a:pt x="7" y="71"/>
                </a:lnTo>
                <a:lnTo>
                  <a:pt x="7" y="69"/>
                </a:lnTo>
                <a:lnTo>
                  <a:pt x="7" y="68"/>
                </a:lnTo>
                <a:lnTo>
                  <a:pt x="9" y="66"/>
                </a:lnTo>
                <a:lnTo>
                  <a:pt x="9" y="65"/>
                </a:lnTo>
                <a:lnTo>
                  <a:pt x="9" y="63"/>
                </a:lnTo>
                <a:lnTo>
                  <a:pt x="10" y="63"/>
                </a:lnTo>
                <a:lnTo>
                  <a:pt x="10" y="62"/>
                </a:lnTo>
                <a:lnTo>
                  <a:pt x="10" y="60"/>
                </a:lnTo>
                <a:lnTo>
                  <a:pt x="12" y="59"/>
                </a:lnTo>
                <a:lnTo>
                  <a:pt x="12" y="57"/>
                </a:lnTo>
                <a:lnTo>
                  <a:pt x="13" y="56"/>
                </a:lnTo>
                <a:lnTo>
                  <a:pt x="13" y="54"/>
                </a:lnTo>
                <a:lnTo>
                  <a:pt x="13" y="53"/>
                </a:lnTo>
                <a:lnTo>
                  <a:pt x="15" y="53"/>
                </a:lnTo>
                <a:lnTo>
                  <a:pt x="15" y="51"/>
                </a:lnTo>
                <a:lnTo>
                  <a:pt x="16" y="50"/>
                </a:lnTo>
                <a:lnTo>
                  <a:pt x="16" y="48"/>
                </a:lnTo>
                <a:lnTo>
                  <a:pt x="16" y="47"/>
                </a:lnTo>
                <a:lnTo>
                  <a:pt x="18" y="45"/>
                </a:lnTo>
                <a:lnTo>
                  <a:pt x="19" y="44"/>
                </a:lnTo>
                <a:lnTo>
                  <a:pt x="19" y="42"/>
                </a:lnTo>
                <a:lnTo>
                  <a:pt x="21" y="41"/>
                </a:lnTo>
                <a:lnTo>
                  <a:pt x="21" y="40"/>
                </a:lnTo>
                <a:lnTo>
                  <a:pt x="22" y="40"/>
                </a:lnTo>
                <a:lnTo>
                  <a:pt x="22" y="38"/>
                </a:lnTo>
                <a:lnTo>
                  <a:pt x="23" y="37"/>
                </a:lnTo>
                <a:lnTo>
                  <a:pt x="23" y="35"/>
                </a:lnTo>
                <a:lnTo>
                  <a:pt x="25" y="34"/>
                </a:lnTo>
                <a:lnTo>
                  <a:pt x="26" y="32"/>
                </a:lnTo>
                <a:lnTo>
                  <a:pt x="26" y="31"/>
                </a:lnTo>
                <a:lnTo>
                  <a:pt x="28" y="29"/>
                </a:lnTo>
                <a:lnTo>
                  <a:pt x="29" y="28"/>
                </a:lnTo>
                <a:lnTo>
                  <a:pt x="31" y="26"/>
                </a:lnTo>
                <a:lnTo>
                  <a:pt x="31" y="25"/>
                </a:lnTo>
                <a:lnTo>
                  <a:pt x="32" y="23"/>
                </a:lnTo>
                <a:lnTo>
                  <a:pt x="34" y="22"/>
                </a:lnTo>
                <a:lnTo>
                  <a:pt x="35" y="20"/>
                </a:lnTo>
                <a:lnTo>
                  <a:pt x="35" y="19"/>
                </a:lnTo>
                <a:lnTo>
                  <a:pt x="37" y="17"/>
                </a:lnTo>
                <a:lnTo>
                  <a:pt x="38" y="16"/>
                </a:lnTo>
                <a:lnTo>
                  <a:pt x="40" y="14"/>
                </a:lnTo>
                <a:lnTo>
                  <a:pt x="41" y="13"/>
                </a:lnTo>
                <a:lnTo>
                  <a:pt x="41" y="12"/>
                </a:lnTo>
                <a:lnTo>
                  <a:pt x="43" y="10"/>
                </a:lnTo>
                <a:lnTo>
                  <a:pt x="44" y="9"/>
                </a:lnTo>
                <a:lnTo>
                  <a:pt x="46" y="7"/>
                </a:lnTo>
                <a:lnTo>
                  <a:pt x="47" y="6"/>
                </a:lnTo>
                <a:lnTo>
                  <a:pt x="49" y="4"/>
                </a:lnTo>
                <a:lnTo>
                  <a:pt x="50" y="3"/>
                </a:lnTo>
                <a:lnTo>
                  <a:pt x="52" y="1"/>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8" name="Freeform 60">
            <a:extLst>
              <a:ext uri="{FF2B5EF4-FFF2-40B4-BE49-F238E27FC236}">
                <a16:creationId xmlns:a16="http://schemas.microsoft.com/office/drawing/2014/main" id="{7118B40B-85FE-40DB-96BA-DE487BBE4277}"/>
              </a:ext>
            </a:extLst>
          </p:cNvPr>
          <p:cNvSpPr>
            <a:spLocks noEditPoints="1"/>
          </p:cNvSpPr>
          <p:nvPr/>
        </p:nvSpPr>
        <p:spPr bwMode="auto">
          <a:xfrm rot="4420923">
            <a:off x="7833519" y="3742532"/>
            <a:ext cx="109537" cy="146050"/>
          </a:xfrm>
          <a:custGeom>
            <a:avLst/>
            <a:gdLst>
              <a:gd name="T0" fmla="*/ 2147483646 w 131"/>
              <a:gd name="T1" fmla="*/ 2147483646 h 137"/>
              <a:gd name="T2" fmla="*/ 2147483646 w 131"/>
              <a:gd name="T3" fmla="*/ 2147483646 h 137"/>
              <a:gd name="T4" fmla="*/ 2147483646 w 131"/>
              <a:gd name="T5" fmla="*/ 2147483646 h 137"/>
              <a:gd name="T6" fmla="*/ 2147483646 w 131"/>
              <a:gd name="T7" fmla="*/ 2147483646 h 137"/>
              <a:gd name="T8" fmla="*/ 2147483646 w 131"/>
              <a:gd name="T9" fmla="*/ 2147483646 h 137"/>
              <a:gd name="T10" fmla="*/ 2147483646 w 131"/>
              <a:gd name="T11" fmla="*/ 2147483646 h 137"/>
              <a:gd name="T12" fmla="*/ 2147483646 w 131"/>
              <a:gd name="T13" fmla="*/ 2147483646 h 137"/>
              <a:gd name="T14" fmla="*/ 2147483646 w 131"/>
              <a:gd name="T15" fmla="*/ 0 h 137"/>
              <a:gd name="T16" fmla="*/ 2147483646 w 131"/>
              <a:gd name="T17" fmla="*/ 2147483646 h 137"/>
              <a:gd name="T18" fmla="*/ 2147483646 w 131"/>
              <a:gd name="T19" fmla="*/ 2147483646 h 137"/>
              <a:gd name="T20" fmla="*/ 2147483646 w 131"/>
              <a:gd name="T21" fmla="*/ 2147483646 h 137"/>
              <a:gd name="T22" fmla="*/ 2147483646 w 131"/>
              <a:gd name="T23" fmla="*/ 2147483646 h 137"/>
              <a:gd name="T24" fmla="*/ 2147483646 w 131"/>
              <a:gd name="T25" fmla="*/ 2147483646 h 137"/>
              <a:gd name="T26" fmla="*/ 2147483646 w 131"/>
              <a:gd name="T27" fmla="*/ 2147483646 h 137"/>
              <a:gd name="T28" fmla="*/ 2147483646 w 131"/>
              <a:gd name="T29" fmla="*/ 2147483646 h 137"/>
              <a:gd name="T30" fmla="*/ 2147483646 w 131"/>
              <a:gd name="T31" fmla="*/ 2147483646 h 137"/>
              <a:gd name="T32" fmla="*/ 2147483646 w 131"/>
              <a:gd name="T33" fmla="*/ 2147483646 h 137"/>
              <a:gd name="T34" fmla="*/ 2147483646 w 131"/>
              <a:gd name="T35" fmla="*/ 2147483646 h 137"/>
              <a:gd name="T36" fmla="*/ 2147483646 w 131"/>
              <a:gd name="T37" fmla="*/ 2147483646 h 137"/>
              <a:gd name="T38" fmla="*/ 2147483646 w 131"/>
              <a:gd name="T39" fmla="*/ 2147483646 h 137"/>
              <a:gd name="T40" fmla="*/ 2147483646 w 131"/>
              <a:gd name="T41" fmla="*/ 2147483646 h 137"/>
              <a:gd name="T42" fmla="*/ 2147483646 w 131"/>
              <a:gd name="T43" fmla="*/ 2147483646 h 137"/>
              <a:gd name="T44" fmla="*/ 2147483646 w 131"/>
              <a:gd name="T45" fmla="*/ 2147483646 h 137"/>
              <a:gd name="T46" fmla="*/ 2147483646 w 131"/>
              <a:gd name="T47" fmla="*/ 2147483646 h 137"/>
              <a:gd name="T48" fmla="*/ 2147483646 w 131"/>
              <a:gd name="T49" fmla="*/ 2147483646 h 137"/>
              <a:gd name="T50" fmla="*/ 2147483646 w 131"/>
              <a:gd name="T51" fmla="*/ 2147483646 h 137"/>
              <a:gd name="T52" fmla="*/ 2147483646 w 131"/>
              <a:gd name="T53" fmla="*/ 2147483646 h 137"/>
              <a:gd name="T54" fmla="*/ 2147483646 w 131"/>
              <a:gd name="T55" fmla="*/ 2147483646 h 137"/>
              <a:gd name="T56" fmla="*/ 2147483646 w 131"/>
              <a:gd name="T57" fmla="*/ 2147483646 h 137"/>
              <a:gd name="T58" fmla="*/ 2147483646 w 131"/>
              <a:gd name="T59" fmla="*/ 2147483646 h 137"/>
              <a:gd name="T60" fmla="*/ 0 w 131"/>
              <a:gd name="T61" fmla="*/ 2147483646 h 137"/>
              <a:gd name="T62" fmla="*/ 0 w 131"/>
              <a:gd name="T63" fmla="*/ 2147483646 h 137"/>
              <a:gd name="T64" fmla="*/ 2147483646 w 131"/>
              <a:gd name="T65" fmla="*/ 2147483646 h 137"/>
              <a:gd name="T66" fmla="*/ 2147483646 w 131"/>
              <a:gd name="T67" fmla="*/ 2147483646 h 137"/>
              <a:gd name="T68" fmla="*/ 2147483646 w 131"/>
              <a:gd name="T69" fmla="*/ 2147483646 h 137"/>
              <a:gd name="T70" fmla="*/ 2147483646 w 131"/>
              <a:gd name="T71" fmla="*/ 2147483646 h 137"/>
              <a:gd name="T72" fmla="*/ 2147483646 w 131"/>
              <a:gd name="T73" fmla="*/ 2147483646 h 137"/>
              <a:gd name="T74" fmla="*/ 2147483646 w 131"/>
              <a:gd name="T75" fmla="*/ 2147483646 h 137"/>
              <a:gd name="T76" fmla="*/ 2147483646 w 131"/>
              <a:gd name="T77" fmla="*/ 2147483646 h 137"/>
              <a:gd name="T78" fmla="*/ 2147483646 w 131"/>
              <a:gd name="T79" fmla="*/ 2147483646 h 137"/>
              <a:gd name="T80" fmla="*/ 2147483646 w 131"/>
              <a:gd name="T81" fmla="*/ 2147483646 h 137"/>
              <a:gd name="T82" fmla="*/ 2147483646 w 131"/>
              <a:gd name="T83" fmla="*/ 2147483646 h 137"/>
              <a:gd name="T84" fmla="*/ 2147483646 w 131"/>
              <a:gd name="T85" fmla="*/ 2147483646 h 137"/>
              <a:gd name="T86" fmla="*/ 2147483646 w 131"/>
              <a:gd name="T87" fmla="*/ 2147483646 h 137"/>
              <a:gd name="T88" fmla="*/ 2147483646 w 131"/>
              <a:gd name="T89" fmla="*/ 2147483646 h 137"/>
              <a:gd name="T90" fmla="*/ 2147483646 w 131"/>
              <a:gd name="T91" fmla="*/ 2147483646 h 137"/>
              <a:gd name="T92" fmla="*/ 2147483646 w 131"/>
              <a:gd name="T93" fmla="*/ 2147483646 h 137"/>
              <a:gd name="T94" fmla="*/ 2147483646 w 131"/>
              <a:gd name="T95" fmla="*/ 2147483646 h 137"/>
              <a:gd name="T96" fmla="*/ 2147483646 w 131"/>
              <a:gd name="T97" fmla="*/ 2147483646 h 137"/>
              <a:gd name="T98" fmla="*/ 2147483646 w 131"/>
              <a:gd name="T99" fmla="*/ 2147483646 h 137"/>
              <a:gd name="T100" fmla="*/ 2147483646 w 131"/>
              <a:gd name="T101" fmla="*/ 2147483646 h 137"/>
              <a:gd name="T102" fmla="*/ 2147483646 w 131"/>
              <a:gd name="T103" fmla="*/ 2147483646 h 137"/>
              <a:gd name="T104" fmla="*/ 2147483646 w 131"/>
              <a:gd name="T105" fmla="*/ 2147483646 h 137"/>
              <a:gd name="T106" fmla="*/ 2147483646 w 131"/>
              <a:gd name="T107" fmla="*/ 2147483646 h 137"/>
              <a:gd name="T108" fmla="*/ 2147483646 w 131"/>
              <a:gd name="T109" fmla="*/ 2147483646 h 137"/>
              <a:gd name="T110" fmla="*/ 2147483646 w 131"/>
              <a:gd name="T111" fmla="*/ 2147483646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137"/>
              <a:gd name="T170" fmla="*/ 131 w 131"/>
              <a:gd name="T171" fmla="*/ 137 h 1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137">
                <a:moveTo>
                  <a:pt x="1" y="69"/>
                </a:moveTo>
                <a:lnTo>
                  <a:pt x="3" y="68"/>
                </a:lnTo>
                <a:lnTo>
                  <a:pt x="3" y="65"/>
                </a:lnTo>
                <a:lnTo>
                  <a:pt x="3" y="63"/>
                </a:lnTo>
                <a:lnTo>
                  <a:pt x="3" y="62"/>
                </a:lnTo>
                <a:lnTo>
                  <a:pt x="4" y="60"/>
                </a:lnTo>
                <a:lnTo>
                  <a:pt x="4" y="57"/>
                </a:lnTo>
                <a:lnTo>
                  <a:pt x="6" y="56"/>
                </a:lnTo>
                <a:lnTo>
                  <a:pt x="6" y="54"/>
                </a:lnTo>
                <a:lnTo>
                  <a:pt x="6" y="53"/>
                </a:lnTo>
                <a:lnTo>
                  <a:pt x="7" y="51"/>
                </a:lnTo>
                <a:lnTo>
                  <a:pt x="7" y="48"/>
                </a:lnTo>
                <a:lnTo>
                  <a:pt x="9" y="47"/>
                </a:lnTo>
                <a:lnTo>
                  <a:pt x="9" y="45"/>
                </a:lnTo>
                <a:lnTo>
                  <a:pt x="10" y="44"/>
                </a:lnTo>
                <a:lnTo>
                  <a:pt x="10" y="43"/>
                </a:lnTo>
                <a:lnTo>
                  <a:pt x="12" y="41"/>
                </a:lnTo>
                <a:lnTo>
                  <a:pt x="13" y="40"/>
                </a:lnTo>
                <a:lnTo>
                  <a:pt x="13" y="38"/>
                </a:lnTo>
                <a:lnTo>
                  <a:pt x="15" y="37"/>
                </a:lnTo>
                <a:lnTo>
                  <a:pt x="15" y="35"/>
                </a:lnTo>
                <a:lnTo>
                  <a:pt x="16" y="34"/>
                </a:lnTo>
                <a:lnTo>
                  <a:pt x="18" y="32"/>
                </a:lnTo>
                <a:lnTo>
                  <a:pt x="18" y="31"/>
                </a:lnTo>
                <a:lnTo>
                  <a:pt x="19" y="29"/>
                </a:lnTo>
                <a:lnTo>
                  <a:pt x="20" y="28"/>
                </a:lnTo>
                <a:lnTo>
                  <a:pt x="22" y="26"/>
                </a:lnTo>
                <a:lnTo>
                  <a:pt x="22" y="25"/>
                </a:lnTo>
                <a:lnTo>
                  <a:pt x="23" y="23"/>
                </a:lnTo>
                <a:lnTo>
                  <a:pt x="25" y="22"/>
                </a:lnTo>
                <a:lnTo>
                  <a:pt x="26" y="22"/>
                </a:lnTo>
                <a:lnTo>
                  <a:pt x="28" y="20"/>
                </a:lnTo>
                <a:lnTo>
                  <a:pt x="29" y="19"/>
                </a:lnTo>
                <a:lnTo>
                  <a:pt x="31" y="17"/>
                </a:lnTo>
                <a:lnTo>
                  <a:pt x="32" y="16"/>
                </a:lnTo>
                <a:lnTo>
                  <a:pt x="34" y="15"/>
                </a:lnTo>
                <a:lnTo>
                  <a:pt x="35" y="13"/>
                </a:lnTo>
                <a:lnTo>
                  <a:pt x="37" y="13"/>
                </a:lnTo>
                <a:lnTo>
                  <a:pt x="38" y="12"/>
                </a:lnTo>
                <a:lnTo>
                  <a:pt x="40" y="10"/>
                </a:lnTo>
                <a:lnTo>
                  <a:pt x="41" y="10"/>
                </a:lnTo>
                <a:lnTo>
                  <a:pt x="43" y="9"/>
                </a:lnTo>
                <a:lnTo>
                  <a:pt x="44" y="9"/>
                </a:lnTo>
                <a:lnTo>
                  <a:pt x="46" y="7"/>
                </a:lnTo>
                <a:lnTo>
                  <a:pt x="47" y="7"/>
                </a:lnTo>
                <a:lnTo>
                  <a:pt x="49" y="6"/>
                </a:lnTo>
                <a:lnTo>
                  <a:pt x="50" y="6"/>
                </a:lnTo>
                <a:lnTo>
                  <a:pt x="51" y="4"/>
                </a:lnTo>
                <a:lnTo>
                  <a:pt x="53" y="4"/>
                </a:lnTo>
                <a:lnTo>
                  <a:pt x="56" y="4"/>
                </a:lnTo>
                <a:lnTo>
                  <a:pt x="57" y="3"/>
                </a:lnTo>
                <a:lnTo>
                  <a:pt x="59" y="3"/>
                </a:lnTo>
                <a:lnTo>
                  <a:pt x="60" y="3"/>
                </a:lnTo>
                <a:lnTo>
                  <a:pt x="62" y="1"/>
                </a:lnTo>
                <a:lnTo>
                  <a:pt x="63" y="1"/>
                </a:lnTo>
                <a:lnTo>
                  <a:pt x="65" y="1"/>
                </a:lnTo>
                <a:lnTo>
                  <a:pt x="66" y="1"/>
                </a:lnTo>
                <a:lnTo>
                  <a:pt x="69" y="1"/>
                </a:lnTo>
                <a:lnTo>
                  <a:pt x="71" y="0"/>
                </a:lnTo>
                <a:lnTo>
                  <a:pt x="72" y="0"/>
                </a:lnTo>
                <a:lnTo>
                  <a:pt x="74" y="0"/>
                </a:lnTo>
                <a:lnTo>
                  <a:pt x="75" y="0"/>
                </a:lnTo>
                <a:lnTo>
                  <a:pt x="77" y="0"/>
                </a:lnTo>
                <a:lnTo>
                  <a:pt x="80" y="0"/>
                </a:lnTo>
                <a:lnTo>
                  <a:pt x="81" y="0"/>
                </a:lnTo>
                <a:lnTo>
                  <a:pt x="82" y="0"/>
                </a:lnTo>
                <a:lnTo>
                  <a:pt x="84" y="0"/>
                </a:lnTo>
                <a:lnTo>
                  <a:pt x="85" y="0"/>
                </a:lnTo>
                <a:lnTo>
                  <a:pt x="87" y="0"/>
                </a:lnTo>
                <a:lnTo>
                  <a:pt x="88" y="0"/>
                </a:lnTo>
                <a:lnTo>
                  <a:pt x="88" y="1"/>
                </a:lnTo>
                <a:lnTo>
                  <a:pt x="90" y="1"/>
                </a:lnTo>
                <a:lnTo>
                  <a:pt x="91" y="1"/>
                </a:lnTo>
                <a:lnTo>
                  <a:pt x="93" y="1"/>
                </a:lnTo>
                <a:lnTo>
                  <a:pt x="94" y="1"/>
                </a:lnTo>
                <a:lnTo>
                  <a:pt x="96" y="1"/>
                </a:lnTo>
                <a:lnTo>
                  <a:pt x="97" y="3"/>
                </a:lnTo>
                <a:lnTo>
                  <a:pt x="99" y="3"/>
                </a:lnTo>
                <a:lnTo>
                  <a:pt x="100" y="3"/>
                </a:lnTo>
                <a:lnTo>
                  <a:pt x="102" y="4"/>
                </a:lnTo>
                <a:lnTo>
                  <a:pt x="103" y="4"/>
                </a:lnTo>
                <a:lnTo>
                  <a:pt x="105" y="4"/>
                </a:lnTo>
                <a:lnTo>
                  <a:pt x="105" y="6"/>
                </a:lnTo>
                <a:lnTo>
                  <a:pt x="106" y="6"/>
                </a:lnTo>
                <a:lnTo>
                  <a:pt x="108" y="6"/>
                </a:lnTo>
                <a:lnTo>
                  <a:pt x="109" y="7"/>
                </a:lnTo>
                <a:lnTo>
                  <a:pt x="111" y="9"/>
                </a:lnTo>
                <a:lnTo>
                  <a:pt x="112" y="9"/>
                </a:lnTo>
                <a:lnTo>
                  <a:pt x="112" y="10"/>
                </a:lnTo>
                <a:lnTo>
                  <a:pt x="114" y="10"/>
                </a:lnTo>
                <a:lnTo>
                  <a:pt x="115" y="12"/>
                </a:lnTo>
                <a:lnTo>
                  <a:pt x="116" y="13"/>
                </a:lnTo>
                <a:lnTo>
                  <a:pt x="118" y="15"/>
                </a:lnTo>
                <a:lnTo>
                  <a:pt x="119" y="16"/>
                </a:lnTo>
                <a:lnTo>
                  <a:pt x="121" y="17"/>
                </a:lnTo>
                <a:lnTo>
                  <a:pt x="122" y="19"/>
                </a:lnTo>
                <a:lnTo>
                  <a:pt x="122" y="20"/>
                </a:lnTo>
                <a:lnTo>
                  <a:pt x="124" y="22"/>
                </a:lnTo>
                <a:lnTo>
                  <a:pt x="124" y="23"/>
                </a:lnTo>
                <a:lnTo>
                  <a:pt x="125" y="23"/>
                </a:lnTo>
                <a:lnTo>
                  <a:pt x="125" y="25"/>
                </a:lnTo>
                <a:lnTo>
                  <a:pt x="125" y="26"/>
                </a:lnTo>
                <a:lnTo>
                  <a:pt x="127" y="28"/>
                </a:lnTo>
                <a:lnTo>
                  <a:pt x="127" y="29"/>
                </a:lnTo>
                <a:lnTo>
                  <a:pt x="128" y="31"/>
                </a:lnTo>
                <a:lnTo>
                  <a:pt x="128" y="32"/>
                </a:lnTo>
                <a:lnTo>
                  <a:pt x="128" y="34"/>
                </a:lnTo>
                <a:lnTo>
                  <a:pt x="130" y="35"/>
                </a:lnTo>
                <a:lnTo>
                  <a:pt x="130" y="37"/>
                </a:lnTo>
                <a:lnTo>
                  <a:pt x="130" y="38"/>
                </a:lnTo>
                <a:lnTo>
                  <a:pt x="130" y="40"/>
                </a:lnTo>
                <a:lnTo>
                  <a:pt x="130" y="41"/>
                </a:lnTo>
                <a:lnTo>
                  <a:pt x="130" y="43"/>
                </a:lnTo>
                <a:lnTo>
                  <a:pt x="131" y="44"/>
                </a:lnTo>
                <a:lnTo>
                  <a:pt x="131" y="45"/>
                </a:lnTo>
                <a:lnTo>
                  <a:pt x="131" y="47"/>
                </a:lnTo>
                <a:lnTo>
                  <a:pt x="131" y="48"/>
                </a:lnTo>
                <a:lnTo>
                  <a:pt x="131" y="50"/>
                </a:lnTo>
                <a:lnTo>
                  <a:pt x="131" y="51"/>
                </a:lnTo>
                <a:lnTo>
                  <a:pt x="131" y="53"/>
                </a:lnTo>
                <a:lnTo>
                  <a:pt x="131" y="54"/>
                </a:lnTo>
                <a:lnTo>
                  <a:pt x="131" y="56"/>
                </a:lnTo>
                <a:lnTo>
                  <a:pt x="130" y="57"/>
                </a:lnTo>
                <a:lnTo>
                  <a:pt x="130" y="59"/>
                </a:lnTo>
                <a:lnTo>
                  <a:pt x="130" y="60"/>
                </a:lnTo>
                <a:lnTo>
                  <a:pt x="130" y="62"/>
                </a:lnTo>
                <a:lnTo>
                  <a:pt x="130" y="63"/>
                </a:lnTo>
                <a:lnTo>
                  <a:pt x="130" y="65"/>
                </a:lnTo>
                <a:lnTo>
                  <a:pt x="130" y="66"/>
                </a:lnTo>
                <a:lnTo>
                  <a:pt x="128" y="69"/>
                </a:lnTo>
                <a:lnTo>
                  <a:pt x="128" y="71"/>
                </a:lnTo>
                <a:lnTo>
                  <a:pt x="128" y="72"/>
                </a:lnTo>
                <a:lnTo>
                  <a:pt x="127" y="75"/>
                </a:lnTo>
                <a:lnTo>
                  <a:pt x="127" y="76"/>
                </a:lnTo>
                <a:lnTo>
                  <a:pt x="127" y="78"/>
                </a:lnTo>
                <a:lnTo>
                  <a:pt x="125" y="79"/>
                </a:lnTo>
                <a:lnTo>
                  <a:pt x="125" y="81"/>
                </a:lnTo>
                <a:lnTo>
                  <a:pt x="124" y="84"/>
                </a:lnTo>
                <a:lnTo>
                  <a:pt x="124" y="85"/>
                </a:lnTo>
                <a:lnTo>
                  <a:pt x="122" y="87"/>
                </a:lnTo>
                <a:lnTo>
                  <a:pt x="122" y="88"/>
                </a:lnTo>
                <a:lnTo>
                  <a:pt x="121" y="90"/>
                </a:lnTo>
                <a:lnTo>
                  <a:pt x="121" y="91"/>
                </a:lnTo>
                <a:lnTo>
                  <a:pt x="119" y="94"/>
                </a:lnTo>
                <a:lnTo>
                  <a:pt x="119" y="96"/>
                </a:lnTo>
                <a:lnTo>
                  <a:pt x="118" y="97"/>
                </a:lnTo>
                <a:lnTo>
                  <a:pt x="118" y="99"/>
                </a:lnTo>
                <a:lnTo>
                  <a:pt x="116" y="100"/>
                </a:lnTo>
                <a:lnTo>
                  <a:pt x="115" y="102"/>
                </a:lnTo>
                <a:lnTo>
                  <a:pt x="115" y="103"/>
                </a:lnTo>
                <a:lnTo>
                  <a:pt x="114" y="104"/>
                </a:lnTo>
                <a:lnTo>
                  <a:pt x="112" y="106"/>
                </a:lnTo>
                <a:lnTo>
                  <a:pt x="111" y="107"/>
                </a:lnTo>
                <a:lnTo>
                  <a:pt x="111" y="109"/>
                </a:lnTo>
                <a:lnTo>
                  <a:pt x="109" y="110"/>
                </a:lnTo>
                <a:lnTo>
                  <a:pt x="108" y="112"/>
                </a:lnTo>
                <a:lnTo>
                  <a:pt x="106" y="113"/>
                </a:lnTo>
                <a:lnTo>
                  <a:pt x="105" y="115"/>
                </a:lnTo>
                <a:lnTo>
                  <a:pt x="103" y="116"/>
                </a:lnTo>
                <a:lnTo>
                  <a:pt x="102" y="118"/>
                </a:lnTo>
                <a:lnTo>
                  <a:pt x="100" y="119"/>
                </a:lnTo>
                <a:lnTo>
                  <a:pt x="99" y="121"/>
                </a:lnTo>
                <a:lnTo>
                  <a:pt x="97" y="121"/>
                </a:lnTo>
                <a:lnTo>
                  <a:pt x="96" y="122"/>
                </a:lnTo>
                <a:lnTo>
                  <a:pt x="94" y="124"/>
                </a:lnTo>
                <a:lnTo>
                  <a:pt x="93" y="125"/>
                </a:lnTo>
                <a:lnTo>
                  <a:pt x="91" y="125"/>
                </a:lnTo>
                <a:lnTo>
                  <a:pt x="90" y="127"/>
                </a:lnTo>
                <a:lnTo>
                  <a:pt x="88" y="127"/>
                </a:lnTo>
                <a:lnTo>
                  <a:pt x="87" y="128"/>
                </a:lnTo>
                <a:lnTo>
                  <a:pt x="85" y="130"/>
                </a:lnTo>
                <a:lnTo>
                  <a:pt x="84" y="130"/>
                </a:lnTo>
                <a:lnTo>
                  <a:pt x="82" y="131"/>
                </a:lnTo>
                <a:lnTo>
                  <a:pt x="81" y="131"/>
                </a:lnTo>
                <a:lnTo>
                  <a:pt x="80" y="132"/>
                </a:lnTo>
                <a:lnTo>
                  <a:pt x="78" y="132"/>
                </a:lnTo>
                <a:lnTo>
                  <a:pt x="77" y="132"/>
                </a:lnTo>
                <a:lnTo>
                  <a:pt x="75" y="134"/>
                </a:lnTo>
                <a:lnTo>
                  <a:pt x="74" y="134"/>
                </a:lnTo>
                <a:lnTo>
                  <a:pt x="72" y="134"/>
                </a:lnTo>
                <a:lnTo>
                  <a:pt x="71" y="135"/>
                </a:lnTo>
                <a:lnTo>
                  <a:pt x="69" y="135"/>
                </a:lnTo>
                <a:lnTo>
                  <a:pt x="68" y="135"/>
                </a:lnTo>
                <a:lnTo>
                  <a:pt x="66" y="137"/>
                </a:lnTo>
                <a:lnTo>
                  <a:pt x="65" y="137"/>
                </a:lnTo>
                <a:lnTo>
                  <a:pt x="62" y="137"/>
                </a:lnTo>
                <a:lnTo>
                  <a:pt x="60" y="137"/>
                </a:lnTo>
                <a:lnTo>
                  <a:pt x="59" y="137"/>
                </a:lnTo>
                <a:lnTo>
                  <a:pt x="57" y="137"/>
                </a:lnTo>
                <a:lnTo>
                  <a:pt x="56" y="137"/>
                </a:lnTo>
                <a:lnTo>
                  <a:pt x="54" y="137"/>
                </a:lnTo>
                <a:lnTo>
                  <a:pt x="53" y="137"/>
                </a:lnTo>
                <a:lnTo>
                  <a:pt x="50" y="137"/>
                </a:lnTo>
                <a:lnTo>
                  <a:pt x="49" y="137"/>
                </a:lnTo>
                <a:lnTo>
                  <a:pt x="47" y="137"/>
                </a:lnTo>
                <a:lnTo>
                  <a:pt x="46" y="137"/>
                </a:lnTo>
                <a:lnTo>
                  <a:pt x="44" y="137"/>
                </a:lnTo>
                <a:lnTo>
                  <a:pt x="43" y="137"/>
                </a:lnTo>
                <a:lnTo>
                  <a:pt x="41" y="137"/>
                </a:lnTo>
                <a:lnTo>
                  <a:pt x="40" y="137"/>
                </a:lnTo>
                <a:lnTo>
                  <a:pt x="38" y="135"/>
                </a:lnTo>
                <a:lnTo>
                  <a:pt x="37" y="135"/>
                </a:lnTo>
                <a:lnTo>
                  <a:pt x="35" y="135"/>
                </a:lnTo>
                <a:lnTo>
                  <a:pt x="34" y="135"/>
                </a:lnTo>
                <a:lnTo>
                  <a:pt x="32" y="135"/>
                </a:lnTo>
                <a:lnTo>
                  <a:pt x="32" y="134"/>
                </a:lnTo>
                <a:lnTo>
                  <a:pt x="31" y="134"/>
                </a:lnTo>
                <a:lnTo>
                  <a:pt x="29" y="134"/>
                </a:lnTo>
                <a:lnTo>
                  <a:pt x="28" y="132"/>
                </a:lnTo>
                <a:lnTo>
                  <a:pt x="26" y="132"/>
                </a:lnTo>
                <a:lnTo>
                  <a:pt x="25" y="131"/>
                </a:lnTo>
                <a:lnTo>
                  <a:pt x="23" y="131"/>
                </a:lnTo>
                <a:lnTo>
                  <a:pt x="22" y="131"/>
                </a:lnTo>
                <a:lnTo>
                  <a:pt x="22" y="130"/>
                </a:lnTo>
                <a:lnTo>
                  <a:pt x="20" y="130"/>
                </a:lnTo>
                <a:lnTo>
                  <a:pt x="19" y="128"/>
                </a:lnTo>
                <a:lnTo>
                  <a:pt x="18" y="127"/>
                </a:lnTo>
                <a:lnTo>
                  <a:pt x="16" y="127"/>
                </a:lnTo>
                <a:lnTo>
                  <a:pt x="16" y="125"/>
                </a:lnTo>
                <a:lnTo>
                  <a:pt x="15" y="125"/>
                </a:lnTo>
                <a:lnTo>
                  <a:pt x="13" y="124"/>
                </a:lnTo>
                <a:lnTo>
                  <a:pt x="13" y="122"/>
                </a:lnTo>
                <a:lnTo>
                  <a:pt x="12" y="122"/>
                </a:lnTo>
                <a:lnTo>
                  <a:pt x="12" y="121"/>
                </a:lnTo>
                <a:lnTo>
                  <a:pt x="10" y="121"/>
                </a:lnTo>
                <a:lnTo>
                  <a:pt x="10" y="119"/>
                </a:lnTo>
                <a:lnTo>
                  <a:pt x="9" y="118"/>
                </a:lnTo>
                <a:lnTo>
                  <a:pt x="7" y="116"/>
                </a:lnTo>
                <a:lnTo>
                  <a:pt x="7" y="115"/>
                </a:lnTo>
                <a:lnTo>
                  <a:pt x="7" y="113"/>
                </a:lnTo>
                <a:lnTo>
                  <a:pt x="6" y="113"/>
                </a:lnTo>
                <a:lnTo>
                  <a:pt x="6" y="112"/>
                </a:lnTo>
                <a:lnTo>
                  <a:pt x="4" y="110"/>
                </a:lnTo>
                <a:lnTo>
                  <a:pt x="4" y="109"/>
                </a:lnTo>
                <a:lnTo>
                  <a:pt x="3" y="107"/>
                </a:lnTo>
                <a:lnTo>
                  <a:pt x="3" y="106"/>
                </a:lnTo>
                <a:lnTo>
                  <a:pt x="3" y="104"/>
                </a:lnTo>
                <a:lnTo>
                  <a:pt x="3" y="103"/>
                </a:lnTo>
                <a:lnTo>
                  <a:pt x="1" y="103"/>
                </a:lnTo>
                <a:lnTo>
                  <a:pt x="1" y="102"/>
                </a:lnTo>
                <a:lnTo>
                  <a:pt x="1" y="100"/>
                </a:lnTo>
                <a:lnTo>
                  <a:pt x="1" y="99"/>
                </a:lnTo>
                <a:lnTo>
                  <a:pt x="1" y="97"/>
                </a:lnTo>
                <a:lnTo>
                  <a:pt x="1" y="96"/>
                </a:lnTo>
                <a:lnTo>
                  <a:pt x="0" y="94"/>
                </a:lnTo>
                <a:lnTo>
                  <a:pt x="0" y="93"/>
                </a:lnTo>
                <a:lnTo>
                  <a:pt x="0" y="91"/>
                </a:lnTo>
                <a:lnTo>
                  <a:pt x="0" y="90"/>
                </a:lnTo>
                <a:lnTo>
                  <a:pt x="0" y="88"/>
                </a:lnTo>
                <a:lnTo>
                  <a:pt x="0" y="87"/>
                </a:lnTo>
                <a:lnTo>
                  <a:pt x="0" y="85"/>
                </a:lnTo>
                <a:lnTo>
                  <a:pt x="0" y="84"/>
                </a:lnTo>
                <a:lnTo>
                  <a:pt x="0" y="82"/>
                </a:lnTo>
                <a:lnTo>
                  <a:pt x="0" y="81"/>
                </a:lnTo>
                <a:lnTo>
                  <a:pt x="0" y="79"/>
                </a:lnTo>
                <a:lnTo>
                  <a:pt x="0" y="78"/>
                </a:lnTo>
                <a:lnTo>
                  <a:pt x="0" y="76"/>
                </a:lnTo>
                <a:lnTo>
                  <a:pt x="1" y="76"/>
                </a:lnTo>
                <a:lnTo>
                  <a:pt x="1" y="75"/>
                </a:lnTo>
                <a:lnTo>
                  <a:pt x="1" y="74"/>
                </a:lnTo>
                <a:lnTo>
                  <a:pt x="1" y="72"/>
                </a:lnTo>
                <a:lnTo>
                  <a:pt x="1" y="71"/>
                </a:lnTo>
                <a:lnTo>
                  <a:pt x="1" y="69"/>
                </a:lnTo>
                <a:close/>
                <a:moveTo>
                  <a:pt x="29" y="69"/>
                </a:moveTo>
                <a:lnTo>
                  <a:pt x="29" y="71"/>
                </a:lnTo>
                <a:lnTo>
                  <a:pt x="29" y="72"/>
                </a:lnTo>
                <a:lnTo>
                  <a:pt x="29" y="74"/>
                </a:lnTo>
                <a:lnTo>
                  <a:pt x="29" y="75"/>
                </a:lnTo>
                <a:lnTo>
                  <a:pt x="29" y="76"/>
                </a:lnTo>
                <a:lnTo>
                  <a:pt x="29" y="78"/>
                </a:lnTo>
                <a:lnTo>
                  <a:pt x="28" y="78"/>
                </a:lnTo>
                <a:lnTo>
                  <a:pt x="28" y="79"/>
                </a:lnTo>
                <a:lnTo>
                  <a:pt x="28" y="81"/>
                </a:lnTo>
                <a:lnTo>
                  <a:pt x="28" y="82"/>
                </a:lnTo>
                <a:lnTo>
                  <a:pt x="28" y="84"/>
                </a:lnTo>
                <a:lnTo>
                  <a:pt x="28" y="85"/>
                </a:lnTo>
                <a:lnTo>
                  <a:pt x="28" y="87"/>
                </a:lnTo>
                <a:lnTo>
                  <a:pt x="29" y="88"/>
                </a:lnTo>
                <a:lnTo>
                  <a:pt x="29" y="90"/>
                </a:lnTo>
                <a:lnTo>
                  <a:pt x="29" y="91"/>
                </a:lnTo>
                <a:lnTo>
                  <a:pt x="29" y="93"/>
                </a:lnTo>
                <a:lnTo>
                  <a:pt x="29" y="94"/>
                </a:lnTo>
                <a:lnTo>
                  <a:pt x="29" y="96"/>
                </a:lnTo>
                <a:lnTo>
                  <a:pt x="31" y="96"/>
                </a:lnTo>
                <a:lnTo>
                  <a:pt x="31" y="97"/>
                </a:lnTo>
                <a:lnTo>
                  <a:pt x="31" y="99"/>
                </a:lnTo>
                <a:lnTo>
                  <a:pt x="32" y="100"/>
                </a:lnTo>
                <a:lnTo>
                  <a:pt x="32" y="102"/>
                </a:lnTo>
                <a:lnTo>
                  <a:pt x="34" y="102"/>
                </a:lnTo>
                <a:lnTo>
                  <a:pt x="34" y="103"/>
                </a:lnTo>
                <a:lnTo>
                  <a:pt x="34" y="104"/>
                </a:lnTo>
                <a:lnTo>
                  <a:pt x="35" y="104"/>
                </a:lnTo>
                <a:lnTo>
                  <a:pt x="35" y="106"/>
                </a:lnTo>
                <a:lnTo>
                  <a:pt x="37" y="106"/>
                </a:lnTo>
                <a:lnTo>
                  <a:pt x="37" y="107"/>
                </a:lnTo>
                <a:lnTo>
                  <a:pt x="38" y="107"/>
                </a:lnTo>
                <a:lnTo>
                  <a:pt x="38" y="109"/>
                </a:lnTo>
                <a:lnTo>
                  <a:pt x="40" y="109"/>
                </a:lnTo>
                <a:lnTo>
                  <a:pt x="41" y="110"/>
                </a:lnTo>
                <a:lnTo>
                  <a:pt x="43" y="110"/>
                </a:lnTo>
                <a:lnTo>
                  <a:pt x="44" y="112"/>
                </a:lnTo>
                <a:lnTo>
                  <a:pt x="46" y="112"/>
                </a:lnTo>
                <a:lnTo>
                  <a:pt x="47" y="112"/>
                </a:lnTo>
                <a:lnTo>
                  <a:pt x="47" y="113"/>
                </a:lnTo>
                <a:lnTo>
                  <a:pt x="49" y="113"/>
                </a:lnTo>
                <a:lnTo>
                  <a:pt x="50" y="113"/>
                </a:lnTo>
                <a:lnTo>
                  <a:pt x="51" y="113"/>
                </a:lnTo>
                <a:lnTo>
                  <a:pt x="53" y="113"/>
                </a:lnTo>
                <a:lnTo>
                  <a:pt x="54" y="113"/>
                </a:lnTo>
                <a:lnTo>
                  <a:pt x="56" y="113"/>
                </a:lnTo>
                <a:lnTo>
                  <a:pt x="57" y="113"/>
                </a:lnTo>
                <a:lnTo>
                  <a:pt x="59" y="113"/>
                </a:lnTo>
                <a:lnTo>
                  <a:pt x="60" y="113"/>
                </a:lnTo>
                <a:lnTo>
                  <a:pt x="62" y="113"/>
                </a:lnTo>
                <a:lnTo>
                  <a:pt x="63" y="113"/>
                </a:lnTo>
                <a:lnTo>
                  <a:pt x="65" y="113"/>
                </a:lnTo>
                <a:lnTo>
                  <a:pt x="66" y="112"/>
                </a:lnTo>
                <a:lnTo>
                  <a:pt x="68" y="112"/>
                </a:lnTo>
                <a:lnTo>
                  <a:pt x="69" y="112"/>
                </a:lnTo>
                <a:lnTo>
                  <a:pt x="71" y="110"/>
                </a:lnTo>
                <a:lnTo>
                  <a:pt x="72" y="110"/>
                </a:lnTo>
                <a:lnTo>
                  <a:pt x="74" y="110"/>
                </a:lnTo>
                <a:lnTo>
                  <a:pt x="74" y="109"/>
                </a:lnTo>
                <a:lnTo>
                  <a:pt x="75" y="109"/>
                </a:lnTo>
                <a:lnTo>
                  <a:pt x="77" y="107"/>
                </a:lnTo>
                <a:lnTo>
                  <a:pt x="78" y="106"/>
                </a:lnTo>
                <a:lnTo>
                  <a:pt x="80" y="106"/>
                </a:lnTo>
                <a:lnTo>
                  <a:pt x="81" y="104"/>
                </a:lnTo>
                <a:lnTo>
                  <a:pt x="82" y="103"/>
                </a:lnTo>
                <a:lnTo>
                  <a:pt x="84" y="102"/>
                </a:lnTo>
                <a:lnTo>
                  <a:pt x="85" y="100"/>
                </a:lnTo>
                <a:lnTo>
                  <a:pt x="87" y="99"/>
                </a:lnTo>
                <a:lnTo>
                  <a:pt x="87" y="97"/>
                </a:lnTo>
                <a:lnTo>
                  <a:pt x="88" y="97"/>
                </a:lnTo>
                <a:lnTo>
                  <a:pt x="88" y="96"/>
                </a:lnTo>
                <a:lnTo>
                  <a:pt x="90" y="96"/>
                </a:lnTo>
                <a:lnTo>
                  <a:pt x="90" y="94"/>
                </a:lnTo>
                <a:lnTo>
                  <a:pt x="91" y="93"/>
                </a:lnTo>
                <a:lnTo>
                  <a:pt x="91" y="91"/>
                </a:lnTo>
                <a:lnTo>
                  <a:pt x="93" y="90"/>
                </a:lnTo>
                <a:lnTo>
                  <a:pt x="93" y="88"/>
                </a:lnTo>
                <a:lnTo>
                  <a:pt x="94" y="87"/>
                </a:lnTo>
                <a:lnTo>
                  <a:pt x="96" y="85"/>
                </a:lnTo>
                <a:lnTo>
                  <a:pt x="96" y="84"/>
                </a:lnTo>
                <a:lnTo>
                  <a:pt x="96" y="82"/>
                </a:lnTo>
                <a:lnTo>
                  <a:pt x="97" y="81"/>
                </a:lnTo>
                <a:lnTo>
                  <a:pt x="97" y="79"/>
                </a:lnTo>
                <a:lnTo>
                  <a:pt x="97" y="78"/>
                </a:lnTo>
                <a:lnTo>
                  <a:pt x="99" y="78"/>
                </a:lnTo>
                <a:lnTo>
                  <a:pt x="99" y="76"/>
                </a:lnTo>
                <a:lnTo>
                  <a:pt x="99" y="75"/>
                </a:lnTo>
                <a:lnTo>
                  <a:pt x="99" y="74"/>
                </a:lnTo>
                <a:lnTo>
                  <a:pt x="100" y="72"/>
                </a:lnTo>
                <a:lnTo>
                  <a:pt x="100" y="71"/>
                </a:lnTo>
                <a:lnTo>
                  <a:pt x="100" y="69"/>
                </a:lnTo>
                <a:lnTo>
                  <a:pt x="100" y="68"/>
                </a:lnTo>
                <a:lnTo>
                  <a:pt x="100" y="66"/>
                </a:lnTo>
                <a:lnTo>
                  <a:pt x="102" y="66"/>
                </a:lnTo>
                <a:lnTo>
                  <a:pt x="102" y="65"/>
                </a:lnTo>
                <a:lnTo>
                  <a:pt x="102" y="63"/>
                </a:lnTo>
                <a:lnTo>
                  <a:pt x="102" y="62"/>
                </a:lnTo>
                <a:lnTo>
                  <a:pt x="102" y="60"/>
                </a:lnTo>
                <a:lnTo>
                  <a:pt x="102" y="59"/>
                </a:lnTo>
                <a:lnTo>
                  <a:pt x="102" y="57"/>
                </a:lnTo>
                <a:lnTo>
                  <a:pt x="102" y="56"/>
                </a:lnTo>
                <a:lnTo>
                  <a:pt x="102" y="54"/>
                </a:lnTo>
                <a:lnTo>
                  <a:pt x="102" y="53"/>
                </a:lnTo>
                <a:lnTo>
                  <a:pt x="102" y="51"/>
                </a:lnTo>
                <a:lnTo>
                  <a:pt x="102" y="50"/>
                </a:lnTo>
                <a:lnTo>
                  <a:pt x="102" y="48"/>
                </a:lnTo>
                <a:lnTo>
                  <a:pt x="102" y="47"/>
                </a:lnTo>
                <a:lnTo>
                  <a:pt x="102" y="45"/>
                </a:lnTo>
                <a:lnTo>
                  <a:pt x="102" y="44"/>
                </a:lnTo>
                <a:lnTo>
                  <a:pt x="100" y="44"/>
                </a:lnTo>
                <a:lnTo>
                  <a:pt x="100" y="43"/>
                </a:lnTo>
                <a:lnTo>
                  <a:pt x="100" y="41"/>
                </a:lnTo>
                <a:lnTo>
                  <a:pt x="100" y="40"/>
                </a:lnTo>
                <a:lnTo>
                  <a:pt x="99" y="38"/>
                </a:lnTo>
                <a:lnTo>
                  <a:pt x="99" y="37"/>
                </a:lnTo>
                <a:lnTo>
                  <a:pt x="97" y="35"/>
                </a:lnTo>
                <a:lnTo>
                  <a:pt x="97" y="34"/>
                </a:lnTo>
                <a:lnTo>
                  <a:pt x="96" y="34"/>
                </a:lnTo>
                <a:lnTo>
                  <a:pt x="96" y="32"/>
                </a:lnTo>
                <a:lnTo>
                  <a:pt x="94" y="32"/>
                </a:lnTo>
                <a:lnTo>
                  <a:pt x="94" y="31"/>
                </a:lnTo>
                <a:lnTo>
                  <a:pt x="93" y="31"/>
                </a:lnTo>
                <a:lnTo>
                  <a:pt x="93" y="29"/>
                </a:lnTo>
                <a:lnTo>
                  <a:pt x="91" y="29"/>
                </a:lnTo>
                <a:lnTo>
                  <a:pt x="91" y="28"/>
                </a:lnTo>
                <a:lnTo>
                  <a:pt x="90" y="28"/>
                </a:lnTo>
                <a:lnTo>
                  <a:pt x="88" y="26"/>
                </a:lnTo>
                <a:lnTo>
                  <a:pt x="87" y="26"/>
                </a:lnTo>
                <a:lnTo>
                  <a:pt x="85" y="26"/>
                </a:lnTo>
                <a:lnTo>
                  <a:pt x="85" y="25"/>
                </a:lnTo>
                <a:lnTo>
                  <a:pt x="84" y="25"/>
                </a:lnTo>
                <a:lnTo>
                  <a:pt x="82" y="25"/>
                </a:lnTo>
                <a:lnTo>
                  <a:pt x="81" y="25"/>
                </a:lnTo>
                <a:lnTo>
                  <a:pt x="80" y="23"/>
                </a:lnTo>
                <a:lnTo>
                  <a:pt x="78" y="23"/>
                </a:lnTo>
                <a:lnTo>
                  <a:pt x="77" y="23"/>
                </a:lnTo>
                <a:lnTo>
                  <a:pt x="75" y="23"/>
                </a:lnTo>
                <a:lnTo>
                  <a:pt x="74" y="23"/>
                </a:lnTo>
                <a:lnTo>
                  <a:pt x="72" y="23"/>
                </a:lnTo>
                <a:lnTo>
                  <a:pt x="71" y="23"/>
                </a:lnTo>
                <a:lnTo>
                  <a:pt x="69" y="23"/>
                </a:lnTo>
                <a:lnTo>
                  <a:pt x="68" y="23"/>
                </a:lnTo>
                <a:lnTo>
                  <a:pt x="68" y="25"/>
                </a:lnTo>
                <a:lnTo>
                  <a:pt x="66" y="25"/>
                </a:lnTo>
                <a:lnTo>
                  <a:pt x="65" y="25"/>
                </a:lnTo>
                <a:lnTo>
                  <a:pt x="63" y="25"/>
                </a:lnTo>
                <a:lnTo>
                  <a:pt x="62" y="25"/>
                </a:lnTo>
                <a:lnTo>
                  <a:pt x="60" y="26"/>
                </a:lnTo>
                <a:lnTo>
                  <a:pt x="59" y="26"/>
                </a:lnTo>
                <a:lnTo>
                  <a:pt x="57" y="28"/>
                </a:lnTo>
                <a:lnTo>
                  <a:pt x="56" y="28"/>
                </a:lnTo>
                <a:lnTo>
                  <a:pt x="54" y="29"/>
                </a:lnTo>
                <a:lnTo>
                  <a:pt x="53" y="29"/>
                </a:lnTo>
                <a:lnTo>
                  <a:pt x="53" y="31"/>
                </a:lnTo>
                <a:lnTo>
                  <a:pt x="51" y="31"/>
                </a:lnTo>
                <a:lnTo>
                  <a:pt x="50" y="32"/>
                </a:lnTo>
                <a:lnTo>
                  <a:pt x="49" y="34"/>
                </a:lnTo>
                <a:lnTo>
                  <a:pt x="47" y="34"/>
                </a:lnTo>
                <a:lnTo>
                  <a:pt x="47" y="35"/>
                </a:lnTo>
                <a:lnTo>
                  <a:pt x="46" y="35"/>
                </a:lnTo>
                <a:lnTo>
                  <a:pt x="46" y="37"/>
                </a:lnTo>
                <a:lnTo>
                  <a:pt x="44" y="37"/>
                </a:lnTo>
                <a:lnTo>
                  <a:pt x="44" y="38"/>
                </a:lnTo>
                <a:lnTo>
                  <a:pt x="43" y="40"/>
                </a:lnTo>
                <a:lnTo>
                  <a:pt x="41" y="41"/>
                </a:lnTo>
                <a:lnTo>
                  <a:pt x="41" y="43"/>
                </a:lnTo>
                <a:lnTo>
                  <a:pt x="40" y="43"/>
                </a:lnTo>
                <a:lnTo>
                  <a:pt x="40" y="44"/>
                </a:lnTo>
                <a:lnTo>
                  <a:pt x="38" y="45"/>
                </a:lnTo>
                <a:lnTo>
                  <a:pt x="38" y="47"/>
                </a:lnTo>
                <a:lnTo>
                  <a:pt x="37" y="48"/>
                </a:lnTo>
                <a:lnTo>
                  <a:pt x="37" y="50"/>
                </a:lnTo>
                <a:lnTo>
                  <a:pt x="35" y="51"/>
                </a:lnTo>
                <a:lnTo>
                  <a:pt x="35" y="53"/>
                </a:lnTo>
                <a:lnTo>
                  <a:pt x="34" y="54"/>
                </a:lnTo>
                <a:lnTo>
                  <a:pt x="34" y="56"/>
                </a:lnTo>
                <a:lnTo>
                  <a:pt x="32" y="57"/>
                </a:lnTo>
                <a:lnTo>
                  <a:pt x="32" y="59"/>
                </a:lnTo>
                <a:lnTo>
                  <a:pt x="32" y="60"/>
                </a:lnTo>
                <a:lnTo>
                  <a:pt x="31" y="62"/>
                </a:lnTo>
                <a:lnTo>
                  <a:pt x="31" y="63"/>
                </a:lnTo>
                <a:lnTo>
                  <a:pt x="31" y="65"/>
                </a:lnTo>
                <a:lnTo>
                  <a:pt x="31" y="66"/>
                </a:lnTo>
                <a:lnTo>
                  <a:pt x="31" y="68"/>
                </a:lnTo>
                <a:lnTo>
                  <a:pt x="29"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9" name="Freeform 61">
            <a:extLst>
              <a:ext uri="{FF2B5EF4-FFF2-40B4-BE49-F238E27FC236}">
                <a16:creationId xmlns:a16="http://schemas.microsoft.com/office/drawing/2014/main" id="{522E5EE4-D645-4F5B-B87C-6A3164C36EB3}"/>
              </a:ext>
            </a:extLst>
          </p:cNvPr>
          <p:cNvSpPr>
            <a:spLocks/>
          </p:cNvSpPr>
          <p:nvPr/>
        </p:nvSpPr>
        <p:spPr bwMode="auto">
          <a:xfrm rot="4420923">
            <a:off x="7863681" y="3855244"/>
            <a:ext cx="111125" cy="141288"/>
          </a:xfrm>
          <a:custGeom>
            <a:avLst/>
            <a:gdLst>
              <a:gd name="T0" fmla="*/ 2147483646 w 133"/>
              <a:gd name="T1" fmla="*/ 0 h 132"/>
              <a:gd name="T2" fmla="*/ 2147483646 w 133"/>
              <a:gd name="T3" fmla="*/ 0 h 132"/>
              <a:gd name="T4" fmla="*/ 2147483646 w 133"/>
              <a:gd name="T5" fmla="*/ 2147483646 h 132"/>
              <a:gd name="T6" fmla="*/ 2147483646 w 133"/>
              <a:gd name="T7" fmla="*/ 2147483646 h 132"/>
              <a:gd name="T8" fmla="*/ 2147483646 w 133"/>
              <a:gd name="T9" fmla="*/ 0 h 132"/>
              <a:gd name="T10" fmla="*/ 2147483646 w 133"/>
              <a:gd name="T11" fmla="*/ 0 h 132"/>
              <a:gd name="T12" fmla="*/ 2147483646 w 133"/>
              <a:gd name="T13" fmla="*/ 2147483646 h 132"/>
              <a:gd name="T14" fmla="*/ 2147483646 w 133"/>
              <a:gd name="T15" fmla="*/ 2147483646 h 132"/>
              <a:gd name="T16" fmla="*/ 2147483646 w 133"/>
              <a:gd name="T17" fmla="*/ 2147483646 h 132"/>
              <a:gd name="T18" fmla="*/ 2147483646 w 133"/>
              <a:gd name="T19" fmla="*/ 2147483646 h 132"/>
              <a:gd name="T20" fmla="*/ 2147483646 w 133"/>
              <a:gd name="T21" fmla="*/ 2147483646 h 132"/>
              <a:gd name="T22" fmla="*/ 0 w 133"/>
              <a:gd name="T23" fmla="*/ 2147483646 h 132"/>
              <a:gd name="T24" fmla="*/ 2147483646 w 133"/>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2"/>
              <a:gd name="T41" fmla="*/ 133 w 133"/>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2">
                <a:moveTo>
                  <a:pt x="25" y="0"/>
                </a:moveTo>
                <a:lnTo>
                  <a:pt x="53" y="0"/>
                </a:lnTo>
                <a:lnTo>
                  <a:pt x="42" y="51"/>
                </a:lnTo>
                <a:lnTo>
                  <a:pt x="94" y="51"/>
                </a:lnTo>
                <a:lnTo>
                  <a:pt x="104" y="0"/>
                </a:lnTo>
                <a:lnTo>
                  <a:pt x="133" y="0"/>
                </a:lnTo>
                <a:lnTo>
                  <a:pt x="106" y="132"/>
                </a:lnTo>
                <a:lnTo>
                  <a:pt x="79" y="132"/>
                </a:lnTo>
                <a:lnTo>
                  <a:pt x="90" y="75"/>
                </a:lnTo>
                <a:lnTo>
                  <a:pt x="38" y="75"/>
                </a:lnTo>
                <a:lnTo>
                  <a:pt x="26" y="132"/>
                </a:lnTo>
                <a:lnTo>
                  <a:pt x="0" y="13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0" name="Freeform 62">
            <a:extLst>
              <a:ext uri="{FF2B5EF4-FFF2-40B4-BE49-F238E27FC236}">
                <a16:creationId xmlns:a16="http://schemas.microsoft.com/office/drawing/2014/main" id="{D75FBD8E-18DB-42EF-9A7D-776648ABCBEF}"/>
              </a:ext>
            </a:extLst>
          </p:cNvPr>
          <p:cNvSpPr>
            <a:spLocks/>
          </p:cNvSpPr>
          <p:nvPr/>
        </p:nvSpPr>
        <p:spPr bwMode="auto">
          <a:xfrm rot="4420923">
            <a:off x="7888287" y="3903663"/>
            <a:ext cx="60325" cy="184150"/>
          </a:xfrm>
          <a:custGeom>
            <a:avLst/>
            <a:gdLst>
              <a:gd name="T0" fmla="*/ 2147483646 w 73"/>
              <a:gd name="T1" fmla="*/ 2147483646 h 172"/>
              <a:gd name="T2" fmla="*/ 2147483646 w 73"/>
              <a:gd name="T3" fmla="*/ 2147483646 h 172"/>
              <a:gd name="T4" fmla="*/ 2147483646 w 73"/>
              <a:gd name="T5" fmla="*/ 2147483646 h 172"/>
              <a:gd name="T6" fmla="*/ 2147483646 w 73"/>
              <a:gd name="T7" fmla="*/ 2147483646 h 172"/>
              <a:gd name="T8" fmla="*/ 2147483646 w 73"/>
              <a:gd name="T9" fmla="*/ 2147483646 h 172"/>
              <a:gd name="T10" fmla="*/ 2147483646 w 73"/>
              <a:gd name="T11" fmla="*/ 2147483646 h 172"/>
              <a:gd name="T12" fmla="*/ 2147483646 w 73"/>
              <a:gd name="T13" fmla="*/ 2147483646 h 172"/>
              <a:gd name="T14" fmla="*/ 2147483646 w 73"/>
              <a:gd name="T15" fmla="*/ 2147483646 h 172"/>
              <a:gd name="T16" fmla="*/ 2147483646 w 73"/>
              <a:gd name="T17" fmla="*/ 2147483646 h 172"/>
              <a:gd name="T18" fmla="*/ 2147483646 w 73"/>
              <a:gd name="T19" fmla="*/ 2147483646 h 172"/>
              <a:gd name="T20" fmla="*/ 2147483646 w 73"/>
              <a:gd name="T21" fmla="*/ 2147483646 h 172"/>
              <a:gd name="T22" fmla="*/ 2147483646 w 73"/>
              <a:gd name="T23" fmla="*/ 2147483646 h 172"/>
              <a:gd name="T24" fmla="*/ 2147483646 w 73"/>
              <a:gd name="T25" fmla="*/ 2147483646 h 172"/>
              <a:gd name="T26" fmla="*/ 2147483646 w 73"/>
              <a:gd name="T27" fmla="*/ 2147483646 h 172"/>
              <a:gd name="T28" fmla="*/ 2147483646 w 73"/>
              <a:gd name="T29" fmla="*/ 2147483646 h 172"/>
              <a:gd name="T30" fmla="*/ 2147483646 w 73"/>
              <a:gd name="T31" fmla="*/ 2147483646 h 172"/>
              <a:gd name="T32" fmla="*/ 2147483646 w 73"/>
              <a:gd name="T33" fmla="*/ 2147483646 h 172"/>
              <a:gd name="T34" fmla="*/ 2147483646 w 73"/>
              <a:gd name="T35" fmla="*/ 2147483646 h 172"/>
              <a:gd name="T36" fmla="*/ 2147483646 w 73"/>
              <a:gd name="T37" fmla="*/ 2147483646 h 172"/>
              <a:gd name="T38" fmla="*/ 2147483646 w 73"/>
              <a:gd name="T39" fmla="*/ 2147483646 h 172"/>
              <a:gd name="T40" fmla="*/ 2147483646 w 73"/>
              <a:gd name="T41" fmla="*/ 2147483646 h 172"/>
              <a:gd name="T42" fmla="*/ 2147483646 w 73"/>
              <a:gd name="T43" fmla="*/ 2147483646 h 172"/>
              <a:gd name="T44" fmla="*/ 2147483646 w 73"/>
              <a:gd name="T45" fmla="*/ 2147483646 h 172"/>
              <a:gd name="T46" fmla="*/ 2147483646 w 73"/>
              <a:gd name="T47" fmla="*/ 2147483646 h 172"/>
              <a:gd name="T48" fmla="*/ 2147483646 w 73"/>
              <a:gd name="T49" fmla="*/ 2147483646 h 172"/>
              <a:gd name="T50" fmla="*/ 2147483646 w 73"/>
              <a:gd name="T51" fmla="*/ 2147483646 h 172"/>
              <a:gd name="T52" fmla="*/ 2147483646 w 73"/>
              <a:gd name="T53" fmla="*/ 2147483646 h 172"/>
              <a:gd name="T54" fmla="*/ 2147483646 w 73"/>
              <a:gd name="T55" fmla="*/ 2147483646 h 172"/>
              <a:gd name="T56" fmla="*/ 2147483646 w 73"/>
              <a:gd name="T57" fmla="*/ 2147483646 h 172"/>
              <a:gd name="T58" fmla="*/ 2147483646 w 73"/>
              <a:gd name="T59" fmla="*/ 2147483646 h 172"/>
              <a:gd name="T60" fmla="*/ 2147483646 w 73"/>
              <a:gd name="T61" fmla="*/ 0 h 172"/>
              <a:gd name="T62" fmla="*/ 2147483646 w 73"/>
              <a:gd name="T63" fmla="*/ 2147483646 h 172"/>
              <a:gd name="T64" fmla="*/ 2147483646 w 73"/>
              <a:gd name="T65" fmla="*/ 2147483646 h 172"/>
              <a:gd name="T66" fmla="*/ 2147483646 w 73"/>
              <a:gd name="T67" fmla="*/ 2147483646 h 172"/>
              <a:gd name="T68" fmla="*/ 2147483646 w 73"/>
              <a:gd name="T69" fmla="*/ 2147483646 h 172"/>
              <a:gd name="T70" fmla="*/ 2147483646 w 73"/>
              <a:gd name="T71" fmla="*/ 2147483646 h 172"/>
              <a:gd name="T72" fmla="*/ 2147483646 w 73"/>
              <a:gd name="T73" fmla="*/ 2147483646 h 172"/>
              <a:gd name="T74" fmla="*/ 2147483646 w 73"/>
              <a:gd name="T75" fmla="*/ 2147483646 h 172"/>
              <a:gd name="T76" fmla="*/ 2147483646 w 73"/>
              <a:gd name="T77" fmla="*/ 2147483646 h 172"/>
              <a:gd name="T78" fmla="*/ 2147483646 w 73"/>
              <a:gd name="T79" fmla="*/ 2147483646 h 172"/>
              <a:gd name="T80" fmla="*/ 2147483646 w 73"/>
              <a:gd name="T81" fmla="*/ 2147483646 h 172"/>
              <a:gd name="T82" fmla="*/ 2147483646 w 73"/>
              <a:gd name="T83" fmla="*/ 2147483646 h 172"/>
              <a:gd name="T84" fmla="*/ 2147483646 w 73"/>
              <a:gd name="T85" fmla="*/ 2147483646 h 172"/>
              <a:gd name="T86" fmla="*/ 2147483646 w 73"/>
              <a:gd name="T87" fmla="*/ 2147483646 h 172"/>
              <a:gd name="T88" fmla="*/ 2147483646 w 73"/>
              <a:gd name="T89" fmla="*/ 2147483646 h 172"/>
              <a:gd name="T90" fmla="*/ 2147483646 w 73"/>
              <a:gd name="T91" fmla="*/ 2147483646 h 172"/>
              <a:gd name="T92" fmla="*/ 2147483646 w 73"/>
              <a:gd name="T93" fmla="*/ 2147483646 h 172"/>
              <a:gd name="T94" fmla="*/ 2147483646 w 73"/>
              <a:gd name="T95" fmla="*/ 2147483646 h 172"/>
              <a:gd name="T96" fmla="*/ 2147483646 w 73"/>
              <a:gd name="T97" fmla="*/ 2147483646 h 172"/>
              <a:gd name="T98" fmla="*/ 2147483646 w 73"/>
              <a:gd name="T99" fmla="*/ 2147483646 h 172"/>
              <a:gd name="T100" fmla="*/ 2147483646 w 73"/>
              <a:gd name="T101" fmla="*/ 2147483646 h 172"/>
              <a:gd name="T102" fmla="*/ 2147483646 w 73"/>
              <a:gd name="T103" fmla="*/ 2147483646 h 172"/>
              <a:gd name="T104" fmla="*/ 2147483646 w 73"/>
              <a:gd name="T105" fmla="*/ 2147483646 h 172"/>
              <a:gd name="T106" fmla="*/ 2147483646 w 73"/>
              <a:gd name="T107" fmla="*/ 2147483646 h 172"/>
              <a:gd name="T108" fmla="*/ 2147483646 w 73"/>
              <a:gd name="T109" fmla="*/ 2147483646 h 172"/>
              <a:gd name="T110" fmla="*/ 2147483646 w 73"/>
              <a:gd name="T111" fmla="*/ 2147483646 h 172"/>
              <a:gd name="T112" fmla="*/ 2147483646 w 73"/>
              <a:gd name="T113" fmla="*/ 2147483646 h 172"/>
              <a:gd name="T114" fmla="*/ 2147483646 w 73"/>
              <a:gd name="T115" fmla="*/ 2147483646 h 172"/>
              <a:gd name="T116" fmla="*/ 2147483646 w 73"/>
              <a:gd name="T117" fmla="*/ 2147483646 h 172"/>
              <a:gd name="T118" fmla="*/ 2147483646 w 73"/>
              <a:gd name="T119" fmla="*/ 2147483646 h 172"/>
              <a:gd name="T120" fmla="*/ 2147483646 w 73"/>
              <a:gd name="T121" fmla="*/ 2147483646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
              <a:gd name="T184" fmla="*/ 0 h 172"/>
              <a:gd name="T185" fmla="*/ 73 w 73"/>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 h="172">
                <a:moveTo>
                  <a:pt x="20" y="172"/>
                </a:moveTo>
                <a:lnTo>
                  <a:pt x="0" y="172"/>
                </a:lnTo>
                <a:lnTo>
                  <a:pt x="2" y="171"/>
                </a:lnTo>
                <a:lnTo>
                  <a:pt x="3" y="168"/>
                </a:lnTo>
                <a:lnTo>
                  <a:pt x="5" y="166"/>
                </a:lnTo>
                <a:lnTo>
                  <a:pt x="5" y="165"/>
                </a:lnTo>
                <a:lnTo>
                  <a:pt x="6" y="163"/>
                </a:lnTo>
                <a:lnTo>
                  <a:pt x="8" y="162"/>
                </a:lnTo>
                <a:lnTo>
                  <a:pt x="9" y="160"/>
                </a:lnTo>
                <a:lnTo>
                  <a:pt x="11" y="159"/>
                </a:lnTo>
                <a:lnTo>
                  <a:pt x="11" y="158"/>
                </a:lnTo>
                <a:lnTo>
                  <a:pt x="12" y="156"/>
                </a:lnTo>
                <a:lnTo>
                  <a:pt x="14" y="155"/>
                </a:lnTo>
                <a:lnTo>
                  <a:pt x="14" y="153"/>
                </a:lnTo>
                <a:lnTo>
                  <a:pt x="15" y="152"/>
                </a:lnTo>
                <a:lnTo>
                  <a:pt x="17" y="150"/>
                </a:lnTo>
                <a:lnTo>
                  <a:pt x="18" y="149"/>
                </a:lnTo>
                <a:lnTo>
                  <a:pt x="20" y="147"/>
                </a:lnTo>
                <a:lnTo>
                  <a:pt x="20" y="146"/>
                </a:lnTo>
                <a:lnTo>
                  <a:pt x="21" y="144"/>
                </a:lnTo>
                <a:lnTo>
                  <a:pt x="21" y="143"/>
                </a:lnTo>
                <a:lnTo>
                  <a:pt x="23" y="141"/>
                </a:lnTo>
                <a:lnTo>
                  <a:pt x="23" y="140"/>
                </a:lnTo>
                <a:lnTo>
                  <a:pt x="24" y="138"/>
                </a:lnTo>
                <a:lnTo>
                  <a:pt x="26" y="137"/>
                </a:lnTo>
                <a:lnTo>
                  <a:pt x="26" y="135"/>
                </a:lnTo>
                <a:lnTo>
                  <a:pt x="27" y="134"/>
                </a:lnTo>
                <a:lnTo>
                  <a:pt x="27" y="132"/>
                </a:lnTo>
                <a:lnTo>
                  <a:pt x="28" y="131"/>
                </a:lnTo>
                <a:lnTo>
                  <a:pt x="30" y="129"/>
                </a:lnTo>
                <a:lnTo>
                  <a:pt x="30" y="128"/>
                </a:lnTo>
                <a:lnTo>
                  <a:pt x="30" y="127"/>
                </a:lnTo>
                <a:lnTo>
                  <a:pt x="31" y="127"/>
                </a:lnTo>
                <a:lnTo>
                  <a:pt x="31" y="125"/>
                </a:lnTo>
                <a:lnTo>
                  <a:pt x="31" y="124"/>
                </a:lnTo>
                <a:lnTo>
                  <a:pt x="33" y="122"/>
                </a:lnTo>
                <a:lnTo>
                  <a:pt x="33" y="121"/>
                </a:lnTo>
                <a:lnTo>
                  <a:pt x="33" y="119"/>
                </a:lnTo>
                <a:lnTo>
                  <a:pt x="34" y="119"/>
                </a:lnTo>
                <a:lnTo>
                  <a:pt x="34" y="118"/>
                </a:lnTo>
                <a:lnTo>
                  <a:pt x="34" y="116"/>
                </a:lnTo>
                <a:lnTo>
                  <a:pt x="36" y="115"/>
                </a:lnTo>
                <a:lnTo>
                  <a:pt x="36" y="113"/>
                </a:lnTo>
                <a:lnTo>
                  <a:pt x="36" y="112"/>
                </a:lnTo>
                <a:lnTo>
                  <a:pt x="37" y="110"/>
                </a:lnTo>
                <a:lnTo>
                  <a:pt x="37" y="109"/>
                </a:lnTo>
                <a:lnTo>
                  <a:pt x="39" y="107"/>
                </a:lnTo>
                <a:lnTo>
                  <a:pt x="39" y="106"/>
                </a:lnTo>
                <a:lnTo>
                  <a:pt x="39" y="104"/>
                </a:lnTo>
                <a:lnTo>
                  <a:pt x="39" y="103"/>
                </a:lnTo>
                <a:lnTo>
                  <a:pt x="40" y="101"/>
                </a:lnTo>
                <a:lnTo>
                  <a:pt x="40" y="100"/>
                </a:lnTo>
                <a:lnTo>
                  <a:pt x="40" y="99"/>
                </a:lnTo>
                <a:lnTo>
                  <a:pt x="40" y="97"/>
                </a:lnTo>
                <a:lnTo>
                  <a:pt x="42" y="96"/>
                </a:lnTo>
                <a:lnTo>
                  <a:pt x="42" y="94"/>
                </a:lnTo>
                <a:lnTo>
                  <a:pt x="42" y="93"/>
                </a:lnTo>
                <a:lnTo>
                  <a:pt x="42" y="91"/>
                </a:lnTo>
                <a:lnTo>
                  <a:pt x="43" y="90"/>
                </a:lnTo>
                <a:lnTo>
                  <a:pt x="43" y="88"/>
                </a:lnTo>
                <a:lnTo>
                  <a:pt x="43" y="87"/>
                </a:lnTo>
                <a:lnTo>
                  <a:pt x="43" y="85"/>
                </a:lnTo>
                <a:lnTo>
                  <a:pt x="43" y="84"/>
                </a:lnTo>
                <a:lnTo>
                  <a:pt x="43" y="82"/>
                </a:lnTo>
                <a:lnTo>
                  <a:pt x="45" y="82"/>
                </a:lnTo>
                <a:lnTo>
                  <a:pt x="45" y="81"/>
                </a:lnTo>
                <a:lnTo>
                  <a:pt x="45" y="79"/>
                </a:lnTo>
                <a:lnTo>
                  <a:pt x="45" y="78"/>
                </a:lnTo>
                <a:lnTo>
                  <a:pt x="45" y="76"/>
                </a:lnTo>
                <a:lnTo>
                  <a:pt x="45" y="75"/>
                </a:lnTo>
                <a:lnTo>
                  <a:pt x="45" y="73"/>
                </a:lnTo>
                <a:lnTo>
                  <a:pt x="46" y="73"/>
                </a:lnTo>
                <a:lnTo>
                  <a:pt x="46" y="72"/>
                </a:lnTo>
                <a:lnTo>
                  <a:pt x="46" y="71"/>
                </a:lnTo>
                <a:lnTo>
                  <a:pt x="46" y="69"/>
                </a:lnTo>
                <a:lnTo>
                  <a:pt x="46" y="68"/>
                </a:lnTo>
                <a:lnTo>
                  <a:pt x="46" y="66"/>
                </a:lnTo>
                <a:lnTo>
                  <a:pt x="46" y="65"/>
                </a:lnTo>
                <a:lnTo>
                  <a:pt x="46" y="63"/>
                </a:lnTo>
                <a:lnTo>
                  <a:pt x="46" y="62"/>
                </a:lnTo>
                <a:lnTo>
                  <a:pt x="46" y="60"/>
                </a:lnTo>
                <a:lnTo>
                  <a:pt x="46" y="59"/>
                </a:lnTo>
                <a:lnTo>
                  <a:pt x="46" y="57"/>
                </a:lnTo>
                <a:lnTo>
                  <a:pt x="46" y="56"/>
                </a:lnTo>
                <a:lnTo>
                  <a:pt x="46" y="54"/>
                </a:lnTo>
                <a:lnTo>
                  <a:pt x="46" y="53"/>
                </a:lnTo>
                <a:lnTo>
                  <a:pt x="46" y="51"/>
                </a:lnTo>
                <a:lnTo>
                  <a:pt x="46" y="50"/>
                </a:lnTo>
                <a:lnTo>
                  <a:pt x="46" y="48"/>
                </a:lnTo>
                <a:lnTo>
                  <a:pt x="46" y="47"/>
                </a:lnTo>
                <a:lnTo>
                  <a:pt x="46" y="45"/>
                </a:lnTo>
                <a:lnTo>
                  <a:pt x="46" y="44"/>
                </a:lnTo>
                <a:lnTo>
                  <a:pt x="46" y="42"/>
                </a:lnTo>
                <a:lnTo>
                  <a:pt x="46" y="41"/>
                </a:lnTo>
                <a:lnTo>
                  <a:pt x="45" y="40"/>
                </a:lnTo>
                <a:lnTo>
                  <a:pt x="45" y="38"/>
                </a:lnTo>
                <a:lnTo>
                  <a:pt x="45" y="37"/>
                </a:lnTo>
                <a:lnTo>
                  <a:pt x="45" y="35"/>
                </a:lnTo>
                <a:lnTo>
                  <a:pt x="45" y="34"/>
                </a:lnTo>
                <a:lnTo>
                  <a:pt x="45" y="32"/>
                </a:lnTo>
                <a:lnTo>
                  <a:pt x="45" y="31"/>
                </a:lnTo>
                <a:lnTo>
                  <a:pt x="43" y="29"/>
                </a:lnTo>
                <a:lnTo>
                  <a:pt x="43" y="28"/>
                </a:lnTo>
                <a:lnTo>
                  <a:pt x="43" y="26"/>
                </a:lnTo>
                <a:lnTo>
                  <a:pt x="43" y="25"/>
                </a:lnTo>
                <a:lnTo>
                  <a:pt x="42" y="23"/>
                </a:lnTo>
                <a:lnTo>
                  <a:pt x="42" y="22"/>
                </a:lnTo>
                <a:lnTo>
                  <a:pt x="42" y="20"/>
                </a:lnTo>
                <a:lnTo>
                  <a:pt x="42" y="19"/>
                </a:lnTo>
                <a:lnTo>
                  <a:pt x="40" y="17"/>
                </a:lnTo>
                <a:lnTo>
                  <a:pt x="40" y="16"/>
                </a:lnTo>
                <a:lnTo>
                  <a:pt x="40" y="14"/>
                </a:lnTo>
                <a:lnTo>
                  <a:pt x="39" y="13"/>
                </a:lnTo>
                <a:lnTo>
                  <a:pt x="39" y="12"/>
                </a:lnTo>
                <a:lnTo>
                  <a:pt x="39" y="10"/>
                </a:lnTo>
                <a:lnTo>
                  <a:pt x="39" y="9"/>
                </a:lnTo>
                <a:lnTo>
                  <a:pt x="37" y="9"/>
                </a:lnTo>
                <a:lnTo>
                  <a:pt x="37" y="7"/>
                </a:lnTo>
                <a:lnTo>
                  <a:pt x="37" y="6"/>
                </a:lnTo>
                <a:lnTo>
                  <a:pt x="36" y="4"/>
                </a:lnTo>
                <a:lnTo>
                  <a:pt x="36" y="3"/>
                </a:lnTo>
                <a:lnTo>
                  <a:pt x="34" y="1"/>
                </a:lnTo>
                <a:lnTo>
                  <a:pt x="34" y="0"/>
                </a:lnTo>
                <a:lnTo>
                  <a:pt x="54" y="0"/>
                </a:lnTo>
                <a:lnTo>
                  <a:pt x="55" y="1"/>
                </a:lnTo>
                <a:lnTo>
                  <a:pt x="55" y="3"/>
                </a:lnTo>
                <a:lnTo>
                  <a:pt x="57" y="4"/>
                </a:lnTo>
                <a:lnTo>
                  <a:pt x="57" y="6"/>
                </a:lnTo>
                <a:lnTo>
                  <a:pt x="58" y="7"/>
                </a:lnTo>
                <a:lnTo>
                  <a:pt x="58" y="9"/>
                </a:lnTo>
                <a:lnTo>
                  <a:pt x="59" y="10"/>
                </a:lnTo>
                <a:lnTo>
                  <a:pt x="59" y="12"/>
                </a:lnTo>
                <a:lnTo>
                  <a:pt x="61" y="13"/>
                </a:lnTo>
                <a:lnTo>
                  <a:pt x="61" y="14"/>
                </a:lnTo>
                <a:lnTo>
                  <a:pt x="61" y="16"/>
                </a:lnTo>
                <a:lnTo>
                  <a:pt x="62" y="16"/>
                </a:lnTo>
                <a:lnTo>
                  <a:pt x="62" y="17"/>
                </a:lnTo>
                <a:lnTo>
                  <a:pt x="62" y="19"/>
                </a:lnTo>
                <a:lnTo>
                  <a:pt x="64" y="19"/>
                </a:lnTo>
                <a:lnTo>
                  <a:pt x="64" y="20"/>
                </a:lnTo>
                <a:lnTo>
                  <a:pt x="64" y="22"/>
                </a:lnTo>
                <a:lnTo>
                  <a:pt x="65" y="22"/>
                </a:lnTo>
                <a:lnTo>
                  <a:pt x="65" y="23"/>
                </a:lnTo>
                <a:lnTo>
                  <a:pt x="65" y="25"/>
                </a:lnTo>
                <a:lnTo>
                  <a:pt x="67" y="26"/>
                </a:lnTo>
                <a:lnTo>
                  <a:pt x="67" y="28"/>
                </a:lnTo>
                <a:lnTo>
                  <a:pt x="67" y="29"/>
                </a:lnTo>
                <a:lnTo>
                  <a:pt x="67" y="31"/>
                </a:lnTo>
                <a:lnTo>
                  <a:pt x="68" y="31"/>
                </a:lnTo>
                <a:lnTo>
                  <a:pt x="68" y="32"/>
                </a:lnTo>
                <a:lnTo>
                  <a:pt x="68" y="34"/>
                </a:lnTo>
                <a:lnTo>
                  <a:pt x="70" y="35"/>
                </a:lnTo>
                <a:lnTo>
                  <a:pt x="70" y="37"/>
                </a:lnTo>
                <a:lnTo>
                  <a:pt x="70" y="38"/>
                </a:lnTo>
                <a:lnTo>
                  <a:pt x="70" y="40"/>
                </a:lnTo>
                <a:lnTo>
                  <a:pt x="70" y="41"/>
                </a:lnTo>
                <a:lnTo>
                  <a:pt x="71" y="41"/>
                </a:lnTo>
                <a:lnTo>
                  <a:pt x="71" y="42"/>
                </a:lnTo>
                <a:lnTo>
                  <a:pt x="71" y="44"/>
                </a:lnTo>
                <a:lnTo>
                  <a:pt x="71" y="45"/>
                </a:lnTo>
                <a:lnTo>
                  <a:pt x="71" y="47"/>
                </a:lnTo>
                <a:lnTo>
                  <a:pt x="71" y="48"/>
                </a:lnTo>
                <a:lnTo>
                  <a:pt x="73" y="48"/>
                </a:lnTo>
                <a:lnTo>
                  <a:pt x="73" y="50"/>
                </a:lnTo>
                <a:lnTo>
                  <a:pt x="73" y="51"/>
                </a:lnTo>
                <a:lnTo>
                  <a:pt x="73" y="53"/>
                </a:lnTo>
                <a:lnTo>
                  <a:pt x="73" y="54"/>
                </a:lnTo>
                <a:lnTo>
                  <a:pt x="73" y="56"/>
                </a:lnTo>
                <a:lnTo>
                  <a:pt x="73" y="57"/>
                </a:lnTo>
                <a:lnTo>
                  <a:pt x="73" y="59"/>
                </a:lnTo>
                <a:lnTo>
                  <a:pt x="73" y="60"/>
                </a:lnTo>
                <a:lnTo>
                  <a:pt x="73" y="62"/>
                </a:lnTo>
                <a:lnTo>
                  <a:pt x="73" y="63"/>
                </a:lnTo>
                <a:lnTo>
                  <a:pt x="73" y="65"/>
                </a:lnTo>
                <a:lnTo>
                  <a:pt x="73" y="66"/>
                </a:lnTo>
                <a:lnTo>
                  <a:pt x="73" y="68"/>
                </a:lnTo>
                <a:lnTo>
                  <a:pt x="73" y="69"/>
                </a:lnTo>
                <a:lnTo>
                  <a:pt x="73" y="71"/>
                </a:lnTo>
                <a:lnTo>
                  <a:pt x="71" y="72"/>
                </a:lnTo>
                <a:lnTo>
                  <a:pt x="71" y="73"/>
                </a:lnTo>
                <a:lnTo>
                  <a:pt x="71" y="75"/>
                </a:lnTo>
                <a:lnTo>
                  <a:pt x="71" y="76"/>
                </a:lnTo>
                <a:lnTo>
                  <a:pt x="71" y="78"/>
                </a:lnTo>
                <a:lnTo>
                  <a:pt x="71" y="79"/>
                </a:lnTo>
                <a:lnTo>
                  <a:pt x="71" y="81"/>
                </a:lnTo>
                <a:lnTo>
                  <a:pt x="70" y="82"/>
                </a:lnTo>
                <a:lnTo>
                  <a:pt x="70" y="84"/>
                </a:lnTo>
                <a:lnTo>
                  <a:pt x="70" y="85"/>
                </a:lnTo>
                <a:lnTo>
                  <a:pt x="70" y="87"/>
                </a:lnTo>
                <a:lnTo>
                  <a:pt x="70" y="88"/>
                </a:lnTo>
                <a:lnTo>
                  <a:pt x="68" y="90"/>
                </a:lnTo>
                <a:lnTo>
                  <a:pt x="68" y="91"/>
                </a:lnTo>
                <a:lnTo>
                  <a:pt x="68" y="93"/>
                </a:lnTo>
                <a:lnTo>
                  <a:pt x="68" y="94"/>
                </a:lnTo>
                <a:lnTo>
                  <a:pt x="67" y="96"/>
                </a:lnTo>
                <a:lnTo>
                  <a:pt x="67" y="97"/>
                </a:lnTo>
                <a:lnTo>
                  <a:pt x="67" y="99"/>
                </a:lnTo>
                <a:lnTo>
                  <a:pt x="65" y="100"/>
                </a:lnTo>
                <a:lnTo>
                  <a:pt x="65" y="101"/>
                </a:lnTo>
                <a:lnTo>
                  <a:pt x="65" y="103"/>
                </a:lnTo>
                <a:lnTo>
                  <a:pt x="64" y="104"/>
                </a:lnTo>
                <a:lnTo>
                  <a:pt x="64" y="106"/>
                </a:lnTo>
                <a:lnTo>
                  <a:pt x="64" y="107"/>
                </a:lnTo>
                <a:lnTo>
                  <a:pt x="64" y="109"/>
                </a:lnTo>
                <a:lnTo>
                  <a:pt x="62" y="109"/>
                </a:lnTo>
                <a:lnTo>
                  <a:pt x="62" y="110"/>
                </a:lnTo>
                <a:lnTo>
                  <a:pt x="62" y="112"/>
                </a:lnTo>
                <a:lnTo>
                  <a:pt x="61" y="113"/>
                </a:lnTo>
                <a:lnTo>
                  <a:pt x="61" y="115"/>
                </a:lnTo>
                <a:lnTo>
                  <a:pt x="59" y="116"/>
                </a:lnTo>
                <a:lnTo>
                  <a:pt x="59" y="118"/>
                </a:lnTo>
                <a:lnTo>
                  <a:pt x="58" y="119"/>
                </a:lnTo>
                <a:lnTo>
                  <a:pt x="58" y="121"/>
                </a:lnTo>
                <a:lnTo>
                  <a:pt x="58" y="122"/>
                </a:lnTo>
                <a:lnTo>
                  <a:pt x="57" y="124"/>
                </a:lnTo>
                <a:lnTo>
                  <a:pt x="55" y="125"/>
                </a:lnTo>
                <a:lnTo>
                  <a:pt x="55" y="127"/>
                </a:lnTo>
                <a:lnTo>
                  <a:pt x="54" y="128"/>
                </a:lnTo>
                <a:lnTo>
                  <a:pt x="52" y="129"/>
                </a:lnTo>
                <a:lnTo>
                  <a:pt x="52" y="131"/>
                </a:lnTo>
                <a:lnTo>
                  <a:pt x="51" y="132"/>
                </a:lnTo>
                <a:lnTo>
                  <a:pt x="51" y="134"/>
                </a:lnTo>
                <a:lnTo>
                  <a:pt x="49" y="135"/>
                </a:lnTo>
                <a:lnTo>
                  <a:pt x="48" y="137"/>
                </a:lnTo>
                <a:lnTo>
                  <a:pt x="48" y="138"/>
                </a:lnTo>
                <a:lnTo>
                  <a:pt x="46" y="140"/>
                </a:lnTo>
                <a:lnTo>
                  <a:pt x="45" y="141"/>
                </a:lnTo>
                <a:lnTo>
                  <a:pt x="45" y="143"/>
                </a:lnTo>
                <a:lnTo>
                  <a:pt x="43" y="144"/>
                </a:lnTo>
                <a:lnTo>
                  <a:pt x="42" y="146"/>
                </a:lnTo>
                <a:lnTo>
                  <a:pt x="40" y="147"/>
                </a:lnTo>
                <a:lnTo>
                  <a:pt x="40" y="149"/>
                </a:lnTo>
                <a:lnTo>
                  <a:pt x="39" y="150"/>
                </a:lnTo>
                <a:lnTo>
                  <a:pt x="37" y="152"/>
                </a:lnTo>
                <a:lnTo>
                  <a:pt x="36" y="153"/>
                </a:lnTo>
                <a:lnTo>
                  <a:pt x="36" y="155"/>
                </a:lnTo>
                <a:lnTo>
                  <a:pt x="34" y="156"/>
                </a:lnTo>
                <a:lnTo>
                  <a:pt x="33" y="158"/>
                </a:lnTo>
                <a:lnTo>
                  <a:pt x="31" y="159"/>
                </a:lnTo>
                <a:lnTo>
                  <a:pt x="30" y="160"/>
                </a:lnTo>
                <a:lnTo>
                  <a:pt x="28" y="162"/>
                </a:lnTo>
                <a:lnTo>
                  <a:pt x="27" y="163"/>
                </a:lnTo>
                <a:lnTo>
                  <a:pt x="26" y="165"/>
                </a:lnTo>
                <a:lnTo>
                  <a:pt x="24" y="166"/>
                </a:lnTo>
                <a:lnTo>
                  <a:pt x="23" y="168"/>
                </a:lnTo>
                <a:lnTo>
                  <a:pt x="21" y="169"/>
                </a:lnTo>
                <a:lnTo>
                  <a:pt x="20" y="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1" name="Freeform 63">
            <a:extLst>
              <a:ext uri="{FF2B5EF4-FFF2-40B4-BE49-F238E27FC236}">
                <a16:creationId xmlns:a16="http://schemas.microsoft.com/office/drawing/2014/main" id="{A0F89653-8EC9-4E7D-94BB-FCAA76A53DB5}"/>
              </a:ext>
            </a:extLst>
          </p:cNvPr>
          <p:cNvSpPr>
            <a:spLocks/>
          </p:cNvSpPr>
          <p:nvPr/>
        </p:nvSpPr>
        <p:spPr bwMode="auto">
          <a:xfrm rot="4420923">
            <a:off x="7943057" y="3137694"/>
            <a:ext cx="128587" cy="142875"/>
          </a:xfrm>
          <a:custGeom>
            <a:avLst/>
            <a:gdLst>
              <a:gd name="T0" fmla="*/ 2147483646 w 154"/>
              <a:gd name="T1" fmla="*/ 0 h 133"/>
              <a:gd name="T2" fmla="*/ 2147483646 w 154"/>
              <a:gd name="T3" fmla="*/ 0 h 133"/>
              <a:gd name="T4" fmla="*/ 2147483646 w 154"/>
              <a:gd name="T5" fmla="*/ 2147483646 h 133"/>
              <a:gd name="T6" fmla="*/ 2147483646 w 154"/>
              <a:gd name="T7" fmla="*/ 0 h 133"/>
              <a:gd name="T8" fmla="*/ 2147483646 w 154"/>
              <a:gd name="T9" fmla="*/ 0 h 133"/>
              <a:gd name="T10" fmla="*/ 2147483646 w 154"/>
              <a:gd name="T11" fmla="*/ 2147483646 h 133"/>
              <a:gd name="T12" fmla="*/ 2147483646 w 154"/>
              <a:gd name="T13" fmla="*/ 2147483646 h 133"/>
              <a:gd name="T14" fmla="*/ 2147483646 w 154"/>
              <a:gd name="T15" fmla="*/ 2147483646 h 133"/>
              <a:gd name="T16" fmla="*/ 2147483646 w 154"/>
              <a:gd name="T17" fmla="*/ 2147483646 h 133"/>
              <a:gd name="T18" fmla="*/ 2147483646 w 154"/>
              <a:gd name="T19" fmla="*/ 2147483646 h 133"/>
              <a:gd name="T20" fmla="*/ 2147483646 w 154"/>
              <a:gd name="T21" fmla="*/ 2147483646 h 133"/>
              <a:gd name="T22" fmla="*/ 2147483646 w 154"/>
              <a:gd name="T23" fmla="*/ 2147483646 h 133"/>
              <a:gd name="T24" fmla="*/ 0 w 154"/>
              <a:gd name="T25" fmla="*/ 2147483646 h 133"/>
              <a:gd name="T26" fmla="*/ 2147483646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0" y="102"/>
                </a:lnTo>
                <a:lnTo>
                  <a:pt x="113" y="0"/>
                </a:lnTo>
                <a:lnTo>
                  <a:pt x="154" y="0"/>
                </a:lnTo>
                <a:lnTo>
                  <a:pt x="127" y="133"/>
                </a:lnTo>
                <a:lnTo>
                  <a:pt x="102" y="133"/>
                </a:lnTo>
                <a:lnTo>
                  <a:pt x="123" y="22"/>
                </a:lnTo>
                <a:lnTo>
                  <a:pt x="77" y="133"/>
                </a:lnTo>
                <a:lnTo>
                  <a:pt x="51" y="133"/>
                </a:lnTo>
                <a:lnTo>
                  <a:pt x="48" y="22"/>
                </a:lnTo>
                <a:lnTo>
                  <a:pt x="27" y="133"/>
                </a:lnTo>
                <a:lnTo>
                  <a:pt x="0" y="13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2" name="Freeform 64">
            <a:extLst>
              <a:ext uri="{FF2B5EF4-FFF2-40B4-BE49-F238E27FC236}">
                <a16:creationId xmlns:a16="http://schemas.microsoft.com/office/drawing/2014/main" id="{AA97C09D-8F50-42F8-9298-EA589035724D}"/>
              </a:ext>
            </a:extLst>
          </p:cNvPr>
          <p:cNvSpPr>
            <a:spLocks/>
          </p:cNvSpPr>
          <p:nvPr/>
        </p:nvSpPr>
        <p:spPr bwMode="auto">
          <a:xfrm rot="4420923">
            <a:off x="8081169" y="3240881"/>
            <a:ext cx="77788" cy="92075"/>
          </a:xfrm>
          <a:custGeom>
            <a:avLst/>
            <a:gdLst>
              <a:gd name="T0" fmla="*/ 0 w 92"/>
              <a:gd name="T1" fmla="*/ 2147483646 h 86"/>
              <a:gd name="T2" fmla="*/ 2147483646 w 92"/>
              <a:gd name="T3" fmla="*/ 2147483646 h 86"/>
              <a:gd name="T4" fmla="*/ 2147483646 w 92"/>
              <a:gd name="T5" fmla="*/ 2147483646 h 86"/>
              <a:gd name="T6" fmla="*/ 2147483646 w 92"/>
              <a:gd name="T7" fmla="*/ 0 h 86"/>
              <a:gd name="T8" fmla="*/ 2147483646 w 92"/>
              <a:gd name="T9" fmla="*/ 0 h 86"/>
              <a:gd name="T10" fmla="*/ 2147483646 w 92"/>
              <a:gd name="T11" fmla="*/ 2147483646 h 86"/>
              <a:gd name="T12" fmla="*/ 2147483646 w 92"/>
              <a:gd name="T13" fmla="*/ 2147483646 h 86"/>
              <a:gd name="T14" fmla="*/ 2147483646 w 92"/>
              <a:gd name="T15" fmla="*/ 2147483646 h 86"/>
              <a:gd name="T16" fmla="*/ 2147483646 w 92"/>
              <a:gd name="T17" fmla="*/ 2147483646 h 86"/>
              <a:gd name="T18" fmla="*/ 2147483646 w 92"/>
              <a:gd name="T19" fmla="*/ 2147483646 h 86"/>
              <a:gd name="T20" fmla="*/ 2147483646 w 92"/>
              <a:gd name="T21" fmla="*/ 2147483646 h 86"/>
              <a:gd name="T22" fmla="*/ 2147483646 w 92"/>
              <a:gd name="T23" fmla="*/ 2147483646 h 86"/>
              <a:gd name="T24" fmla="*/ 0 w 92"/>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6"/>
              <a:gd name="T41" fmla="*/ 92 w 9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6">
                <a:moveTo>
                  <a:pt x="0" y="52"/>
                </a:moveTo>
                <a:lnTo>
                  <a:pt x="5" y="33"/>
                </a:lnTo>
                <a:lnTo>
                  <a:pt x="39" y="33"/>
                </a:lnTo>
                <a:lnTo>
                  <a:pt x="46" y="0"/>
                </a:lnTo>
                <a:lnTo>
                  <a:pt x="64" y="0"/>
                </a:lnTo>
                <a:lnTo>
                  <a:pt x="58" y="33"/>
                </a:lnTo>
                <a:lnTo>
                  <a:pt x="92" y="33"/>
                </a:lnTo>
                <a:lnTo>
                  <a:pt x="89" y="52"/>
                </a:lnTo>
                <a:lnTo>
                  <a:pt x="53" y="52"/>
                </a:lnTo>
                <a:lnTo>
                  <a:pt x="48" y="86"/>
                </a:lnTo>
                <a:lnTo>
                  <a:pt x="28" y="86"/>
                </a:lnTo>
                <a:lnTo>
                  <a:pt x="36"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3" name="Freeform 65">
            <a:extLst>
              <a:ext uri="{FF2B5EF4-FFF2-40B4-BE49-F238E27FC236}">
                <a16:creationId xmlns:a16="http://schemas.microsoft.com/office/drawing/2014/main" id="{657844DF-147E-486A-902A-AF295ED18825}"/>
              </a:ext>
            </a:extLst>
          </p:cNvPr>
          <p:cNvSpPr>
            <a:spLocks/>
          </p:cNvSpPr>
          <p:nvPr/>
        </p:nvSpPr>
        <p:spPr bwMode="auto">
          <a:xfrm rot="4420923">
            <a:off x="8107363" y="3327400"/>
            <a:ext cx="76200" cy="92075"/>
          </a:xfrm>
          <a:custGeom>
            <a:avLst/>
            <a:gdLst>
              <a:gd name="T0" fmla="*/ 0 w 91"/>
              <a:gd name="T1" fmla="*/ 2147483646 h 86"/>
              <a:gd name="T2" fmla="*/ 2147483646 w 91"/>
              <a:gd name="T3" fmla="*/ 2147483646 h 86"/>
              <a:gd name="T4" fmla="*/ 2147483646 w 91"/>
              <a:gd name="T5" fmla="*/ 2147483646 h 86"/>
              <a:gd name="T6" fmla="*/ 2147483646 w 91"/>
              <a:gd name="T7" fmla="*/ 0 h 86"/>
              <a:gd name="T8" fmla="*/ 2147483646 w 91"/>
              <a:gd name="T9" fmla="*/ 0 h 86"/>
              <a:gd name="T10" fmla="*/ 2147483646 w 91"/>
              <a:gd name="T11" fmla="*/ 2147483646 h 86"/>
              <a:gd name="T12" fmla="*/ 2147483646 w 91"/>
              <a:gd name="T13" fmla="*/ 2147483646 h 86"/>
              <a:gd name="T14" fmla="*/ 2147483646 w 91"/>
              <a:gd name="T15" fmla="*/ 2147483646 h 86"/>
              <a:gd name="T16" fmla="*/ 2147483646 w 91"/>
              <a:gd name="T17" fmla="*/ 2147483646 h 86"/>
              <a:gd name="T18" fmla="*/ 2147483646 w 91"/>
              <a:gd name="T19" fmla="*/ 2147483646 h 86"/>
              <a:gd name="T20" fmla="*/ 2147483646 w 91"/>
              <a:gd name="T21" fmla="*/ 2147483646 h 86"/>
              <a:gd name="T22" fmla="*/ 2147483646 w 91"/>
              <a:gd name="T23" fmla="*/ 2147483646 h 86"/>
              <a:gd name="T24" fmla="*/ 0 w 91"/>
              <a:gd name="T25" fmla="*/ 214748364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6"/>
              <a:gd name="T41" fmla="*/ 91 w 91"/>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6">
                <a:moveTo>
                  <a:pt x="0" y="52"/>
                </a:moveTo>
                <a:lnTo>
                  <a:pt x="4" y="33"/>
                </a:lnTo>
                <a:lnTo>
                  <a:pt x="38" y="33"/>
                </a:lnTo>
                <a:lnTo>
                  <a:pt x="45" y="0"/>
                </a:lnTo>
                <a:lnTo>
                  <a:pt x="63" y="0"/>
                </a:lnTo>
                <a:lnTo>
                  <a:pt x="57" y="33"/>
                </a:lnTo>
                <a:lnTo>
                  <a:pt x="91" y="33"/>
                </a:lnTo>
                <a:lnTo>
                  <a:pt x="88" y="52"/>
                </a:lnTo>
                <a:lnTo>
                  <a:pt x="53" y="52"/>
                </a:lnTo>
                <a:lnTo>
                  <a:pt x="47" y="86"/>
                </a:lnTo>
                <a:lnTo>
                  <a:pt x="28" y="86"/>
                </a:lnTo>
                <a:lnTo>
                  <a:pt x="35" y="52"/>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4" name="Freeform 86">
            <a:extLst>
              <a:ext uri="{FF2B5EF4-FFF2-40B4-BE49-F238E27FC236}">
                <a16:creationId xmlns:a16="http://schemas.microsoft.com/office/drawing/2014/main" id="{3E27B8CA-A936-411B-91B3-9ECE1E3D14E5}"/>
              </a:ext>
            </a:extLst>
          </p:cNvPr>
          <p:cNvSpPr>
            <a:spLocks/>
          </p:cNvSpPr>
          <p:nvPr/>
        </p:nvSpPr>
        <p:spPr bwMode="auto">
          <a:xfrm rot="4420923">
            <a:off x="7646193" y="3155157"/>
            <a:ext cx="80963" cy="177800"/>
          </a:xfrm>
          <a:custGeom>
            <a:avLst/>
            <a:gdLst>
              <a:gd name="T0" fmla="*/ 2147483646 w 98"/>
              <a:gd name="T1" fmla="*/ 2147483646 h 167"/>
              <a:gd name="T2" fmla="*/ 2147483646 w 98"/>
              <a:gd name="T3" fmla="*/ 2147483646 h 167"/>
              <a:gd name="T4" fmla="*/ 2147483646 w 98"/>
              <a:gd name="T5" fmla="*/ 2147483646 h 167"/>
              <a:gd name="T6" fmla="*/ 2147483646 w 98"/>
              <a:gd name="T7" fmla="*/ 2147483646 h 167"/>
              <a:gd name="T8" fmla="*/ 2147483646 w 98"/>
              <a:gd name="T9" fmla="*/ 2147483646 h 167"/>
              <a:gd name="T10" fmla="*/ 2147483646 w 98"/>
              <a:gd name="T11" fmla="*/ 2147483646 h 167"/>
              <a:gd name="T12" fmla="*/ 2147483646 w 98"/>
              <a:gd name="T13" fmla="*/ 2147483646 h 167"/>
              <a:gd name="T14" fmla="*/ 2147483646 w 98"/>
              <a:gd name="T15" fmla="*/ 2147483646 h 167"/>
              <a:gd name="T16" fmla="*/ 2147483646 w 98"/>
              <a:gd name="T17" fmla="*/ 2147483646 h 167"/>
              <a:gd name="T18" fmla="*/ 2147483646 w 98"/>
              <a:gd name="T19" fmla="*/ 2147483646 h 167"/>
              <a:gd name="T20" fmla="*/ 2147483646 w 98"/>
              <a:gd name="T21" fmla="*/ 2147483646 h 167"/>
              <a:gd name="T22" fmla="*/ 2147483646 w 98"/>
              <a:gd name="T23" fmla="*/ 2147483646 h 167"/>
              <a:gd name="T24" fmla="*/ 2147483646 w 98"/>
              <a:gd name="T25" fmla="*/ 2147483646 h 167"/>
              <a:gd name="T26" fmla="*/ 2147483646 w 98"/>
              <a:gd name="T27" fmla="*/ 2147483646 h 167"/>
              <a:gd name="T28" fmla="*/ 2147483646 w 98"/>
              <a:gd name="T29" fmla="*/ 2147483646 h 167"/>
              <a:gd name="T30" fmla="*/ 2147483646 w 98"/>
              <a:gd name="T31" fmla="*/ 2147483646 h 167"/>
              <a:gd name="T32" fmla="*/ 0 w 98"/>
              <a:gd name="T33" fmla="*/ 2147483646 h 167"/>
              <a:gd name="T34" fmla="*/ 2147483646 w 98"/>
              <a:gd name="T35" fmla="*/ 2147483646 h 167"/>
              <a:gd name="T36" fmla="*/ 2147483646 w 98"/>
              <a:gd name="T37" fmla="*/ 2147483646 h 167"/>
              <a:gd name="T38" fmla="*/ 2147483646 w 98"/>
              <a:gd name="T39" fmla="*/ 2147483646 h 167"/>
              <a:gd name="T40" fmla="*/ 2147483646 w 98"/>
              <a:gd name="T41" fmla="*/ 2147483646 h 167"/>
              <a:gd name="T42" fmla="*/ 2147483646 w 98"/>
              <a:gd name="T43" fmla="*/ 2147483646 h 167"/>
              <a:gd name="T44" fmla="*/ 2147483646 w 98"/>
              <a:gd name="T45" fmla="*/ 2147483646 h 167"/>
              <a:gd name="T46" fmla="*/ 2147483646 w 98"/>
              <a:gd name="T47" fmla="*/ 2147483646 h 167"/>
              <a:gd name="T48" fmla="*/ 2147483646 w 98"/>
              <a:gd name="T49" fmla="*/ 2147483646 h 167"/>
              <a:gd name="T50" fmla="*/ 2147483646 w 98"/>
              <a:gd name="T51" fmla="*/ 2147483646 h 167"/>
              <a:gd name="T52" fmla="*/ 2147483646 w 98"/>
              <a:gd name="T53" fmla="*/ 2147483646 h 167"/>
              <a:gd name="T54" fmla="*/ 2147483646 w 98"/>
              <a:gd name="T55" fmla="*/ 2147483646 h 167"/>
              <a:gd name="T56" fmla="*/ 2147483646 w 98"/>
              <a:gd name="T57" fmla="*/ 2147483646 h 167"/>
              <a:gd name="T58" fmla="*/ 2147483646 w 98"/>
              <a:gd name="T59" fmla="*/ 2147483646 h 167"/>
              <a:gd name="T60" fmla="*/ 2147483646 w 98"/>
              <a:gd name="T61" fmla="*/ 2147483646 h 167"/>
              <a:gd name="T62" fmla="*/ 2147483646 w 98"/>
              <a:gd name="T63" fmla="*/ 2147483646 h 167"/>
              <a:gd name="T64" fmla="*/ 2147483646 w 98"/>
              <a:gd name="T65" fmla="*/ 2147483646 h 167"/>
              <a:gd name="T66" fmla="*/ 2147483646 w 98"/>
              <a:gd name="T67" fmla="*/ 0 h 167"/>
              <a:gd name="T68" fmla="*/ 2147483646 w 98"/>
              <a:gd name="T69" fmla="*/ 0 h 167"/>
              <a:gd name="T70" fmla="*/ 2147483646 w 98"/>
              <a:gd name="T71" fmla="*/ 2147483646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67"/>
              <a:gd name="T110" fmla="*/ 98 w 98"/>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67">
                <a:moveTo>
                  <a:pt x="86" y="24"/>
                </a:moveTo>
                <a:lnTo>
                  <a:pt x="74" y="12"/>
                </a:lnTo>
                <a:lnTo>
                  <a:pt x="74" y="19"/>
                </a:lnTo>
                <a:lnTo>
                  <a:pt x="74" y="25"/>
                </a:lnTo>
                <a:lnTo>
                  <a:pt x="74" y="31"/>
                </a:lnTo>
                <a:lnTo>
                  <a:pt x="73" y="37"/>
                </a:lnTo>
                <a:lnTo>
                  <a:pt x="71" y="43"/>
                </a:lnTo>
                <a:lnTo>
                  <a:pt x="70" y="47"/>
                </a:lnTo>
                <a:lnTo>
                  <a:pt x="70" y="52"/>
                </a:lnTo>
                <a:lnTo>
                  <a:pt x="67" y="56"/>
                </a:lnTo>
                <a:lnTo>
                  <a:pt x="65" y="60"/>
                </a:lnTo>
                <a:lnTo>
                  <a:pt x="64" y="65"/>
                </a:lnTo>
                <a:lnTo>
                  <a:pt x="62" y="68"/>
                </a:lnTo>
                <a:lnTo>
                  <a:pt x="60" y="72"/>
                </a:lnTo>
                <a:lnTo>
                  <a:pt x="57" y="75"/>
                </a:lnTo>
                <a:lnTo>
                  <a:pt x="55" y="80"/>
                </a:lnTo>
                <a:lnTo>
                  <a:pt x="52" y="83"/>
                </a:lnTo>
                <a:lnTo>
                  <a:pt x="49" y="86"/>
                </a:lnTo>
                <a:lnTo>
                  <a:pt x="46" y="88"/>
                </a:lnTo>
                <a:lnTo>
                  <a:pt x="43" y="93"/>
                </a:lnTo>
                <a:lnTo>
                  <a:pt x="40" y="96"/>
                </a:lnTo>
                <a:lnTo>
                  <a:pt x="37" y="99"/>
                </a:lnTo>
                <a:lnTo>
                  <a:pt x="34" y="103"/>
                </a:lnTo>
                <a:lnTo>
                  <a:pt x="31" y="108"/>
                </a:lnTo>
                <a:lnTo>
                  <a:pt x="27" y="111"/>
                </a:lnTo>
                <a:lnTo>
                  <a:pt x="24" y="115"/>
                </a:lnTo>
                <a:lnTo>
                  <a:pt x="21" y="119"/>
                </a:lnTo>
                <a:lnTo>
                  <a:pt x="18" y="124"/>
                </a:lnTo>
                <a:lnTo>
                  <a:pt x="15" y="130"/>
                </a:lnTo>
                <a:lnTo>
                  <a:pt x="12" y="134"/>
                </a:lnTo>
                <a:lnTo>
                  <a:pt x="8" y="140"/>
                </a:lnTo>
                <a:lnTo>
                  <a:pt x="6" y="146"/>
                </a:lnTo>
                <a:lnTo>
                  <a:pt x="3" y="152"/>
                </a:lnTo>
                <a:lnTo>
                  <a:pt x="0" y="158"/>
                </a:lnTo>
                <a:lnTo>
                  <a:pt x="23" y="167"/>
                </a:lnTo>
                <a:lnTo>
                  <a:pt x="24" y="161"/>
                </a:lnTo>
                <a:lnTo>
                  <a:pt x="27" y="156"/>
                </a:lnTo>
                <a:lnTo>
                  <a:pt x="30" y="150"/>
                </a:lnTo>
                <a:lnTo>
                  <a:pt x="31" y="146"/>
                </a:lnTo>
                <a:lnTo>
                  <a:pt x="34" y="142"/>
                </a:lnTo>
                <a:lnTo>
                  <a:pt x="37" y="137"/>
                </a:lnTo>
                <a:lnTo>
                  <a:pt x="40" y="133"/>
                </a:lnTo>
                <a:lnTo>
                  <a:pt x="43" y="130"/>
                </a:lnTo>
                <a:lnTo>
                  <a:pt x="46" y="125"/>
                </a:lnTo>
                <a:lnTo>
                  <a:pt x="49" y="122"/>
                </a:lnTo>
                <a:lnTo>
                  <a:pt x="52" y="118"/>
                </a:lnTo>
                <a:lnTo>
                  <a:pt x="55" y="115"/>
                </a:lnTo>
                <a:lnTo>
                  <a:pt x="58" y="112"/>
                </a:lnTo>
                <a:lnTo>
                  <a:pt x="61" y="108"/>
                </a:lnTo>
                <a:lnTo>
                  <a:pt x="64" y="105"/>
                </a:lnTo>
                <a:lnTo>
                  <a:pt x="67" y="100"/>
                </a:lnTo>
                <a:lnTo>
                  <a:pt x="70" y="97"/>
                </a:lnTo>
                <a:lnTo>
                  <a:pt x="74" y="93"/>
                </a:lnTo>
                <a:lnTo>
                  <a:pt x="76" y="88"/>
                </a:lnTo>
                <a:lnTo>
                  <a:pt x="79" y="84"/>
                </a:lnTo>
                <a:lnTo>
                  <a:pt x="82" y="80"/>
                </a:lnTo>
                <a:lnTo>
                  <a:pt x="85" y="75"/>
                </a:lnTo>
                <a:lnTo>
                  <a:pt x="88" y="71"/>
                </a:lnTo>
                <a:lnTo>
                  <a:pt x="89" y="65"/>
                </a:lnTo>
                <a:lnTo>
                  <a:pt x="92" y="59"/>
                </a:lnTo>
                <a:lnTo>
                  <a:pt x="93" y="55"/>
                </a:lnTo>
                <a:lnTo>
                  <a:pt x="95" y="47"/>
                </a:lnTo>
                <a:lnTo>
                  <a:pt x="96" y="41"/>
                </a:lnTo>
                <a:lnTo>
                  <a:pt x="96" y="34"/>
                </a:lnTo>
                <a:lnTo>
                  <a:pt x="98" y="27"/>
                </a:lnTo>
                <a:lnTo>
                  <a:pt x="98" y="19"/>
                </a:lnTo>
                <a:lnTo>
                  <a:pt x="98" y="12"/>
                </a:lnTo>
                <a:lnTo>
                  <a:pt x="86" y="0"/>
                </a:lnTo>
                <a:lnTo>
                  <a:pt x="98" y="12"/>
                </a:lnTo>
                <a:lnTo>
                  <a:pt x="98" y="0"/>
                </a:lnTo>
                <a:lnTo>
                  <a:pt x="86" y="0"/>
                </a:lnTo>
                <a:lnTo>
                  <a:pt x="8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5" name="Freeform 87">
            <a:extLst>
              <a:ext uri="{FF2B5EF4-FFF2-40B4-BE49-F238E27FC236}">
                <a16:creationId xmlns:a16="http://schemas.microsoft.com/office/drawing/2014/main" id="{50B94581-631F-47BA-9760-4A0CF786879F}"/>
              </a:ext>
            </a:extLst>
          </p:cNvPr>
          <p:cNvSpPr>
            <a:spLocks/>
          </p:cNvSpPr>
          <p:nvPr/>
        </p:nvSpPr>
        <p:spPr bwMode="auto">
          <a:xfrm rot="4420923">
            <a:off x="7696994" y="3078957"/>
            <a:ext cx="192087" cy="133350"/>
          </a:xfrm>
          <a:custGeom>
            <a:avLst/>
            <a:gdLst>
              <a:gd name="T0" fmla="*/ 2147483646 w 229"/>
              <a:gd name="T1" fmla="*/ 2147483646 h 124"/>
              <a:gd name="T2" fmla="*/ 2147483646 w 229"/>
              <a:gd name="T3" fmla="*/ 2147483646 h 124"/>
              <a:gd name="T4" fmla="*/ 2147483646 w 229"/>
              <a:gd name="T5" fmla="*/ 2147483646 h 124"/>
              <a:gd name="T6" fmla="*/ 2147483646 w 229"/>
              <a:gd name="T7" fmla="*/ 2147483646 h 124"/>
              <a:gd name="T8" fmla="*/ 2147483646 w 229"/>
              <a:gd name="T9" fmla="*/ 2147483646 h 124"/>
              <a:gd name="T10" fmla="*/ 2147483646 w 229"/>
              <a:gd name="T11" fmla="*/ 2147483646 h 124"/>
              <a:gd name="T12" fmla="*/ 2147483646 w 229"/>
              <a:gd name="T13" fmla="*/ 2147483646 h 124"/>
              <a:gd name="T14" fmla="*/ 2147483646 w 229"/>
              <a:gd name="T15" fmla="*/ 2147483646 h 124"/>
              <a:gd name="T16" fmla="*/ 2147483646 w 229"/>
              <a:gd name="T17" fmla="*/ 2147483646 h 124"/>
              <a:gd name="T18" fmla="*/ 2147483646 w 229"/>
              <a:gd name="T19" fmla="*/ 2147483646 h 124"/>
              <a:gd name="T20" fmla="*/ 2147483646 w 229"/>
              <a:gd name="T21" fmla="*/ 2147483646 h 124"/>
              <a:gd name="T22" fmla="*/ 2147483646 w 229"/>
              <a:gd name="T23" fmla="*/ 2147483646 h 124"/>
              <a:gd name="T24" fmla="*/ 2147483646 w 229"/>
              <a:gd name="T25" fmla="*/ 2147483646 h 124"/>
              <a:gd name="T26" fmla="*/ 2147483646 w 229"/>
              <a:gd name="T27" fmla="*/ 2147483646 h 124"/>
              <a:gd name="T28" fmla="*/ 2147483646 w 229"/>
              <a:gd name="T29" fmla="*/ 2147483646 h 124"/>
              <a:gd name="T30" fmla="*/ 2147483646 w 229"/>
              <a:gd name="T31" fmla="*/ 2147483646 h 124"/>
              <a:gd name="T32" fmla="*/ 2147483646 w 229"/>
              <a:gd name="T33" fmla="*/ 2147483646 h 124"/>
              <a:gd name="T34" fmla="*/ 2147483646 w 229"/>
              <a:gd name="T35" fmla="*/ 2147483646 h 124"/>
              <a:gd name="T36" fmla="*/ 2147483646 w 229"/>
              <a:gd name="T37" fmla="*/ 2147483646 h 124"/>
              <a:gd name="T38" fmla="*/ 2147483646 w 229"/>
              <a:gd name="T39" fmla="*/ 2147483646 h 124"/>
              <a:gd name="T40" fmla="*/ 2147483646 w 229"/>
              <a:gd name="T41" fmla="*/ 2147483646 h 124"/>
              <a:gd name="T42" fmla="*/ 2147483646 w 229"/>
              <a:gd name="T43" fmla="*/ 2147483646 h 124"/>
              <a:gd name="T44" fmla="*/ 2147483646 w 229"/>
              <a:gd name="T45" fmla="*/ 2147483646 h 124"/>
              <a:gd name="T46" fmla="*/ 2147483646 w 229"/>
              <a:gd name="T47" fmla="*/ 2147483646 h 124"/>
              <a:gd name="T48" fmla="*/ 2147483646 w 229"/>
              <a:gd name="T49" fmla="*/ 2147483646 h 124"/>
              <a:gd name="T50" fmla="*/ 2147483646 w 229"/>
              <a:gd name="T51" fmla="*/ 2147483646 h 124"/>
              <a:gd name="T52" fmla="*/ 2147483646 w 229"/>
              <a:gd name="T53" fmla="*/ 2147483646 h 124"/>
              <a:gd name="T54" fmla="*/ 2147483646 w 229"/>
              <a:gd name="T55" fmla="*/ 2147483646 h 124"/>
              <a:gd name="T56" fmla="*/ 2147483646 w 229"/>
              <a:gd name="T57" fmla="*/ 2147483646 h 124"/>
              <a:gd name="T58" fmla="*/ 2147483646 w 229"/>
              <a:gd name="T59" fmla="*/ 2147483646 h 124"/>
              <a:gd name="T60" fmla="*/ 2147483646 w 229"/>
              <a:gd name="T61" fmla="*/ 2147483646 h 124"/>
              <a:gd name="T62" fmla="*/ 2147483646 w 229"/>
              <a:gd name="T63" fmla="*/ 2147483646 h 124"/>
              <a:gd name="T64" fmla="*/ 2147483646 w 229"/>
              <a:gd name="T65" fmla="*/ 2147483646 h 124"/>
              <a:gd name="T66" fmla="*/ 2147483646 w 229"/>
              <a:gd name="T67" fmla="*/ 2147483646 h 124"/>
              <a:gd name="T68" fmla="*/ 0 w 229"/>
              <a:gd name="T69" fmla="*/ 2147483646 h 124"/>
              <a:gd name="T70" fmla="*/ 0 w 229"/>
              <a:gd name="T71" fmla="*/ 2147483646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9"/>
              <a:gd name="T109" fmla="*/ 0 h 124"/>
              <a:gd name="T110" fmla="*/ 229 w 229"/>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9" h="124">
                <a:moveTo>
                  <a:pt x="0" y="12"/>
                </a:moveTo>
                <a:lnTo>
                  <a:pt x="8" y="22"/>
                </a:lnTo>
                <a:lnTo>
                  <a:pt x="12" y="23"/>
                </a:lnTo>
                <a:lnTo>
                  <a:pt x="16" y="25"/>
                </a:lnTo>
                <a:lnTo>
                  <a:pt x="21" y="28"/>
                </a:lnTo>
                <a:lnTo>
                  <a:pt x="27" y="31"/>
                </a:lnTo>
                <a:lnTo>
                  <a:pt x="33" y="34"/>
                </a:lnTo>
                <a:lnTo>
                  <a:pt x="40" y="37"/>
                </a:lnTo>
                <a:lnTo>
                  <a:pt x="46" y="41"/>
                </a:lnTo>
                <a:lnTo>
                  <a:pt x="53" y="44"/>
                </a:lnTo>
                <a:lnTo>
                  <a:pt x="61" y="48"/>
                </a:lnTo>
                <a:lnTo>
                  <a:pt x="68" y="51"/>
                </a:lnTo>
                <a:lnTo>
                  <a:pt x="77" y="56"/>
                </a:lnTo>
                <a:lnTo>
                  <a:pt x="84" y="60"/>
                </a:lnTo>
                <a:lnTo>
                  <a:pt x="93" y="65"/>
                </a:lnTo>
                <a:lnTo>
                  <a:pt x="102" y="69"/>
                </a:lnTo>
                <a:lnTo>
                  <a:pt x="109" y="73"/>
                </a:lnTo>
                <a:lnTo>
                  <a:pt x="118" y="78"/>
                </a:lnTo>
                <a:lnTo>
                  <a:pt x="127" y="82"/>
                </a:lnTo>
                <a:lnTo>
                  <a:pt x="136" y="87"/>
                </a:lnTo>
                <a:lnTo>
                  <a:pt x="143" y="91"/>
                </a:lnTo>
                <a:lnTo>
                  <a:pt x="152" y="94"/>
                </a:lnTo>
                <a:lnTo>
                  <a:pt x="160" y="99"/>
                </a:lnTo>
                <a:lnTo>
                  <a:pt x="169" y="101"/>
                </a:lnTo>
                <a:lnTo>
                  <a:pt x="176" y="106"/>
                </a:lnTo>
                <a:lnTo>
                  <a:pt x="183" y="109"/>
                </a:lnTo>
                <a:lnTo>
                  <a:pt x="189" y="112"/>
                </a:lnTo>
                <a:lnTo>
                  <a:pt x="197" y="115"/>
                </a:lnTo>
                <a:lnTo>
                  <a:pt x="203" y="116"/>
                </a:lnTo>
                <a:lnTo>
                  <a:pt x="208" y="119"/>
                </a:lnTo>
                <a:lnTo>
                  <a:pt x="214" y="121"/>
                </a:lnTo>
                <a:lnTo>
                  <a:pt x="220" y="122"/>
                </a:lnTo>
                <a:lnTo>
                  <a:pt x="225" y="122"/>
                </a:lnTo>
                <a:lnTo>
                  <a:pt x="229" y="124"/>
                </a:lnTo>
                <a:lnTo>
                  <a:pt x="229" y="100"/>
                </a:lnTo>
                <a:lnTo>
                  <a:pt x="228" y="100"/>
                </a:lnTo>
                <a:lnTo>
                  <a:pt x="225" y="99"/>
                </a:lnTo>
                <a:lnTo>
                  <a:pt x="220" y="99"/>
                </a:lnTo>
                <a:lnTo>
                  <a:pt x="216" y="97"/>
                </a:lnTo>
                <a:lnTo>
                  <a:pt x="211" y="96"/>
                </a:lnTo>
                <a:lnTo>
                  <a:pt x="205" y="93"/>
                </a:lnTo>
                <a:lnTo>
                  <a:pt x="198" y="90"/>
                </a:lnTo>
                <a:lnTo>
                  <a:pt x="192" y="87"/>
                </a:lnTo>
                <a:lnTo>
                  <a:pt x="185" y="84"/>
                </a:lnTo>
                <a:lnTo>
                  <a:pt x="177" y="81"/>
                </a:lnTo>
                <a:lnTo>
                  <a:pt x="170" y="78"/>
                </a:lnTo>
                <a:lnTo>
                  <a:pt x="163" y="73"/>
                </a:lnTo>
                <a:lnTo>
                  <a:pt x="154" y="69"/>
                </a:lnTo>
                <a:lnTo>
                  <a:pt x="146" y="66"/>
                </a:lnTo>
                <a:lnTo>
                  <a:pt x="138" y="62"/>
                </a:lnTo>
                <a:lnTo>
                  <a:pt x="129" y="57"/>
                </a:lnTo>
                <a:lnTo>
                  <a:pt x="121" y="53"/>
                </a:lnTo>
                <a:lnTo>
                  <a:pt x="112" y="48"/>
                </a:lnTo>
                <a:lnTo>
                  <a:pt x="104" y="44"/>
                </a:lnTo>
                <a:lnTo>
                  <a:pt x="96" y="40"/>
                </a:lnTo>
                <a:lnTo>
                  <a:pt x="87" y="35"/>
                </a:lnTo>
                <a:lnTo>
                  <a:pt x="80" y="31"/>
                </a:lnTo>
                <a:lnTo>
                  <a:pt x="71" y="28"/>
                </a:lnTo>
                <a:lnTo>
                  <a:pt x="64" y="23"/>
                </a:lnTo>
                <a:lnTo>
                  <a:pt x="56" y="19"/>
                </a:lnTo>
                <a:lnTo>
                  <a:pt x="50" y="16"/>
                </a:lnTo>
                <a:lnTo>
                  <a:pt x="43" y="13"/>
                </a:lnTo>
                <a:lnTo>
                  <a:pt x="37" y="10"/>
                </a:lnTo>
                <a:lnTo>
                  <a:pt x="31" y="7"/>
                </a:lnTo>
                <a:lnTo>
                  <a:pt x="25" y="4"/>
                </a:lnTo>
                <a:lnTo>
                  <a:pt x="21" y="3"/>
                </a:lnTo>
                <a:lnTo>
                  <a:pt x="16" y="0"/>
                </a:lnTo>
                <a:lnTo>
                  <a:pt x="24" y="12"/>
                </a:lnTo>
                <a:lnTo>
                  <a:pt x="0" y="12"/>
                </a:lnTo>
                <a:lnTo>
                  <a:pt x="0" y="19"/>
                </a:lnTo>
                <a:lnTo>
                  <a:pt x="8" y="2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88">
            <a:extLst>
              <a:ext uri="{FF2B5EF4-FFF2-40B4-BE49-F238E27FC236}">
                <a16:creationId xmlns:a16="http://schemas.microsoft.com/office/drawing/2014/main" id="{EE8F0E80-6EA9-46F5-9A60-5BB401EC6B6F}"/>
              </a:ext>
            </a:extLst>
          </p:cNvPr>
          <p:cNvSpPr>
            <a:spLocks/>
          </p:cNvSpPr>
          <p:nvPr/>
        </p:nvSpPr>
        <p:spPr bwMode="auto">
          <a:xfrm rot="4420923">
            <a:off x="7861300" y="2978150"/>
            <a:ext cx="47625" cy="130175"/>
          </a:xfrm>
          <a:custGeom>
            <a:avLst/>
            <a:gdLst>
              <a:gd name="T0" fmla="*/ 2147483646 w 56"/>
              <a:gd name="T1" fmla="*/ 2147483646 h 121"/>
              <a:gd name="T2" fmla="*/ 2147483646 w 56"/>
              <a:gd name="T3" fmla="*/ 2147483646 h 121"/>
              <a:gd name="T4" fmla="*/ 2147483646 w 56"/>
              <a:gd name="T5" fmla="*/ 2147483646 h 121"/>
              <a:gd name="T6" fmla="*/ 2147483646 w 56"/>
              <a:gd name="T7" fmla="*/ 2147483646 h 121"/>
              <a:gd name="T8" fmla="*/ 2147483646 w 56"/>
              <a:gd name="T9" fmla="*/ 2147483646 h 121"/>
              <a:gd name="T10" fmla="*/ 2147483646 w 56"/>
              <a:gd name="T11" fmla="*/ 2147483646 h 121"/>
              <a:gd name="T12" fmla="*/ 2147483646 w 56"/>
              <a:gd name="T13" fmla="*/ 2147483646 h 121"/>
              <a:gd name="T14" fmla="*/ 2147483646 w 56"/>
              <a:gd name="T15" fmla="*/ 2147483646 h 121"/>
              <a:gd name="T16" fmla="*/ 2147483646 w 56"/>
              <a:gd name="T17" fmla="*/ 2147483646 h 121"/>
              <a:gd name="T18" fmla="*/ 2147483646 w 56"/>
              <a:gd name="T19" fmla="*/ 2147483646 h 121"/>
              <a:gd name="T20" fmla="*/ 2147483646 w 56"/>
              <a:gd name="T21" fmla="*/ 2147483646 h 121"/>
              <a:gd name="T22" fmla="*/ 2147483646 w 56"/>
              <a:gd name="T23" fmla="*/ 2147483646 h 121"/>
              <a:gd name="T24" fmla="*/ 2147483646 w 56"/>
              <a:gd name="T25" fmla="*/ 2147483646 h 121"/>
              <a:gd name="T26" fmla="*/ 2147483646 w 56"/>
              <a:gd name="T27" fmla="*/ 2147483646 h 121"/>
              <a:gd name="T28" fmla="*/ 2147483646 w 56"/>
              <a:gd name="T29" fmla="*/ 2147483646 h 121"/>
              <a:gd name="T30" fmla="*/ 0 w 56"/>
              <a:gd name="T31" fmla="*/ 2147483646 h 121"/>
              <a:gd name="T32" fmla="*/ 0 w 56"/>
              <a:gd name="T33" fmla="*/ 2147483646 h 121"/>
              <a:gd name="T34" fmla="*/ 2147483646 w 56"/>
              <a:gd name="T35" fmla="*/ 2147483646 h 121"/>
              <a:gd name="T36" fmla="*/ 2147483646 w 56"/>
              <a:gd name="T37" fmla="*/ 2147483646 h 121"/>
              <a:gd name="T38" fmla="*/ 2147483646 w 56"/>
              <a:gd name="T39" fmla="*/ 2147483646 h 121"/>
              <a:gd name="T40" fmla="*/ 2147483646 w 56"/>
              <a:gd name="T41" fmla="*/ 2147483646 h 121"/>
              <a:gd name="T42" fmla="*/ 2147483646 w 56"/>
              <a:gd name="T43" fmla="*/ 2147483646 h 121"/>
              <a:gd name="T44" fmla="*/ 2147483646 w 56"/>
              <a:gd name="T45" fmla="*/ 2147483646 h 121"/>
              <a:gd name="T46" fmla="*/ 2147483646 w 56"/>
              <a:gd name="T47" fmla="*/ 2147483646 h 121"/>
              <a:gd name="T48" fmla="*/ 2147483646 w 56"/>
              <a:gd name="T49" fmla="*/ 2147483646 h 121"/>
              <a:gd name="T50" fmla="*/ 2147483646 w 56"/>
              <a:gd name="T51" fmla="*/ 2147483646 h 121"/>
              <a:gd name="T52" fmla="*/ 2147483646 w 56"/>
              <a:gd name="T53" fmla="*/ 2147483646 h 121"/>
              <a:gd name="T54" fmla="*/ 2147483646 w 56"/>
              <a:gd name="T55" fmla="*/ 2147483646 h 121"/>
              <a:gd name="T56" fmla="*/ 2147483646 w 56"/>
              <a:gd name="T57" fmla="*/ 2147483646 h 121"/>
              <a:gd name="T58" fmla="*/ 2147483646 w 56"/>
              <a:gd name="T59" fmla="*/ 2147483646 h 121"/>
              <a:gd name="T60" fmla="*/ 2147483646 w 56"/>
              <a:gd name="T61" fmla="*/ 2147483646 h 121"/>
              <a:gd name="T62" fmla="*/ 2147483646 w 56"/>
              <a:gd name="T63" fmla="*/ 2147483646 h 121"/>
              <a:gd name="T64" fmla="*/ 2147483646 w 56"/>
              <a:gd name="T65" fmla="*/ 2147483646 h 121"/>
              <a:gd name="T66" fmla="*/ 2147483646 w 56"/>
              <a:gd name="T67" fmla="*/ 2147483646 h 121"/>
              <a:gd name="T68" fmla="*/ 2147483646 w 56"/>
              <a:gd name="T69" fmla="*/ 0 h 121"/>
              <a:gd name="T70" fmla="*/ 2147483646 w 56"/>
              <a:gd name="T71" fmla="*/ 0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121"/>
              <a:gd name="T110" fmla="*/ 56 w 56"/>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121">
                <a:moveTo>
                  <a:pt x="45" y="0"/>
                </a:moveTo>
                <a:lnTo>
                  <a:pt x="34" y="10"/>
                </a:lnTo>
                <a:lnTo>
                  <a:pt x="33" y="13"/>
                </a:lnTo>
                <a:lnTo>
                  <a:pt x="33" y="14"/>
                </a:lnTo>
                <a:lnTo>
                  <a:pt x="33" y="16"/>
                </a:lnTo>
                <a:lnTo>
                  <a:pt x="33" y="19"/>
                </a:lnTo>
                <a:lnTo>
                  <a:pt x="31" y="20"/>
                </a:lnTo>
                <a:lnTo>
                  <a:pt x="31" y="23"/>
                </a:lnTo>
                <a:lnTo>
                  <a:pt x="30" y="26"/>
                </a:lnTo>
                <a:lnTo>
                  <a:pt x="30" y="28"/>
                </a:lnTo>
                <a:lnTo>
                  <a:pt x="28" y="31"/>
                </a:lnTo>
                <a:lnTo>
                  <a:pt x="27" y="34"/>
                </a:lnTo>
                <a:lnTo>
                  <a:pt x="25" y="38"/>
                </a:lnTo>
                <a:lnTo>
                  <a:pt x="24" y="41"/>
                </a:lnTo>
                <a:lnTo>
                  <a:pt x="22" y="44"/>
                </a:lnTo>
                <a:lnTo>
                  <a:pt x="21" y="47"/>
                </a:lnTo>
                <a:lnTo>
                  <a:pt x="19" y="51"/>
                </a:lnTo>
                <a:lnTo>
                  <a:pt x="18" y="54"/>
                </a:lnTo>
                <a:lnTo>
                  <a:pt x="16" y="59"/>
                </a:lnTo>
                <a:lnTo>
                  <a:pt x="15" y="62"/>
                </a:lnTo>
                <a:lnTo>
                  <a:pt x="14" y="66"/>
                </a:lnTo>
                <a:lnTo>
                  <a:pt x="12" y="69"/>
                </a:lnTo>
                <a:lnTo>
                  <a:pt x="11" y="73"/>
                </a:lnTo>
                <a:lnTo>
                  <a:pt x="9" y="78"/>
                </a:lnTo>
                <a:lnTo>
                  <a:pt x="8" y="81"/>
                </a:lnTo>
                <a:lnTo>
                  <a:pt x="6" y="85"/>
                </a:lnTo>
                <a:lnTo>
                  <a:pt x="5" y="90"/>
                </a:lnTo>
                <a:lnTo>
                  <a:pt x="3" y="94"/>
                </a:lnTo>
                <a:lnTo>
                  <a:pt x="3" y="98"/>
                </a:lnTo>
                <a:lnTo>
                  <a:pt x="2" y="103"/>
                </a:lnTo>
                <a:lnTo>
                  <a:pt x="2" y="107"/>
                </a:lnTo>
                <a:lnTo>
                  <a:pt x="0" y="112"/>
                </a:lnTo>
                <a:lnTo>
                  <a:pt x="0" y="116"/>
                </a:lnTo>
                <a:lnTo>
                  <a:pt x="0" y="121"/>
                </a:lnTo>
                <a:lnTo>
                  <a:pt x="24" y="121"/>
                </a:lnTo>
                <a:lnTo>
                  <a:pt x="24" y="116"/>
                </a:lnTo>
                <a:lnTo>
                  <a:pt x="24" y="113"/>
                </a:lnTo>
                <a:lnTo>
                  <a:pt x="24" y="110"/>
                </a:lnTo>
                <a:lnTo>
                  <a:pt x="25" y="106"/>
                </a:lnTo>
                <a:lnTo>
                  <a:pt x="25" y="103"/>
                </a:lnTo>
                <a:lnTo>
                  <a:pt x="27" y="100"/>
                </a:lnTo>
                <a:lnTo>
                  <a:pt x="27" y="95"/>
                </a:lnTo>
                <a:lnTo>
                  <a:pt x="28" y="93"/>
                </a:lnTo>
                <a:lnTo>
                  <a:pt x="30" y="88"/>
                </a:lnTo>
                <a:lnTo>
                  <a:pt x="31" y="85"/>
                </a:lnTo>
                <a:lnTo>
                  <a:pt x="33" y="81"/>
                </a:lnTo>
                <a:lnTo>
                  <a:pt x="33" y="78"/>
                </a:lnTo>
                <a:lnTo>
                  <a:pt x="34" y="75"/>
                </a:lnTo>
                <a:lnTo>
                  <a:pt x="36" y="70"/>
                </a:lnTo>
                <a:lnTo>
                  <a:pt x="37" y="67"/>
                </a:lnTo>
                <a:lnTo>
                  <a:pt x="39" y="63"/>
                </a:lnTo>
                <a:lnTo>
                  <a:pt x="42" y="60"/>
                </a:lnTo>
                <a:lnTo>
                  <a:pt x="43" y="57"/>
                </a:lnTo>
                <a:lnTo>
                  <a:pt x="45" y="53"/>
                </a:lnTo>
                <a:lnTo>
                  <a:pt x="46" y="50"/>
                </a:lnTo>
                <a:lnTo>
                  <a:pt x="47" y="47"/>
                </a:lnTo>
                <a:lnTo>
                  <a:pt x="49" y="44"/>
                </a:lnTo>
                <a:lnTo>
                  <a:pt x="50" y="39"/>
                </a:lnTo>
                <a:lnTo>
                  <a:pt x="50" y="36"/>
                </a:lnTo>
                <a:lnTo>
                  <a:pt x="52" y="34"/>
                </a:lnTo>
                <a:lnTo>
                  <a:pt x="53" y="31"/>
                </a:lnTo>
                <a:lnTo>
                  <a:pt x="55" y="28"/>
                </a:lnTo>
                <a:lnTo>
                  <a:pt x="55" y="23"/>
                </a:lnTo>
                <a:lnTo>
                  <a:pt x="56" y="20"/>
                </a:lnTo>
                <a:lnTo>
                  <a:pt x="56" y="17"/>
                </a:lnTo>
                <a:lnTo>
                  <a:pt x="56" y="14"/>
                </a:lnTo>
                <a:lnTo>
                  <a:pt x="56" y="10"/>
                </a:lnTo>
                <a:lnTo>
                  <a:pt x="45" y="22"/>
                </a:lnTo>
                <a:lnTo>
                  <a:pt x="45" y="0"/>
                </a:lnTo>
                <a:lnTo>
                  <a:pt x="34" y="0"/>
                </a:lnTo>
                <a:lnTo>
                  <a:pt x="34" y="10"/>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7" name="Freeform 89">
            <a:extLst>
              <a:ext uri="{FF2B5EF4-FFF2-40B4-BE49-F238E27FC236}">
                <a16:creationId xmlns:a16="http://schemas.microsoft.com/office/drawing/2014/main" id="{4907DC55-A2A5-4D22-A1E8-54463B84D353}"/>
              </a:ext>
            </a:extLst>
          </p:cNvPr>
          <p:cNvSpPr>
            <a:spLocks/>
          </p:cNvSpPr>
          <p:nvPr/>
        </p:nvSpPr>
        <p:spPr bwMode="auto">
          <a:xfrm rot="4420923">
            <a:off x="7939087" y="3030538"/>
            <a:ext cx="23813" cy="39688"/>
          </a:xfrm>
          <a:custGeom>
            <a:avLst/>
            <a:gdLst>
              <a:gd name="T0" fmla="*/ 2147483646 w 29"/>
              <a:gd name="T1" fmla="*/ 0 h 37"/>
              <a:gd name="T2" fmla="*/ 2147483646 w 29"/>
              <a:gd name="T3" fmla="*/ 2147483646 h 37"/>
              <a:gd name="T4" fmla="*/ 2147483646 w 29"/>
              <a:gd name="T5" fmla="*/ 2147483646 h 37"/>
              <a:gd name="T6" fmla="*/ 2147483646 w 29"/>
              <a:gd name="T7" fmla="*/ 2147483646 h 37"/>
              <a:gd name="T8" fmla="*/ 2147483646 w 29"/>
              <a:gd name="T9" fmla="*/ 2147483646 h 37"/>
              <a:gd name="T10" fmla="*/ 2147483646 w 29"/>
              <a:gd name="T11" fmla="*/ 2147483646 h 37"/>
              <a:gd name="T12" fmla="*/ 2147483646 w 29"/>
              <a:gd name="T13" fmla="*/ 2147483646 h 37"/>
              <a:gd name="T14" fmla="*/ 2147483646 w 29"/>
              <a:gd name="T15" fmla="*/ 2147483646 h 37"/>
              <a:gd name="T16" fmla="*/ 0 w 29"/>
              <a:gd name="T17" fmla="*/ 2147483646 h 37"/>
              <a:gd name="T18" fmla="*/ 0 w 29"/>
              <a:gd name="T19" fmla="*/ 2147483646 h 37"/>
              <a:gd name="T20" fmla="*/ 2147483646 w 29"/>
              <a:gd name="T21" fmla="*/ 2147483646 h 37"/>
              <a:gd name="T22" fmla="*/ 2147483646 w 29"/>
              <a:gd name="T23" fmla="*/ 2147483646 h 37"/>
              <a:gd name="T24" fmla="*/ 2147483646 w 29"/>
              <a:gd name="T25" fmla="*/ 2147483646 h 37"/>
              <a:gd name="T26" fmla="*/ 2147483646 w 29"/>
              <a:gd name="T27" fmla="*/ 2147483646 h 37"/>
              <a:gd name="T28" fmla="*/ 2147483646 w 29"/>
              <a:gd name="T29" fmla="*/ 2147483646 h 37"/>
              <a:gd name="T30" fmla="*/ 2147483646 w 29"/>
              <a:gd name="T31" fmla="*/ 2147483646 h 37"/>
              <a:gd name="T32" fmla="*/ 2147483646 w 29"/>
              <a:gd name="T33" fmla="*/ 2147483646 h 37"/>
              <a:gd name="T34" fmla="*/ 2147483646 w 29"/>
              <a:gd name="T35" fmla="*/ 2147483646 h 37"/>
              <a:gd name="T36" fmla="*/ 2147483646 w 29"/>
              <a:gd name="T37" fmla="*/ 2147483646 h 37"/>
              <a:gd name="T38" fmla="*/ 2147483646 w 29"/>
              <a:gd name="T39" fmla="*/ 2147483646 h 37"/>
              <a:gd name="T40" fmla="*/ 2147483646 w 29"/>
              <a:gd name="T41" fmla="*/ 2147483646 h 37"/>
              <a:gd name="T42" fmla="*/ 2147483646 w 29"/>
              <a:gd name="T43" fmla="*/ 2147483646 h 37"/>
              <a:gd name="T44" fmla="*/ 2147483646 w 29"/>
              <a:gd name="T45" fmla="*/ 2147483646 h 37"/>
              <a:gd name="T46" fmla="*/ 2147483646 w 29"/>
              <a:gd name="T47" fmla="*/ 2147483646 h 37"/>
              <a:gd name="T48" fmla="*/ 2147483646 w 29"/>
              <a:gd name="T49" fmla="*/ 2147483646 h 37"/>
              <a:gd name="T50" fmla="*/ 2147483646 w 29"/>
              <a:gd name="T51" fmla="*/ 2147483646 h 37"/>
              <a:gd name="T52" fmla="*/ 2147483646 w 29"/>
              <a:gd name="T53" fmla="*/ 2147483646 h 37"/>
              <a:gd name="T54" fmla="*/ 2147483646 w 29"/>
              <a:gd name="T55" fmla="*/ 2147483646 h 37"/>
              <a:gd name="T56" fmla="*/ 2147483646 w 29"/>
              <a:gd name="T57" fmla="*/ 2147483646 h 37"/>
              <a:gd name="T58" fmla="*/ 2147483646 w 29"/>
              <a:gd name="T59" fmla="*/ 2147483646 h 37"/>
              <a:gd name="T60" fmla="*/ 2147483646 w 29"/>
              <a:gd name="T61" fmla="*/ 2147483646 h 37"/>
              <a:gd name="T62" fmla="*/ 2147483646 w 29"/>
              <a:gd name="T63" fmla="*/ 2147483646 h 37"/>
              <a:gd name="T64" fmla="*/ 2147483646 w 29"/>
              <a:gd name="T65" fmla="*/ 2147483646 h 37"/>
              <a:gd name="T66" fmla="*/ 2147483646 w 29"/>
              <a:gd name="T67" fmla="*/ 2147483646 h 37"/>
              <a:gd name="T68" fmla="*/ 2147483646 w 29"/>
              <a:gd name="T69" fmla="*/ 2147483646 h 37"/>
              <a:gd name="T70" fmla="*/ 2147483646 w 29"/>
              <a:gd name="T71" fmla="*/ 2147483646 h 37"/>
              <a:gd name="T72" fmla="*/ 2147483646 w 29"/>
              <a:gd name="T73" fmla="*/ 2147483646 h 37"/>
              <a:gd name="T74" fmla="*/ 2147483646 w 29"/>
              <a:gd name="T75" fmla="*/ 2147483646 h 37"/>
              <a:gd name="T76" fmla="*/ 2147483646 w 29"/>
              <a:gd name="T77" fmla="*/ 2147483646 h 37"/>
              <a:gd name="T78" fmla="*/ 2147483646 w 29"/>
              <a:gd name="T79" fmla="*/ 2147483646 h 37"/>
              <a:gd name="T80" fmla="*/ 2147483646 w 29"/>
              <a:gd name="T81" fmla="*/ 2147483646 h 37"/>
              <a:gd name="T82" fmla="*/ 2147483646 w 29"/>
              <a:gd name="T83" fmla="*/ 2147483646 h 37"/>
              <a:gd name="T84" fmla="*/ 2147483646 w 29"/>
              <a:gd name="T85" fmla="*/ 0 h 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37"/>
              <a:gd name="T131" fmla="*/ 29 w 29"/>
              <a:gd name="T132" fmla="*/ 37 h 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37">
                <a:moveTo>
                  <a:pt x="8" y="0"/>
                </a:moveTo>
                <a:lnTo>
                  <a:pt x="5" y="9"/>
                </a:lnTo>
                <a:lnTo>
                  <a:pt x="5" y="10"/>
                </a:lnTo>
                <a:lnTo>
                  <a:pt x="4" y="10"/>
                </a:lnTo>
                <a:lnTo>
                  <a:pt x="4" y="12"/>
                </a:lnTo>
                <a:lnTo>
                  <a:pt x="2" y="13"/>
                </a:lnTo>
                <a:lnTo>
                  <a:pt x="1" y="13"/>
                </a:lnTo>
                <a:lnTo>
                  <a:pt x="1" y="15"/>
                </a:lnTo>
                <a:lnTo>
                  <a:pt x="0" y="15"/>
                </a:lnTo>
                <a:lnTo>
                  <a:pt x="0" y="37"/>
                </a:lnTo>
                <a:lnTo>
                  <a:pt x="1" y="37"/>
                </a:lnTo>
                <a:lnTo>
                  <a:pt x="2" y="37"/>
                </a:lnTo>
                <a:lnTo>
                  <a:pt x="4" y="37"/>
                </a:lnTo>
                <a:lnTo>
                  <a:pt x="5" y="37"/>
                </a:lnTo>
                <a:lnTo>
                  <a:pt x="7" y="37"/>
                </a:lnTo>
                <a:lnTo>
                  <a:pt x="8" y="35"/>
                </a:lnTo>
                <a:lnTo>
                  <a:pt x="10" y="35"/>
                </a:lnTo>
                <a:lnTo>
                  <a:pt x="11" y="35"/>
                </a:lnTo>
                <a:lnTo>
                  <a:pt x="13" y="34"/>
                </a:lnTo>
                <a:lnTo>
                  <a:pt x="14" y="34"/>
                </a:lnTo>
                <a:lnTo>
                  <a:pt x="14" y="32"/>
                </a:lnTo>
                <a:lnTo>
                  <a:pt x="16" y="32"/>
                </a:lnTo>
                <a:lnTo>
                  <a:pt x="17" y="31"/>
                </a:lnTo>
                <a:lnTo>
                  <a:pt x="19" y="31"/>
                </a:lnTo>
                <a:lnTo>
                  <a:pt x="19" y="29"/>
                </a:lnTo>
                <a:lnTo>
                  <a:pt x="20" y="29"/>
                </a:lnTo>
                <a:lnTo>
                  <a:pt x="22" y="28"/>
                </a:lnTo>
                <a:lnTo>
                  <a:pt x="22" y="26"/>
                </a:lnTo>
                <a:lnTo>
                  <a:pt x="23" y="26"/>
                </a:lnTo>
                <a:lnTo>
                  <a:pt x="23" y="25"/>
                </a:lnTo>
                <a:lnTo>
                  <a:pt x="25" y="23"/>
                </a:lnTo>
                <a:lnTo>
                  <a:pt x="25" y="22"/>
                </a:lnTo>
                <a:lnTo>
                  <a:pt x="26" y="21"/>
                </a:lnTo>
                <a:lnTo>
                  <a:pt x="26" y="19"/>
                </a:lnTo>
                <a:lnTo>
                  <a:pt x="28" y="18"/>
                </a:lnTo>
                <a:lnTo>
                  <a:pt x="28" y="16"/>
                </a:lnTo>
                <a:lnTo>
                  <a:pt x="28" y="15"/>
                </a:lnTo>
                <a:lnTo>
                  <a:pt x="29" y="13"/>
                </a:lnTo>
                <a:lnTo>
                  <a:pt x="29" y="12"/>
                </a:lnTo>
                <a:lnTo>
                  <a:pt x="29" y="10"/>
                </a:lnTo>
                <a:lnTo>
                  <a:pt x="29" y="9"/>
                </a:lnTo>
                <a:lnTo>
                  <a:pt x="26"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8" name="Freeform 90">
            <a:extLst>
              <a:ext uri="{FF2B5EF4-FFF2-40B4-BE49-F238E27FC236}">
                <a16:creationId xmlns:a16="http://schemas.microsoft.com/office/drawing/2014/main" id="{948C0ED9-5023-47BA-9800-4188CCDA81DF}"/>
              </a:ext>
            </a:extLst>
          </p:cNvPr>
          <p:cNvSpPr>
            <a:spLocks/>
          </p:cNvSpPr>
          <p:nvPr/>
        </p:nvSpPr>
        <p:spPr bwMode="auto">
          <a:xfrm rot="4420923">
            <a:off x="7956550" y="3038475"/>
            <a:ext cx="20638" cy="26988"/>
          </a:xfrm>
          <a:custGeom>
            <a:avLst/>
            <a:gdLst>
              <a:gd name="T0" fmla="*/ 2147483646 w 25"/>
              <a:gd name="T1" fmla="*/ 2147483646 h 25"/>
              <a:gd name="T2" fmla="*/ 2147483646 w 25"/>
              <a:gd name="T3" fmla="*/ 0 h 25"/>
              <a:gd name="T4" fmla="*/ 0 w 25"/>
              <a:gd name="T5" fmla="*/ 2147483646 h 25"/>
              <a:gd name="T6" fmla="*/ 2147483646 w 25"/>
              <a:gd name="T7" fmla="*/ 2147483646 h 25"/>
              <a:gd name="T8" fmla="*/ 2147483646 w 25"/>
              <a:gd name="T9" fmla="*/ 2147483646 h 25"/>
              <a:gd name="T10" fmla="*/ 2147483646 w 25"/>
              <a:gd name="T11" fmla="*/ 2147483646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18" y="7"/>
                </a:moveTo>
                <a:lnTo>
                  <a:pt x="9" y="0"/>
                </a:lnTo>
                <a:lnTo>
                  <a:pt x="0" y="7"/>
                </a:lnTo>
                <a:lnTo>
                  <a:pt x="18" y="25"/>
                </a:lnTo>
                <a:lnTo>
                  <a:pt x="25" y="16"/>
                </a:lnTo>
                <a:lnTo>
                  <a:pt x="1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9" name="Freeform 91">
            <a:extLst>
              <a:ext uri="{FF2B5EF4-FFF2-40B4-BE49-F238E27FC236}">
                <a16:creationId xmlns:a16="http://schemas.microsoft.com/office/drawing/2014/main" id="{CD0522A4-6A38-44AA-B59E-283BCD4829A1}"/>
              </a:ext>
            </a:extLst>
          </p:cNvPr>
          <p:cNvSpPr>
            <a:spLocks/>
          </p:cNvSpPr>
          <p:nvPr/>
        </p:nvSpPr>
        <p:spPr bwMode="auto">
          <a:xfrm rot="4420923">
            <a:off x="7870825" y="2952750"/>
            <a:ext cx="139700" cy="177800"/>
          </a:xfrm>
          <a:custGeom>
            <a:avLst/>
            <a:gdLst>
              <a:gd name="T0" fmla="*/ 2147483646 w 166"/>
              <a:gd name="T1" fmla="*/ 0 h 166"/>
              <a:gd name="T2" fmla="*/ 0 w 166"/>
              <a:gd name="T3" fmla="*/ 2147483646 h 166"/>
              <a:gd name="T4" fmla="*/ 2147483646 w 166"/>
              <a:gd name="T5" fmla="*/ 2147483646 h 166"/>
              <a:gd name="T6" fmla="*/ 2147483646 w 166"/>
              <a:gd name="T7" fmla="*/ 2147483646 h 166"/>
              <a:gd name="T8" fmla="*/ 2147483646 w 166"/>
              <a:gd name="T9" fmla="*/ 2147483646 h 166"/>
              <a:gd name="T10" fmla="*/ 2147483646 w 166"/>
              <a:gd name="T11" fmla="*/ 2147483646 h 166"/>
              <a:gd name="T12" fmla="*/ 2147483646 w 166"/>
              <a:gd name="T13" fmla="*/ 2147483646 h 166"/>
              <a:gd name="T14" fmla="*/ 2147483646 w 166"/>
              <a:gd name="T15" fmla="*/ 2147483646 h 166"/>
              <a:gd name="T16" fmla="*/ 2147483646 w 166"/>
              <a:gd name="T17" fmla="*/ 2147483646 h 166"/>
              <a:gd name="T18" fmla="*/ 2147483646 w 166"/>
              <a:gd name="T19" fmla="*/ 2147483646 h 166"/>
              <a:gd name="T20" fmla="*/ 2147483646 w 166"/>
              <a:gd name="T21" fmla="*/ 2147483646 h 166"/>
              <a:gd name="T22" fmla="*/ 2147483646 w 166"/>
              <a:gd name="T23" fmla="*/ 2147483646 h 166"/>
              <a:gd name="T24" fmla="*/ 2147483646 w 166"/>
              <a:gd name="T25" fmla="*/ 2147483646 h 166"/>
              <a:gd name="T26" fmla="*/ 2147483646 w 166"/>
              <a:gd name="T27" fmla="*/ 2147483646 h 166"/>
              <a:gd name="T28" fmla="*/ 2147483646 w 166"/>
              <a:gd name="T29" fmla="*/ 2147483646 h 166"/>
              <a:gd name="T30" fmla="*/ 2147483646 w 166"/>
              <a:gd name="T31" fmla="*/ 2147483646 h 166"/>
              <a:gd name="T32" fmla="*/ 2147483646 w 166"/>
              <a:gd name="T33" fmla="*/ 2147483646 h 166"/>
              <a:gd name="T34" fmla="*/ 2147483646 w 166"/>
              <a:gd name="T35" fmla="*/ 2147483646 h 166"/>
              <a:gd name="T36" fmla="*/ 2147483646 w 166"/>
              <a:gd name="T37" fmla="*/ 2147483646 h 166"/>
              <a:gd name="T38" fmla="*/ 2147483646 w 166"/>
              <a:gd name="T39" fmla="*/ 2147483646 h 166"/>
              <a:gd name="T40" fmla="*/ 2147483646 w 166"/>
              <a:gd name="T41" fmla="*/ 2147483646 h 166"/>
              <a:gd name="T42" fmla="*/ 2147483646 w 166"/>
              <a:gd name="T43" fmla="*/ 2147483646 h 166"/>
              <a:gd name="T44" fmla="*/ 2147483646 w 166"/>
              <a:gd name="T45" fmla="*/ 2147483646 h 166"/>
              <a:gd name="T46" fmla="*/ 2147483646 w 166"/>
              <a:gd name="T47" fmla="*/ 2147483646 h 166"/>
              <a:gd name="T48" fmla="*/ 2147483646 w 166"/>
              <a:gd name="T49" fmla="*/ 2147483646 h 166"/>
              <a:gd name="T50" fmla="*/ 2147483646 w 166"/>
              <a:gd name="T51" fmla="*/ 2147483646 h 166"/>
              <a:gd name="T52" fmla="*/ 2147483646 w 166"/>
              <a:gd name="T53" fmla="*/ 2147483646 h 166"/>
              <a:gd name="T54" fmla="*/ 2147483646 w 166"/>
              <a:gd name="T55" fmla="*/ 2147483646 h 166"/>
              <a:gd name="T56" fmla="*/ 2147483646 w 166"/>
              <a:gd name="T57" fmla="*/ 2147483646 h 166"/>
              <a:gd name="T58" fmla="*/ 2147483646 w 166"/>
              <a:gd name="T59" fmla="*/ 2147483646 h 166"/>
              <a:gd name="T60" fmla="*/ 2147483646 w 166"/>
              <a:gd name="T61" fmla="*/ 2147483646 h 166"/>
              <a:gd name="T62" fmla="*/ 2147483646 w 166"/>
              <a:gd name="T63" fmla="*/ 2147483646 h 166"/>
              <a:gd name="T64" fmla="*/ 2147483646 w 166"/>
              <a:gd name="T65" fmla="*/ 2147483646 h 166"/>
              <a:gd name="T66" fmla="*/ 2147483646 w 166"/>
              <a:gd name="T67" fmla="*/ 2147483646 h 166"/>
              <a:gd name="T68" fmla="*/ 2147483646 w 166"/>
              <a:gd name="T69" fmla="*/ 0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6"/>
              <a:gd name="T107" fmla="*/ 166 w 166"/>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6">
                <a:moveTo>
                  <a:pt x="166" y="0"/>
                </a:moveTo>
                <a:lnTo>
                  <a:pt x="0" y="67"/>
                </a:lnTo>
                <a:lnTo>
                  <a:pt x="5" y="68"/>
                </a:lnTo>
                <a:lnTo>
                  <a:pt x="9" y="70"/>
                </a:lnTo>
                <a:lnTo>
                  <a:pt x="14" y="71"/>
                </a:lnTo>
                <a:lnTo>
                  <a:pt x="18" y="74"/>
                </a:lnTo>
                <a:lnTo>
                  <a:pt x="22" y="76"/>
                </a:lnTo>
                <a:lnTo>
                  <a:pt x="25" y="77"/>
                </a:lnTo>
                <a:lnTo>
                  <a:pt x="30" y="80"/>
                </a:lnTo>
                <a:lnTo>
                  <a:pt x="34" y="81"/>
                </a:lnTo>
                <a:lnTo>
                  <a:pt x="37" y="84"/>
                </a:lnTo>
                <a:lnTo>
                  <a:pt x="42" y="87"/>
                </a:lnTo>
                <a:lnTo>
                  <a:pt x="45" y="89"/>
                </a:lnTo>
                <a:lnTo>
                  <a:pt x="49" y="92"/>
                </a:lnTo>
                <a:lnTo>
                  <a:pt x="52" y="95"/>
                </a:lnTo>
                <a:lnTo>
                  <a:pt x="56" y="98"/>
                </a:lnTo>
                <a:lnTo>
                  <a:pt x="59" y="101"/>
                </a:lnTo>
                <a:lnTo>
                  <a:pt x="62" y="104"/>
                </a:lnTo>
                <a:lnTo>
                  <a:pt x="65" y="107"/>
                </a:lnTo>
                <a:lnTo>
                  <a:pt x="68" y="109"/>
                </a:lnTo>
                <a:lnTo>
                  <a:pt x="71" y="114"/>
                </a:lnTo>
                <a:lnTo>
                  <a:pt x="74" y="117"/>
                </a:lnTo>
                <a:lnTo>
                  <a:pt x="77" y="120"/>
                </a:lnTo>
                <a:lnTo>
                  <a:pt x="79" y="124"/>
                </a:lnTo>
                <a:lnTo>
                  <a:pt x="82" y="127"/>
                </a:lnTo>
                <a:lnTo>
                  <a:pt x="84" y="132"/>
                </a:lnTo>
                <a:lnTo>
                  <a:pt x="86" y="136"/>
                </a:lnTo>
                <a:lnTo>
                  <a:pt x="89" y="140"/>
                </a:lnTo>
                <a:lnTo>
                  <a:pt x="90" y="143"/>
                </a:lnTo>
                <a:lnTo>
                  <a:pt x="92" y="148"/>
                </a:lnTo>
                <a:lnTo>
                  <a:pt x="95" y="152"/>
                </a:lnTo>
                <a:lnTo>
                  <a:pt x="96" y="157"/>
                </a:lnTo>
                <a:lnTo>
                  <a:pt x="98" y="161"/>
                </a:lnTo>
                <a:lnTo>
                  <a:pt x="99" y="166"/>
                </a:lnTo>
                <a:lnTo>
                  <a:pt x="1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Rectangle 92">
            <a:extLst>
              <a:ext uri="{FF2B5EF4-FFF2-40B4-BE49-F238E27FC236}">
                <a16:creationId xmlns:a16="http://schemas.microsoft.com/office/drawing/2014/main" id="{DF9A5A7D-04A0-489A-87D0-CABB42112856}"/>
              </a:ext>
            </a:extLst>
          </p:cNvPr>
          <p:cNvSpPr>
            <a:spLocks noChangeArrowheads="1"/>
          </p:cNvSpPr>
          <p:nvPr/>
        </p:nvSpPr>
        <p:spPr bwMode="auto">
          <a:xfrm rot="4420923">
            <a:off x="7516813" y="3227387"/>
            <a:ext cx="115888" cy="619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11" name="Rectangle 93">
            <a:extLst>
              <a:ext uri="{FF2B5EF4-FFF2-40B4-BE49-F238E27FC236}">
                <a16:creationId xmlns:a16="http://schemas.microsoft.com/office/drawing/2014/main" id="{09E677B2-E77F-4F48-8465-5E3ED4F41751}"/>
              </a:ext>
            </a:extLst>
          </p:cNvPr>
          <p:cNvSpPr>
            <a:spLocks noChangeArrowheads="1"/>
          </p:cNvSpPr>
          <p:nvPr/>
        </p:nvSpPr>
        <p:spPr bwMode="auto">
          <a:xfrm rot="4420923">
            <a:off x="7516813" y="3227387"/>
            <a:ext cx="115888" cy="619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12" name="Rectangle 94">
            <a:extLst>
              <a:ext uri="{FF2B5EF4-FFF2-40B4-BE49-F238E27FC236}">
                <a16:creationId xmlns:a16="http://schemas.microsoft.com/office/drawing/2014/main" id="{D1324665-B64E-4295-B506-B9989A29BB95}"/>
              </a:ext>
            </a:extLst>
          </p:cNvPr>
          <p:cNvSpPr>
            <a:spLocks noChangeArrowheads="1"/>
          </p:cNvSpPr>
          <p:nvPr/>
        </p:nvSpPr>
        <p:spPr bwMode="auto">
          <a:xfrm rot="4420923">
            <a:off x="7781131" y="3934620"/>
            <a:ext cx="117475" cy="61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13" name="Rectangle 95">
            <a:extLst>
              <a:ext uri="{FF2B5EF4-FFF2-40B4-BE49-F238E27FC236}">
                <a16:creationId xmlns:a16="http://schemas.microsoft.com/office/drawing/2014/main" id="{A2D21FB4-2912-4731-975E-B50F63288345}"/>
              </a:ext>
            </a:extLst>
          </p:cNvPr>
          <p:cNvSpPr>
            <a:spLocks noChangeArrowheads="1"/>
          </p:cNvSpPr>
          <p:nvPr/>
        </p:nvSpPr>
        <p:spPr bwMode="auto">
          <a:xfrm rot="4420923">
            <a:off x="7781131" y="3934620"/>
            <a:ext cx="117475" cy="619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14" name="Rectangle 96">
            <a:extLst>
              <a:ext uri="{FF2B5EF4-FFF2-40B4-BE49-F238E27FC236}">
                <a16:creationId xmlns:a16="http://schemas.microsoft.com/office/drawing/2014/main" id="{6FC65152-392E-4AB5-B8E8-D8002FCF8461}"/>
              </a:ext>
            </a:extLst>
          </p:cNvPr>
          <p:cNvSpPr>
            <a:spLocks noChangeArrowheads="1"/>
          </p:cNvSpPr>
          <p:nvPr/>
        </p:nvSpPr>
        <p:spPr bwMode="auto">
          <a:xfrm rot="4420923">
            <a:off x="7327106" y="2353470"/>
            <a:ext cx="117475" cy="61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24615" name="Rectangle 97">
            <a:extLst>
              <a:ext uri="{FF2B5EF4-FFF2-40B4-BE49-F238E27FC236}">
                <a16:creationId xmlns:a16="http://schemas.microsoft.com/office/drawing/2014/main" id="{3AB086CB-EC9F-402C-8B37-C1E6C40589A5}"/>
              </a:ext>
            </a:extLst>
          </p:cNvPr>
          <p:cNvSpPr>
            <a:spLocks noChangeArrowheads="1"/>
          </p:cNvSpPr>
          <p:nvPr/>
        </p:nvSpPr>
        <p:spPr bwMode="auto">
          <a:xfrm rot="4420923">
            <a:off x="7327106" y="2353470"/>
            <a:ext cx="117475" cy="619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66"/>
              </a:buClr>
              <a:buFont typeface="Symbol" panose="05050102010706020507" pitchFamily="18" charset="2"/>
              <a:buChar char="·"/>
              <a:defRPr sz="3200">
                <a:solidFill>
                  <a:schemeClr val="tx1"/>
                </a:solidFill>
                <a:latin typeface="Arial" panose="020B0604020202020204" pitchFamily="34" charset="0"/>
              </a:defRPr>
            </a:lvl1pPr>
            <a:lvl2pPr marL="742950" indent="-285750">
              <a:spcBef>
                <a:spcPct val="20000"/>
              </a:spcBef>
              <a:buClr>
                <a:srgbClr val="FFFF66"/>
              </a:buClr>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lr>
                <a:srgbClr val="FFFF66"/>
              </a:buClr>
              <a:buFont typeface="Symbol" panose="05050102010706020507" pitchFamily="18" charset="2"/>
              <a:buChar char="·"/>
              <a:defRPr sz="2400">
                <a:solidFill>
                  <a:schemeClr val="tx1"/>
                </a:solidFill>
                <a:latin typeface="Arial" panose="020B0604020202020204" pitchFamily="34" charset="0"/>
              </a:defRPr>
            </a:lvl3pPr>
            <a:lvl4pPr marL="16002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4pPr>
            <a:lvl5pPr marL="2057400" indent="-228600">
              <a:spcBef>
                <a:spcPct val="20000"/>
              </a:spcBef>
              <a:buClr>
                <a:srgbClr val="FFFF66"/>
              </a:buClr>
              <a:buFont typeface="Symbol" panose="050501020107060205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66"/>
              </a:buClr>
              <a:buFont typeface="Symbol" panose="05050102010706020507" pitchFamily="18"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a:p>
        </p:txBody>
      </p:sp>
      <p:cxnSp>
        <p:nvCxnSpPr>
          <p:cNvPr id="24616" name="Straight Connector 215">
            <a:extLst>
              <a:ext uri="{FF2B5EF4-FFF2-40B4-BE49-F238E27FC236}">
                <a16:creationId xmlns:a16="http://schemas.microsoft.com/office/drawing/2014/main" id="{22A03669-A549-4852-9C41-3FD507ECE316}"/>
              </a:ext>
            </a:extLst>
          </p:cNvPr>
          <p:cNvCxnSpPr>
            <a:cxnSpLocks noChangeShapeType="1"/>
          </p:cNvCxnSpPr>
          <p:nvPr/>
        </p:nvCxnSpPr>
        <p:spPr bwMode="auto">
          <a:xfrm>
            <a:off x="3810000" y="4724400"/>
            <a:ext cx="2057400" cy="0"/>
          </a:xfrm>
          <a:prstGeom prst="line">
            <a:avLst/>
          </a:prstGeom>
          <a:noFill/>
          <a:ln w="38100" algn="ctr">
            <a:solidFill>
              <a:schemeClr val="bg2"/>
            </a:solidFill>
            <a:round/>
            <a:headEnd type="none" w="sm" len="sm"/>
            <a:tailEnd type="none" w="sm" len="sm"/>
          </a:ln>
          <a:extLst>
            <a:ext uri="{909E8E84-426E-40DD-AFC4-6F175D3DCCD1}">
              <a14:hiddenFill xmlns:a14="http://schemas.microsoft.com/office/drawing/2010/main">
                <a:noFill/>
              </a14:hiddenFill>
            </a:ext>
          </a:extLst>
        </p:spPr>
      </p:cxnSp>
      <p:cxnSp>
        <p:nvCxnSpPr>
          <p:cNvPr id="24617" name="Straight Connector 216">
            <a:extLst>
              <a:ext uri="{FF2B5EF4-FFF2-40B4-BE49-F238E27FC236}">
                <a16:creationId xmlns:a16="http://schemas.microsoft.com/office/drawing/2014/main" id="{2F5C426E-0437-4829-BB81-84533C374ABA}"/>
              </a:ext>
            </a:extLst>
          </p:cNvPr>
          <p:cNvCxnSpPr>
            <a:cxnSpLocks noChangeShapeType="1"/>
          </p:cNvCxnSpPr>
          <p:nvPr/>
        </p:nvCxnSpPr>
        <p:spPr bwMode="auto">
          <a:xfrm>
            <a:off x="6883400" y="4740275"/>
            <a:ext cx="838200" cy="0"/>
          </a:xfrm>
          <a:prstGeom prst="line">
            <a:avLst/>
          </a:prstGeom>
          <a:noFill/>
          <a:ln w="38100" algn="ctr">
            <a:solidFill>
              <a:schemeClr val="bg2"/>
            </a:solidFill>
            <a:round/>
            <a:headEnd type="none" w="sm" len="sm"/>
            <a:tailEnd type="none" w="sm" len="sm"/>
          </a:ln>
          <a:extLst>
            <a:ext uri="{909E8E84-426E-40DD-AFC4-6F175D3DCCD1}">
              <a14:hiddenFill xmlns:a14="http://schemas.microsoft.com/office/drawing/2010/main">
                <a:noFill/>
              </a14:hiddenFill>
            </a:ext>
          </a:extLst>
        </p:spPr>
      </p:cxnSp>
      <p:sp>
        <p:nvSpPr>
          <p:cNvPr id="24618" name="Freeform 218">
            <a:extLst>
              <a:ext uri="{FF2B5EF4-FFF2-40B4-BE49-F238E27FC236}">
                <a16:creationId xmlns:a16="http://schemas.microsoft.com/office/drawing/2014/main" id="{1FE23D92-29E1-4E99-B394-85E105D6D440}"/>
              </a:ext>
            </a:extLst>
          </p:cNvPr>
          <p:cNvSpPr>
            <a:spLocks/>
          </p:cNvSpPr>
          <p:nvPr/>
        </p:nvSpPr>
        <p:spPr bwMode="auto">
          <a:xfrm rot="4719957">
            <a:off x="5002213" y="1508125"/>
            <a:ext cx="590550" cy="1517650"/>
          </a:xfrm>
          <a:custGeom>
            <a:avLst/>
            <a:gdLst>
              <a:gd name="T0" fmla="*/ 588975 w 590747"/>
              <a:gd name="T1" fmla="*/ 0 h 1517716"/>
              <a:gd name="T2" fmla="*/ 119046 w 590747"/>
              <a:gd name="T3" fmla="*/ 339230 h 1517716"/>
              <a:gd name="T4" fmla="*/ 43857 w 590747"/>
              <a:gd name="T5" fmla="*/ 923467 h 1517716"/>
              <a:gd name="T6" fmla="*/ 382206 w 590747"/>
              <a:gd name="T7" fmla="*/ 1517122 h 1517716"/>
              <a:gd name="T8" fmla="*/ 0 60000 65536"/>
              <a:gd name="T9" fmla="*/ 0 60000 65536"/>
              <a:gd name="T10" fmla="*/ 0 60000 65536"/>
              <a:gd name="T11" fmla="*/ 0 60000 65536"/>
              <a:gd name="T12" fmla="*/ 0 w 590747"/>
              <a:gd name="T13" fmla="*/ 0 h 1517716"/>
              <a:gd name="T14" fmla="*/ 590747 w 590747"/>
              <a:gd name="T15" fmla="*/ 1517716 h 1517716"/>
            </a:gdLst>
            <a:ahLst/>
            <a:cxnLst>
              <a:cxn ang="T8">
                <a:pos x="T0" y="T1"/>
              </a:cxn>
              <a:cxn ang="T9">
                <a:pos x="T2" y="T3"/>
              </a:cxn>
              <a:cxn ang="T10">
                <a:pos x="T4" y="T5"/>
              </a:cxn>
              <a:cxn ang="T11">
                <a:pos x="T6" y="T7"/>
              </a:cxn>
            </a:cxnLst>
            <a:rect l="T12" t="T13" r="T14" b="T15"/>
            <a:pathLst>
              <a:path w="590747" h="1517716">
                <a:moveTo>
                  <a:pt x="590747" y="0"/>
                </a:moveTo>
                <a:cubicBezTo>
                  <a:pt x="400639" y="92697"/>
                  <a:pt x="210532" y="185394"/>
                  <a:pt x="119406" y="339365"/>
                </a:cubicBezTo>
                <a:cubicBezTo>
                  <a:pt x="28280" y="493336"/>
                  <a:pt x="0" y="727435"/>
                  <a:pt x="43992" y="923827"/>
                </a:cubicBezTo>
                <a:cubicBezTo>
                  <a:pt x="87984" y="1120219"/>
                  <a:pt x="235670" y="1318967"/>
                  <a:pt x="383357" y="1517716"/>
                </a:cubicBezTo>
              </a:path>
            </a:pathLst>
          </a:custGeom>
          <a:noFill/>
          <a:ln w="57150" cap="flat" cmpd="sng" algn="ctr">
            <a:solidFill>
              <a:schemeClr val="bg1"/>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9" name="Freeform 219">
            <a:extLst>
              <a:ext uri="{FF2B5EF4-FFF2-40B4-BE49-F238E27FC236}">
                <a16:creationId xmlns:a16="http://schemas.microsoft.com/office/drawing/2014/main" id="{281BF525-47F8-44D0-845C-3A947C673CE9}"/>
              </a:ext>
            </a:extLst>
          </p:cNvPr>
          <p:cNvSpPr>
            <a:spLocks/>
          </p:cNvSpPr>
          <p:nvPr/>
        </p:nvSpPr>
        <p:spPr bwMode="auto">
          <a:xfrm rot="3791887">
            <a:off x="7274719" y="1494632"/>
            <a:ext cx="590550" cy="785812"/>
          </a:xfrm>
          <a:custGeom>
            <a:avLst/>
            <a:gdLst>
              <a:gd name="T0" fmla="*/ 588975 w 590747"/>
              <a:gd name="T1" fmla="*/ 0 h 1517716"/>
              <a:gd name="T2" fmla="*/ 119046 w 590747"/>
              <a:gd name="T3" fmla="*/ 3380 h 1517716"/>
              <a:gd name="T4" fmla="*/ 43857 w 590747"/>
              <a:gd name="T5" fmla="*/ 9202 h 1517716"/>
              <a:gd name="T6" fmla="*/ 382206 w 590747"/>
              <a:gd name="T7" fmla="*/ 15117 h 1517716"/>
              <a:gd name="T8" fmla="*/ 0 60000 65536"/>
              <a:gd name="T9" fmla="*/ 0 60000 65536"/>
              <a:gd name="T10" fmla="*/ 0 60000 65536"/>
              <a:gd name="T11" fmla="*/ 0 60000 65536"/>
              <a:gd name="T12" fmla="*/ 0 w 590747"/>
              <a:gd name="T13" fmla="*/ 0 h 1517716"/>
              <a:gd name="T14" fmla="*/ 590747 w 590747"/>
              <a:gd name="T15" fmla="*/ 1517716 h 1517716"/>
            </a:gdLst>
            <a:ahLst/>
            <a:cxnLst>
              <a:cxn ang="T8">
                <a:pos x="T0" y="T1"/>
              </a:cxn>
              <a:cxn ang="T9">
                <a:pos x="T2" y="T3"/>
              </a:cxn>
              <a:cxn ang="T10">
                <a:pos x="T4" y="T5"/>
              </a:cxn>
              <a:cxn ang="T11">
                <a:pos x="T6" y="T7"/>
              </a:cxn>
            </a:cxnLst>
            <a:rect l="T12" t="T13" r="T14" b="T15"/>
            <a:pathLst>
              <a:path w="590747" h="1517716">
                <a:moveTo>
                  <a:pt x="590747" y="0"/>
                </a:moveTo>
                <a:cubicBezTo>
                  <a:pt x="400639" y="92697"/>
                  <a:pt x="210532" y="185394"/>
                  <a:pt x="119406" y="339365"/>
                </a:cubicBezTo>
                <a:cubicBezTo>
                  <a:pt x="28280" y="493336"/>
                  <a:pt x="0" y="727435"/>
                  <a:pt x="43992" y="923827"/>
                </a:cubicBezTo>
                <a:cubicBezTo>
                  <a:pt x="87984" y="1120219"/>
                  <a:pt x="235670" y="1318967"/>
                  <a:pt x="383357" y="1517716"/>
                </a:cubicBezTo>
              </a:path>
            </a:pathLst>
          </a:custGeom>
          <a:noFill/>
          <a:ln w="57150" cap="flat" cmpd="sng" algn="ctr">
            <a:solidFill>
              <a:schemeClr val="bg1"/>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 name="TextBox 7">
            <a:extLst>
              <a:ext uri="{FF2B5EF4-FFF2-40B4-BE49-F238E27FC236}">
                <a16:creationId xmlns:a16="http://schemas.microsoft.com/office/drawing/2014/main" id="{A482566A-D277-43B3-BC92-A20EEAC5285E}"/>
              </a:ext>
            </a:extLst>
          </p:cNvPr>
          <p:cNvSpPr txBox="1">
            <a:spLocks noChangeArrowheads="1"/>
          </p:cNvSpPr>
          <p:nvPr/>
        </p:nvSpPr>
        <p:spPr bwMode="auto">
          <a:xfrm>
            <a:off x="4648200" y="1524000"/>
            <a:ext cx="1600200" cy="461963"/>
          </a:xfrm>
          <a:prstGeom prst="rect">
            <a:avLst/>
          </a:prstGeom>
          <a:noFill/>
          <a:ln w="9525">
            <a:noFill/>
            <a:miter lim="800000"/>
            <a:headEnd/>
            <a:tailEnd/>
          </a:ln>
        </p:spPr>
        <p:txBody>
          <a:bodyPr>
            <a:spAutoFit/>
          </a:bodyPr>
          <a:lstStyle/>
          <a:p>
            <a:pPr marL="233363" indent="-233363">
              <a:spcAft>
                <a:spcPts val="1200"/>
              </a:spcAft>
              <a:defRPr/>
            </a:pPr>
            <a:r>
              <a:rPr lang="en-US" b="1" dirty="0">
                <a:solidFill>
                  <a:srgbClr val="000000"/>
                </a:solidFill>
                <a:effectLst>
                  <a:outerShdw blurRad="38100" dist="38100" dir="2700000" algn="tl">
                    <a:srgbClr val="000000">
                      <a:alpha val="43137"/>
                    </a:srgbClr>
                  </a:outerShdw>
                </a:effectLst>
                <a:latin typeface="Arial" charset="0"/>
              </a:rPr>
              <a:t>15-30º</a:t>
            </a:r>
          </a:p>
        </p:txBody>
      </p:sp>
      <p:sp>
        <p:nvSpPr>
          <p:cNvPr id="222" name="TextBox 7">
            <a:extLst>
              <a:ext uri="{FF2B5EF4-FFF2-40B4-BE49-F238E27FC236}">
                <a16:creationId xmlns:a16="http://schemas.microsoft.com/office/drawing/2014/main" id="{0A5376DF-DE6E-4980-A618-F30617B193CF}"/>
              </a:ext>
            </a:extLst>
          </p:cNvPr>
          <p:cNvSpPr txBox="1">
            <a:spLocks noChangeArrowheads="1"/>
          </p:cNvSpPr>
          <p:nvPr/>
        </p:nvSpPr>
        <p:spPr bwMode="auto">
          <a:xfrm>
            <a:off x="7315200" y="1143000"/>
            <a:ext cx="1600200" cy="461963"/>
          </a:xfrm>
          <a:prstGeom prst="rect">
            <a:avLst/>
          </a:prstGeom>
          <a:noFill/>
          <a:ln w="9525">
            <a:noFill/>
            <a:miter lim="800000"/>
            <a:headEnd/>
            <a:tailEnd/>
          </a:ln>
        </p:spPr>
        <p:txBody>
          <a:bodyPr>
            <a:spAutoFit/>
          </a:bodyPr>
          <a:lstStyle/>
          <a:p>
            <a:pPr marL="233363" indent="-233363">
              <a:spcAft>
                <a:spcPts val="1200"/>
              </a:spcAft>
              <a:defRPr/>
            </a:pPr>
            <a:r>
              <a:rPr lang="en-US" b="1" dirty="0">
                <a:solidFill>
                  <a:srgbClr val="000000"/>
                </a:solidFill>
                <a:effectLst>
                  <a:outerShdw blurRad="38100" dist="38100" dir="2700000" algn="tl">
                    <a:srgbClr val="000000">
                      <a:alpha val="43137"/>
                    </a:srgbClr>
                  </a:outerShdw>
                </a:effectLst>
                <a:latin typeface="Arial" charset="0"/>
              </a:rPr>
              <a:t>4-8º</a:t>
            </a:r>
          </a:p>
        </p:txBody>
      </p:sp>
      <p:sp>
        <p:nvSpPr>
          <p:cNvPr id="223" name="TextBox 7">
            <a:extLst>
              <a:ext uri="{FF2B5EF4-FFF2-40B4-BE49-F238E27FC236}">
                <a16:creationId xmlns:a16="http://schemas.microsoft.com/office/drawing/2014/main" id="{A63DEB3D-B6C4-49CE-BF33-C148B05BC658}"/>
              </a:ext>
            </a:extLst>
          </p:cNvPr>
          <p:cNvSpPr txBox="1">
            <a:spLocks noChangeArrowheads="1"/>
          </p:cNvSpPr>
          <p:nvPr/>
        </p:nvSpPr>
        <p:spPr bwMode="auto">
          <a:xfrm>
            <a:off x="3352800" y="4953000"/>
            <a:ext cx="2971800" cy="1200150"/>
          </a:xfrm>
          <a:prstGeom prst="rect">
            <a:avLst/>
          </a:prstGeom>
          <a:noFill/>
          <a:ln w="9525">
            <a:noFill/>
            <a:miter lim="800000"/>
            <a:headEnd/>
            <a:tailEnd/>
          </a:ln>
        </p:spPr>
        <p:txBody>
          <a:bodyPr>
            <a:spAutoFit/>
          </a:bodyPr>
          <a:lstStyle/>
          <a:p>
            <a:pPr algn="ctr">
              <a:spcAft>
                <a:spcPts val="1200"/>
              </a:spcAft>
              <a:defRPr/>
            </a:pPr>
            <a:r>
              <a:rPr lang="en-US" b="1" dirty="0">
                <a:solidFill>
                  <a:srgbClr val="000000"/>
                </a:solidFill>
                <a:effectLst>
                  <a:outerShdw blurRad="38100" dist="38100" dir="2700000" algn="tl">
                    <a:srgbClr val="000000">
                      <a:alpha val="43137"/>
                    </a:srgbClr>
                  </a:outerShdw>
                </a:effectLst>
                <a:latin typeface="Arial" charset="0"/>
              </a:rPr>
              <a:t>Drop runs off preventing saturation</a:t>
            </a:r>
          </a:p>
        </p:txBody>
      </p:sp>
      <p:sp>
        <p:nvSpPr>
          <p:cNvPr id="224" name="TextBox 7">
            <a:extLst>
              <a:ext uri="{FF2B5EF4-FFF2-40B4-BE49-F238E27FC236}">
                <a16:creationId xmlns:a16="http://schemas.microsoft.com/office/drawing/2014/main" id="{A85B1FE8-C8D3-47FA-B623-65984ACB2A7A}"/>
              </a:ext>
            </a:extLst>
          </p:cNvPr>
          <p:cNvSpPr txBox="1">
            <a:spLocks noChangeArrowheads="1"/>
          </p:cNvSpPr>
          <p:nvPr/>
        </p:nvSpPr>
        <p:spPr bwMode="auto">
          <a:xfrm>
            <a:off x="5943600" y="4953000"/>
            <a:ext cx="2971800" cy="1200329"/>
          </a:xfrm>
          <a:prstGeom prst="rect">
            <a:avLst/>
          </a:prstGeom>
          <a:noFill/>
          <a:ln w="9525">
            <a:noFill/>
            <a:miter lim="800000"/>
            <a:headEnd/>
            <a:tailEnd/>
          </a:ln>
        </p:spPr>
        <p:txBody>
          <a:bodyPr>
            <a:spAutoFit/>
          </a:bodyPr>
          <a:lstStyle/>
          <a:p>
            <a:pPr algn="ctr">
              <a:spcAft>
                <a:spcPts val="1200"/>
              </a:spcAft>
              <a:defRPr/>
            </a:pPr>
            <a:r>
              <a:rPr lang="en-US" b="1" dirty="0">
                <a:solidFill>
                  <a:srgbClr val="000000"/>
                </a:solidFill>
                <a:effectLst>
                  <a:outerShdw blurRad="38100" dist="38100" dir="2700000" algn="tl">
                    <a:srgbClr val="000000">
                      <a:alpha val="43137"/>
                    </a:srgbClr>
                  </a:outerShdw>
                </a:effectLst>
                <a:latin typeface="Arial" charset="0"/>
              </a:rPr>
              <a:t>Drop remains for an extremely short time, runs off</a:t>
            </a:r>
          </a:p>
        </p:txBody>
      </p:sp>
      <p:cxnSp>
        <p:nvCxnSpPr>
          <p:cNvPr id="24624" name="Straight Connector 149">
            <a:extLst>
              <a:ext uri="{FF2B5EF4-FFF2-40B4-BE49-F238E27FC236}">
                <a16:creationId xmlns:a16="http://schemas.microsoft.com/office/drawing/2014/main" id="{987B5CD1-A5F3-4855-B5EA-6F8C1A45A313}"/>
              </a:ext>
            </a:extLst>
          </p:cNvPr>
          <p:cNvCxnSpPr>
            <a:cxnSpLocks noChangeShapeType="1"/>
          </p:cNvCxnSpPr>
          <p:nvPr/>
        </p:nvCxnSpPr>
        <p:spPr bwMode="auto">
          <a:xfrm flipV="1">
            <a:off x="6172200" y="2133600"/>
            <a:ext cx="0" cy="2362200"/>
          </a:xfrm>
          <a:prstGeom prst="line">
            <a:avLst/>
          </a:prstGeom>
          <a:noFill/>
          <a:ln w="38100" algn="ctr">
            <a:solidFill>
              <a:srgbClr val="002060"/>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24625" name="Straight Connector 150">
            <a:extLst>
              <a:ext uri="{FF2B5EF4-FFF2-40B4-BE49-F238E27FC236}">
                <a16:creationId xmlns:a16="http://schemas.microsoft.com/office/drawing/2014/main" id="{697330DC-70E7-4C7F-900D-509342A366C8}"/>
              </a:ext>
            </a:extLst>
          </p:cNvPr>
          <p:cNvCxnSpPr>
            <a:cxnSpLocks noChangeShapeType="1"/>
          </p:cNvCxnSpPr>
          <p:nvPr/>
        </p:nvCxnSpPr>
        <p:spPr bwMode="auto">
          <a:xfrm flipV="1">
            <a:off x="8077200" y="1447800"/>
            <a:ext cx="0" cy="3200400"/>
          </a:xfrm>
          <a:prstGeom prst="line">
            <a:avLst/>
          </a:prstGeom>
          <a:noFill/>
          <a:ln w="38100" algn="ctr">
            <a:solidFill>
              <a:srgbClr val="002060"/>
            </a:solidFill>
            <a:prstDash val="sysDash"/>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6">
            <a:extLst>
              <a:ext uri="{FF2B5EF4-FFF2-40B4-BE49-F238E27FC236}">
                <a16:creationId xmlns:a16="http://schemas.microsoft.com/office/drawing/2014/main" id="{228C9934-78AF-4834-8227-FA5C390A5647}"/>
              </a:ext>
            </a:extLst>
          </p:cNvPr>
          <p:cNvSpPr>
            <a:spLocks noGrp="1"/>
          </p:cNvSpPr>
          <p:nvPr>
            <p:ph idx="1"/>
          </p:nvPr>
        </p:nvSpPr>
        <p:spPr>
          <a:xfrm>
            <a:off x="304800" y="838200"/>
            <a:ext cx="7772400" cy="4114800"/>
          </a:xfrm>
        </p:spPr>
        <p:txBody>
          <a:bodyPr/>
          <a:lstStyle/>
          <a:p>
            <a:pPr>
              <a:buFont typeface="Symbol" panose="05050102010706020507" pitchFamily="18" charset="2"/>
              <a:buNone/>
              <a:defRPr/>
            </a:pPr>
            <a:r>
              <a:rPr lang="en-US" b="1" dirty="0">
                <a:solidFill>
                  <a:schemeClr val="bg1">
                    <a:lumMod val="75000"/>
                  </a:schemeClr>
                </a:solidFill>
                <a:effectLst>
                  <a:outerShdw blurRad="38100" dist="38100" dir="2700000" algn="tl">
                    <a:srgbClr val="000000">
                      <a:alpha val="43137"/>
                    </a:srgbClr>
                  </a:outerShdw>
                </a:effectLst>
              </a:rPr>
              <a:t>Specimen Exposure:</a:t>
            </a:r>
          </a:p>
        </p:txBody>
      </p:sp>
      <p:sp>
        <p:nvSpPr>
          <p:cNvPr id="12291" name="TextBox 7">
            <a:extLst>
              <a:ext uri="{FF2B5EF4-FFF2-40B4-BE49-F238E27FC236}">
                <a16:creationId xmlns:a16="http://schemas.microsoft.com/office/drawing/2014/main" id="{E4B5430C-4A77-4EA9-A2D6-2B1A0C40F7ED}"/>
              </a:ext>
            </a:extLst>
          </p:cNvPr>
          <p:cNvSpPr txBox="1">
            <a:spLocks noChangeArrowheads="1"/>
          </p:cNvSpPr>
          <p:nvPr/>
        </p:nvSpPr>
        <p:spPr bwMode="auto">
          <a:xfrm>
            <a:off x="304800" y="1447800"/>
            <a:ext cx="6096000" cy="461963"/>
          </a:xfrm>
          <a:prstGeom prst="rect">
            <a:avLst/>
          </a:prstGeom>
          <a:noFill/>
          <a:ln w="9525">
            <a:noFill/>
            <a:miter lim="800000"/>
            <a:headEnd/>
            <a:tailEnd/>
          </a:ln>
        </p:spPr>
        <p:txBody>
          <a:bodyPr>
            <a:spAutoFit/>
          </a:bodyPr>
          <a:lstStyle/>
          <a:p>
            <a:pPr marL="233363" indent="-233363">
              <a:spcAft>
                <a:spcPts val="1200"/>
              </a:spcAft>
              <a:buFont typeface="Arial" charset="0"/>
              <a:buChar char="•"/>
              <a:defRPr/>
            </a:pPr>
            <a:r>
              <a:rPr lang="en-US" b="1">
                <a:solidFill>
                  <a:srgbClr val="000000"/>
                </a:solidFill>
                <a:effectLst>
                  <a:outerShdw blurRad="38100" dist="38100" dir="2700000" algn="tl">
                    <a:srgbClr val="000000">
                      <a:alpha val="43137"/>
                    </a:srgbClr>
                  </a:outerShdw>
                </a:effectLst>
                <a:latin typeface="Arial" charset="0"/>
              </a:rPr>
              <a:t>Panels at correct angle and orientation</a:t>
            </a:r>
          </a:p>
        </p:txBody>
      </p:sp>
      <p:pic>
        <p:nvPicPr>
          <p:cNvPr id="26628" name="Picture 8" descr="PANELS.jpg">
            <a:extLst>
              <a:ext uri="{FF2B5EF4-FFF2-40B4-BE49-F238E27FC236}">
                <a16:creationId xmlns:a16="http://schemas.microsoft.com/office/drawing/2014/main" id="{902FBE82-988B-43E6-BD41-A525AC21D6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76400"/>
            <a:ext cx="24384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2C7875E6-B4F9-4A62-8693-06C91F79C219}"/>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Was The Test the Cause?</a:t>
            </a:r>
          </a:p>
        </p:txBody>
      </p:sp>
      <p:pic>
        <p:nvPicPr>
          <p:cNvPr id="26630" name="Picture 5" descr="800px-Protractor_Rapporteur_Degree_V1.jpg">
            <a:extLst>
              <a:ext uri="{FF2B5EF4-FFF2-40B4-BE49-F238E27FC236}">
                <a16:creationId xmlns:a16="http://schemas.microsoft.com/office/drawing/2014/main" id="{2EA78AE0-D2D7-4670-B539-507AC680F47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352800"/>
            <a:ext cx="619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F4933DCB-87F0-4D11-9C1C-C0E976903BE2}"/>
              </a:ext>
            </a:extLst>
          </p:cNvPr>
          <p:cNvCxnSpPr/>
          <p:nvPr/>
        </p:nvCxnSpPr>
        <p:spPr bwMode="auto">
          <a:xfrm>
            <a:off x="5029200" y="21336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9" name="Straight Arrow Connector 8">
            <a:extLst>
              <a:ext uri="{FF2B5EF4-FFF2-40B4-BE49-F238E27FC236}">
                <a16:creationId xmlns:a16="http://schemas.microsoft.com/office/drawing/2014/main" id="{D284B730-55BE-40FB-B60C-55FE653E12FB}"/>
              </a:ext>
            </a:extLst>
          </p:cNvPr>
          <p:cNvCxnSpPr/>
          <p:nvPr/>
        </p:nvCxnSpPr>
        <p:spPr bwMode="auto">
          <a:xfrm>
            <a:off x="5181600" y="22860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0" name="Straight Arrow Connector 9">
            <a:extLst>
              <a:ext uri="{FF2B5EF4-FFF2-40B4-BE49-F238E27FC236}">
                <a16:creationId xmlns:a16="http://schemas.microsoft.com/office/drawing/2014/main" id="{9206ED6B-CA3B-4B60-BB79-3CE974CBD75E}"/>
              </a:ext>
            </a:extLst>
          </p:cNvPr>
          <p:cNvCxnSpPr/>
          <p:nvPr/>
        </p:nvCxnSpPr>
        <p:spPr bwMode="auto">
          <a:xfrm>
            <a:off x="5334000" y="24384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2" name="Straight Arrow Connector 11">
            <a:extLst>
              <a:ext uri="{FF2B5EF4-FFF2-40B4-BE49-F238E27FC236}">
                <a16:creationId xmlns:a16="http://schemas.microsoft.com/office/drawing/2014/main" id="{BC023641-C8B0-4042-AE9E-BABC36836D2E}"/>
              </a:ext>
            </a:extLst>
          </p:cNvPr>
          <p:cNvCxnSpPr/>
          <p:nvPr/>
        </p:nvCxnSpPr>
        <p:spPr bwMode="auto">
          <a:xfrm>
            <a:off x="5486400" y="25908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3" name="Straight Arrow Connector 12">
            <a:extLst>
              <a:ext uri="{FF2B5EF4-FFF2-40B4-BE49-F238E27FC236}">
                <a16:creationId xmlns:a16="http://schemas.microsoft.com/office/drawing/2014/main" id="{E4D62C77-1FEB-475E-B379-3E2F01E360C7}"/>
              </a:ext>
            </a:extLst>
          </p:cNvPr>
          <p:cNvCxnSpPr/>
          <p:nvPr/>
        </p:nvCxnSpPr>
        <p:spPr bwMode="auto">
          <a:xfrm>
            <a:off x="5638800" y="27432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4" name="Straight Arrow Connector 13">
            <a:extLst>
              <a:ext uri="{FF2B5EF4-FFF2-40B4-BE49-F238E27FC236}">
                <a16:creationId xmlns:a16="http://schemas.microsoft.com/office/drawing/2014/main" id="{DD20C769-A05C-4916-B95A-30978C994C68}"/>
              </a:ext>
            </a:extLst>
          </p:cNvPr>
          <p:cNvCxnSpPr/>
          <p:nvPr/>
        </p:nvCxnSpPr>
        <p:spPr bwMode="auto">
          <a:xfrm>
            <a:off x="5791200" y="28956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5" name="Straight Arrow Connector 14">
            <a:extLst>
              <a:ext uri="{FF2B5EF4-FFF2-40B4-BE49-F238E27FC236}">
                <a16:creationId xmlns:a16="http://schemas.microsoft.com/office/drawing/2014/main" id="{9B62C5E1-B635-4D78-B8C6-366DE7DC1D02}"/>
              </a:ext>
            </a:extLst>
          </p:cNvPr>
          <p:cNvCxnSpPr/>
          <p:nvPr/>
        </p:nvCxnSpPr>
        <p:spPr bwMode="auto">
          <a:xfrm>
            <a:off x="5943600" y="30480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6" name="Straight Arrow Connector 15">
            <a:extLst>
              <a:ext uri="{FF2B5EF4-FFF2-40B4-BE49-F238E27FC236}">
                <a16:creationId xmlns:a16="http://schemas.microsoft.com/office/drawing/2014/main" id="{E21933C0-3843-4AF6-A632-EB3C67B2DE81}"/>
              </a:ext>
            </a:extLst>
          </p:cNvPr>
          <p:cNvCxnSpPr/>
          <p:nvPr/>
        </p:nvCxnSpPr>
        <p:spPr bwMode="auto">
          <a:xfrm>
            <a:off x="6096000" y="32004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7" name="Straight Arrow Connector 16">
            <a:extLst>
              <a:ext uri="{FF2B5EF4-FFF2-40B4-BE49-F238E27FC236}">
                <a16:creationId xmlns:a16="http://schemas.microsoft.com/office/drawing/2014/main" id="{4857849A-E483-4D80-97C1-74B8475AF490}"/>
              </a:ext>
            </a:extLst>
          </p:cNvPr>
          <p:cNvCxnSpPr/>
          <p:nvPr/>
        </p:nvCxnSpPr>
        <p:spPr bwMode="auto">
          <a:xfrm>
            <a:off x="6248400" y="33528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8" name="Straight Arrow Connector 17">
            <a:extLst>
              <a:ext uri="{FF2B5EF4-FFF2-40B4-BE49-F238E27FC236}">
                <a16:creationId xmlns:a16="http://schemas.microsoft.com/office/drawing/2014/main" id="{889D5C92-B0A9-40EA-8395-9238EFAE24F2}"/>
              </a:ext>
            </a:extLst>
          </p:cNvPr>
          <p:cNvCxnSpPr/>
          <p:nvPr/>
        </p:nvCxnSpPr>
        <p:spPr bwMode="auto">
          <a:xfrm>
            <a:off x="6400800" y="35052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19" name="Straight Arrow Connector 18">
            <a:extLst>
              <a:ext uri="{FF2B5EF4-FFF2-40B4-BE49-F238E27FC236}">
                <a16:creationId xmlns:a16="http://schemas.microsoft.com/office/drawing/2014/main" id="{BE36B415-1C96-4F74-8619-8E4B882C0DED}"/>
              </a:ext>
            </a:extLst>
          </p:cNvPr>
          <p:cNvCxnSpPr/>
          <p:nvPr/>
        </p:nvCxnSpPr>
        <p:spPr bwMode="auto">
          <a:xfrm>
            <a:off x="6553200" y="36576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20" name="Straight Arrow Connector 19">
            <a:extLst>
              <a:ext uri="{FF2B5EF4-FFF2-40B4-BE49-F238E27FC236}">
                <a16:creationId xmlns:a16="http://schemas.microsoft.com/office/drawing/2014/main" id="{7B9352CA-2F40-4F75-AFF1-61186D9C292E}"/>
              </a:ext>
            </a:extLst>
          </p:cNvPr>
          <p:cNvCxnSpPr/>
          <p:nvPr/>
        </p:nvCxnSpPr>
        <p:spPr bwMode="auto">
          <a:xfrm>
            <a:off x="6705600" y="38100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21" name="Straight Arrow Connector 20">
            <a:extLst>
              <a:ext uri="{FF2B5EF4-FFF2-40B4-BE49-F238E27FC236}">
                <a16:creationId xmlns:a16="http://schemas.microsoft.com/office/drawing/2014/main" id="{D64EE968-70EE-46D4-99A8-CF8687A16217}"/>
              </a:ext>
            </a:extLst>
          </p:cNvPr>
          <p:cNvCxnSpPr/>
          <p:nvPr/>
        </p:nvCxnSpPr>
        <p:spPr bwMode="auto">
          <a:xfrm>
            <a:off x="6858000" y="39624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22" name="Straight Arrow Connector 21">
            <a:extLst>
              <a:ext uri="{FF2B5EF4-FFF2-40B4-BE49-F238E27FC236}">
                <a16:creationId xmlns:a16="http://schemas.microsoft.com/office/drawing/2014/main" id="{113FCDA8-A1FB-40FA-9CD7-272B157A9AD7}"/>
              </a:ext>
            </a:extLst>
          </p:cNvPr>
          <p:cNvCxnSpPr/>
          <p:nvPr/>
        </p:nvCxnSpPr>
        <p:spPr bwMode="auto">
          <a:xfrm>
            <a:off x="7010400" y="41148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cxnSp>
        <p:nvCxnSpPr>
          <p:cNvPr id="23" name="Straight Arrow Connector 22">
            <a:extLst>
              <a:ext uri="{FF2B5EF4-FFF2-40B4-BE49-F238E27FC236}">
                <a16:creationId xmlns:a16="http://schemas.microsoft.com/office/drawing/2014/main" id="{8D009414-3363-4C3E-AB59-DFBD1A44CC2C}"/>
              </a:ext>
            </a:extLst>
          </p:cNvPr>
          <p:cNvCxnSpPr/>
          <p:nvPr/>
        </p:nvCxnSpPr>
        <p:spPr bwMode="auto">
          <a:xfrm>
            <a:off x="7162800" y="4267200"/>
            <a:ext cx="1219200" cy="1588"/>
          </a:xfrm>
          <a:prstGeom prst="straightConnector1">
            <a:avLst/>
          </a:prstGeom>
          <a:solidFill>
            <a:schemeClr val="accent1"/>
          </a:solidFill>
          <a:ln w="28575" cap="flat" cmpd="sng" algn="ctr">
            <a:solidFill>
              <a:schemeClr val="bg1">
                <a:lumMod val="75000"/>
              </a:schemeClr>
            </a:solidFill>
            <a:prstDash val="solid"/>
            <a:round/>
            <a:headEnd type="none" w="sm" len="sm"/>
            <a:tailEnd type="arrow"/>
          </a:ln>
          <a:effectLst/>
        </p:spPr>
      </p:cxnSp>
      <p:sp>
        <p:nvSpPr>
          <p:cNvPr id="24" name="TextBox 23">
            <a:extLst>
              <a:ext uri="{FF2B5EF4-FFF2-40B4-BE49-F238E27FC236}">
                <a16:creationId xmlns:a16="http://schemas.microsoft.com/office/drawing/2014/main" id="{3E50ABA5-4700-4855-85D9-729AD1C504F9}"/>
              </a:ext>
            </a:extLst>
          </p:cNvPr>
          <p:cNvSpPr txBox="1"/>
          <p:nvPr/>
        </p:nvSpPr>
        <p:spPr>
          <a:xfrm>
            <a:off x="4114800" y="2362200"/>
            <a:ext cx="2209800" cy="461963"/>
          </a:xfrm>
          <a:prstGeom prst="rect">
            <a:avLst/>
          </a:prstGeom>
          <a:noFill/>
        </p:spPr>
        <p:txBody>
          <a:bodyPr>
            <a:spAutoFit/>
          </a:bodyPr>
          <a:lstStyle/>
          <a:p>
            <a:pPr>
              <a:defRPr/>
            </a:pPr>
            <a:r>
              <a:rPr lang="en-US" dirty="0">
                <a:solidFill>
                  <a:schemeClr val="bg1">
                    <a:lumMod val="75000"/>
                  </a:schemeClr>
                </a:solidFill>
                <a:effectLst>
                  <a:outerShdw blurRad="38100" dist="38100" dir="2700000" algn="tl">
                    <a:srgbClr val="000000">
                      <a:alpha val="43137"/>
                    </a:srgbClr>
                  </a:outerShdw>
                </a:effectLst>
              </a:rPr>
              <a:t>Fog Flow</a:t>
            </a:r>
          </a:p>
        </p:txBody>
      </p:sp>
      <p:cxnSp>
        <p:nvCxnSpPr>
          <p:cNvPr id="26647" name="Straight Connector 26">
            <a:extLst>
              <a:ext uri="{FF2B5EF4-FFF2-40B4-BE49-F238E27FC236}">
                <a16:creationId xmlns:a16="http://schemas.microsoft.com/office/drawing/2014/main" id="{32CF59F2-2EE2-41EF-B40B-C3BDAB1A4D58}"/>
              </a:ext>
            </a:extLst>
          </p:cNvPr>
          <p:cNvCxnSpPr>
            <a:cxnSpLocks noChangeShapeType="1"/>
          </p:cNvCxnSpPr>
          <p:nvPr/>
        </p:nvCxnSpPr>
        <p:spPr bwMode="auto">
          <a:xfrm rot="5400000" flipH="1" flipV="1">
            <a:off x="2097088" y="4267200"/>
            <a:ext cx="3389312" cy="896938"/>
          </a:xfrm>
          <a:prstGeom prst="line">
            <a:avLst/>
          </a:prstGeom>
          <a:noFill/>
          <a:ln w="28575"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cxnSp>
        <p:nvCxnSpPr>
          <p:cNvPr id="26648" name="Straight Connector 29">
            <a:extLst>
              <a:ext uri="{FF2B5EF4-FFF2-40B4-BE49-F238E27FC236}">
                <a16:creationId xmlns:a16="http://schemas.microsoft.com/office/drawing/2014/main" id="{57C5FF06-3029-4C8C-A50F-A7E00ED22030}"/>
              </a:ext>
            </a:extLst>
          </p:cNvPr>
          <p:cNvCxnSpPr>
            <a:cxnSpLocks noChangeShapeType="1"/>
          </p:cNvCxnSpPr>
          <p:nvPr/>
        </p:nvCxnSpPr>
        <p:spPr bwMode="auto">
          <a:xfrm rot="5400000" flipH="1" flipV="1">
            <a:off x="2692400" y="4022725"/>
            <a:ext cx="3057525" cy="1736725"/>
          </a:xfrm>
          <a:prstGeom prst="line">
            <a:avLst/>
          </a:prstGeom>
          <a:noFill/>
          <a:ln w="28575"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6" name="TextBox 35">
            <a:extLst>
              <a:ext uri="{FF2B5EF4-FFF2-40B4-BE49-F238E27FC236}">
                <a16:creationId xmlns:a16="http://schemas.microsoft.com/office/drawing/2014/main" id="{A2DBC7BA-DEA6-43A0-B162-956C55290386}"/>
              </a:ext>
            </a:extLst>
          </p:cNvPr>
          <p:cNvSpPr txBox="1"/>
          <p:nvPr/>
        </p:nvSpPr>
        <p:spPr>
          <a:xfrm>
            <a:off x="4191000" y="3048000"/>
            <a:ext cx="2209800" cy="461963"/>
          </a:xfrm>
          <a:prstGeom prst="rect">
            <a:avLst/>
          </a:prstGeom>
          <a:noFill/>
        </p:spPr>
        <p:txBody>
          <a:bodyPr>
            <a:spAutoFit/>
          </a:bodyPr>
          <a:lstStyle/>
          <a:p>
            <a:pPr>
              <a:defRPr/>
            </a:pPr>
            <a:r>
              <a:rPr lang="en-US" dirty="0">
                <a:solidFill>
                  <a:schemeClr val="bg1">
                    <a:lumMod val="75000"/>
                  </a:schemeClr>
                </a:solidFill>
                <a:effectLst>
                  <a:outerShdw blurRad="38100" dist="38100" dir="2700000" algn="tl">
                    <a:srgbClr val="000000">
                      <a:alpha val="43137"/>
                    </a:srgbClr>
                  </a:outerShdw>
                </a:effectLst>
              </a:rPr>
              <a:t>15-30º</a:t>
            </a:r>
          </a:p>
        </p:txBody>
      </p:sp>
      <p:sp>
        <p:nvSpPr>
          <p:cNvPr id="12314" name="Isosceles Triangle 36">
            <a:extLst>
              <a:ext uri="{FF2B5EF4-FFF2-40B4-BE49-F238E27FC236}">
                <a16:creationId xmlns:a16="http://schemas.microsoft.com/office/drawing/2014/main" id="{9B5621E6-B054-4FED-BE98-68DA98401DF4}"/>
              </a:ext>
            </a:extLst>
          </p:cNvPr>
          <p:cNvSpPr>
            <a:spLocks noChangeArrowheads="1"/>
          </p:cNvSpPr>
          <p:nvPr/>
        </p:nvSpPr>
        <p:spPr bwMode="auto">
          <a:xfrm rot="-10645731">
            <a:off x="3228975" y="2851150"/>
            <a:ext cx="371475" cy="3571875"/>
          </a:xfrm>
          <a:prstGeom prst="triangle">
            <a:avLst>
              <a:gd name="adj" fmla="val 50000"/>
            </a:avLst>
          </a:prstGeom>
          <a:solidFill>
            <a:schemeClr val="accent1"/>
          </a:solidFill>
          <a:ln w="12700" algn="ctr">
            <a:solidFill>
              <a:schemeClr val="tx1"/>
            </a:solidFill>
            <a:round/>
            <a:headEnd type="none" w="sm" len="sm"/>
            <a:tailEnd type="none" w="sm" len="sm"/>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5" name="TextBox 34">
            <a:extLst>
              <a:ext uri="{FF2B5EF4-FFF2-40B4-BE49-F238E27FC236}">
                <a16:creationId xmlns:a16="http://schemas.microsoft.com/office/drawing/2014/main" id="{FEEFF648-DB64-4112-824F-6A8C87067099}"/>
              </a:ext>
            </a:extLst>
          </p:cNvPr>
          <p:cNvSpPr txBox="1"/>
          <p:nvPr/>
        </p:nvSpPr>
        <p:spPr>
          <a:xfrm>
            <a:off x="3255963" y="2849563"/>
            <a:ext cx="2209800" cy="461962"/>
          </a:xfrm>
          <a:prstGeom prst="rect">
            <a:avLst/>
          </a:prstGeom>
          <a:noFill/>
        </p:spPr>
        <p:txBody>
          <a:bodyPr>
            <a:spAutoFit/>
          </a:bodyPr>
          <a:lstStyle/>
          <a:p>
            <a:pPr>
              <a:defRPr/>
            </a:pPr>
            <a:r>
              <a:rPr lang="en-US" dirty="0">
                <a:solidFill>
                  <a:schemeClr val="bg1">
                    <a:lumMod val="75000"/>
                  </a:schemeClr>
                </a:solidFill>
                <a:effectLst>
                  <a:outerShdw blurRad="38100" dist="38100" dir="2700000" algn="tl">
                    <a:srgbClr val="000000">
                      <a:alpha val="43137"/>
                    </a:srgbClr>
                  </a:outerShdw>
                </a:effectLst>
              </a:rPr>
              <a:t>6º</a:t>
            </a:r>
          </a:p>
        </p:txBody>
      </p:sp>
      <p:sp>
        <p:nvSpPr>
          <p:cNvPr id="38" name="TextBox 37">
            <a:extLst>
              <a:ext uri="{FF2B5EF4-FFF2-40B4-BE49-F238E27FC236}">
                <a16:creationId xmlns:a16="http://schemas.microsoft.com/office/drawing/2014/main" id="{EE25216E-01D3-470D-9A6A-B4246D6293E6}"/>
              </a:ext>
            </a:extLst>
          </p:cNvPr>
          <p:cNvSpPr txBox="1"/>
          <p:nvPr/>
        </p:nvSpPr>
        <p:spPr>
          <a:xfrm>
            <a:off x="304800" y="2057400"/>
            <a:ext cx="2743200" cy="1016000"/>
          </a:xfrm>
          <a:prstGeom prst="rect">
            <a:avLst/>
          </a:prstGeom>
          <a:noFill/>
        </p:spPr>
        <p:txBody>
          <a:bodyPr>
            <a:spAutoFit/>
          </a:bodyPr>
          <a:lstStyle/>
          <a:p>
            <a:pPr>
              <a:defRPr/>
            </a:pPr>
            <a:r>
              <a:rPr lang="en-US" sz="2000" b="1" dirty="0">
                <a:solidFill>
                  <a:schemeClr val="bg1">
                    <a:lumMod val="75000"/>
                  </a:schemeClr>
                </a:solidFill>
                <a:effectLst>
                  <a:outerShdw blurRad="38100" dist="38100" dir="2700000" algn="tl">
                    <a:srgbClr val="000000">
                      <a:alpha val="43137"/>
                    </a:srgbClr>
                  </a:outerShdw>
                </a:effectLst>
              </a:rPr>
              <a:t>MIL-DTL-5541 = 4-8º</a:t>
            </a:r>
          </a:p>
          <a:p>
            <a:pPr>
              <a:defRPr/>
            </a:pPr>
            <a:r>
              <a:rPr lang="en-US" sz="2000" b="1" dirty="0">
                <a:solidFill>
                  <a:schemeClr val="bg1">
                    <a:lumMod val="75000"/>
                  </a:schemeClr>
                </a:solidFill>
                <a:effectLst>
                  <a:outerShdw blurRad="38100" dist="38100" dir="2700000" algn="tl">
                    <a:srgbClr val="000000">
                      <a:alpha val="43137"/>
                    </a:srgbClr>
                  </a:outerShdw>
                </a:effectLst>
              </a:rPr>
              <a:t>Boeing 5632 = 6º</a:t>
            </a:r>
          </a:p>
          <a:p>
            <a:pPr>
              <a:defRPr/>
            </a:pPr>
            <a:r>
              <a:rPr lang="en-US" sz="2000" b="1" dirty="0">
                <a:solidFill>
                  <a:schemeClr val="bg1">
                    <a:lumMod val="75000"/>
                  </a:schemeClr>
                </a:solidFill>
                <a:effectLst>
                  <a:outerShdw blurRad="38100" dist="38100" dir="2700000" algn="tl">
                    <a:srgbClr val="000000">
                      <a:alpha val="43137"/>
                    </a:srgbClr>
                  </a:outerShdw>
                </a:effectLst>
              </a:rPr>
              <a:t>ASTM B117=15-30º</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C39E665F-9E84-4C68-B623-825582012548}"/>
              </a:ext>
            </a:extLst>
          </p:cNvPr>
          <p:cNvSpPr>
            <a:spLocks noChangeArrowheads="1"/>
          </p:cNvSpPr>
          <p:nvPr/>
        </p:nvSpPr>
        <p:spPr bwMode="auto">
          <a:xfrm>
            <a:off x="381000" y="1371600"/>
            <a:ext cx="8153400" cy="2895600"/>
          </a:xfrm>
          <a:prstGeom prst="rect">
            <a:avLst/>
          </a:prstGeom>
          <a:noFill/>
          <a:ln w="9525">
            <a:noFill/>
            <a:miter lim="800000"/>
            <a:headEnd/>
            <a:tailEnd/>
          </a:ln>
        </p:spPr>
        <p:txBody>
          <a:bodyPr/>
          <a:lstStyle/>
          <a:p>
            <a:pPr marL="398463" marR="0" lvl="1" indent="-228600" algn="l" defTabSz="914400" rtl="0" eaLnBrk="0" fontAlgn="base" latinLnBrk="0" hangingPunct="0">
              <a:lnSpc>
                <a:spcPct val="100000"/>
              </a:lnSpc>
              <a:spcBef>
                <a:spcPct val="0"/>
              </a:spcBef>
              <a:spcAft>
                <a:spcPts val="1200"/>
              </a:spcAft>
              <a:buClr>
                <a:srgbClr val="000000"/>
              </a:buClr>
              <a:buSzTx/>
              <a:buFontTx/>
              <a:buNone/>
              <a:tabLst/>
              <a:defRPr/>
            </a:pPr>
            <a:r>
              <a:rPr kumimoji="0" lang="en-US" sz="2400" b="1" i="0" u="none" strike="noStrike" kern="1200" cap="none" spc="0" normalizeH="0" baseline="0" noProof="0" dirty="0">
                <a:ln>
                  <a:noFill/>
                </a:ln>
                <a:solidFill>
                  <a:srgbClr val="3333FF">
                    <a:lumMod val="75000"/>
                  </a:srgbClr>
                </a:solidFill>
                <a:effectLst>
                  <a:outerShdw blurRad="38100" dist="38100" dir="2700000" algn="tl">
                    <a:srgbClr val="000000">
                      <a:alpha val="43137"/>
                    </a:srgbClr>
                  </a:outerShdw>
                </a:effectLst>
                <a:uLnTx/>
                <a:uFillTx/>
                <a:latin typeface="Arial" charset="0"/>
                <a:ea typeface="+mn-ea"/>
                <a:cs typeface="+mn-cs"/>
              </a:rPr>
              <a:t>Additional Advice* for BSAA Anodizing:</a:t>
            </a:r>
          </a:p>
          <a:p>
            <a:pPr marL="398463" marR="0" lvl="1"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Measure/monitor Anodizing Current density  </a:t>
            </a:r>
          </a:p>
          <a:p>
            <a:pPr marL="855663" marR="0" lvl="2"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Use clamp meter on loaded rack &amp; compare against reading of nearby un-loaded rack</a:t>
            </a:r>
          </a:p>
          <a:p>
            <a:pPr marL="855663" marR="0" lvl="2" indent="-228600" algn="l" defTabSz="914400" rtl="0" eaLnBrk="0" fontAlgn="base" latinLnBrk="0" hangingPunct="0">
              <a:lnSpc>
                <a:spcPct val="100000"/>
              </a:lnSpc>
              <a:spcBef>
                <a:spcPct val="0"/>
              </a:spcBef>
              <a:spcAft>
                <a:spcPts val="300"/>
              </a:spcAft>
              <a:buClr>
                <a:srgbClr val="000000"/>
              </a:buClr>
              <a:buSzTx/>
              <a:buFont typeface="Symbol" pitchFamily="18" charset="2"/>
              <a:buChar char="·"/>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Boeing recommended CD = 4.6 A/ft</a:t>
            </a:r>
            <a:r>
              <a:rPr kumimoji="0" lang="en-US" sz="24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a:p>
            <a:pPr marL="855663" marR="0" lvl="2"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a:p>
            <a:pPr marL="398463" marR="0" lvl="1"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Verify Seal Quality</a:t>
            </a:r>
          </a:p>
          <a:p>
            <a:pPr marL="855663" marR="0" lvl="2"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Hydration test per BSS 7325</a:t>
            </a:r>
          </a:p>
          <a:p>
            <a:pPr marL="855663" marR="0" lvl="2" indent="-228600" algn="l" defTabSz="914400" rtl="0" eaLnBrk="0" fontAlgn="base" latinLnBrk="0" hangingPunct="0">
              <a:lnSpc>
                <a:spcPct val="100000"/>
              </a:lnSpc>
              <a:spcBef>
                <a:spcPct val="0"/>
              </a:spcBef>
              <a:spcAft>
                <a:spcPts val="1200"/>
              </a:spcAft>
              <a:buClr>
                <a:srgbClr val="000000"/>
              </a:buClr>
              <a:buSzTx/>
              <a:buFont typeface="Symbol" pitchFamily="18" charset="2"/>
              <a:buChar char="·"/>
              <a:tabLst/>
              <a:defRPr/>
            </a:pP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charset="0"/>
                <a:ea typeface="+mn-ea"/>
                <a:cs typeface="+mn-cs"/>
              </a:rPr>
              <a:t>Kape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Test (Sodium sulfite) or ASTM B680 (chromic-phosphoric)</a:t>
            </a:r>
          </a:p>
        </p:txBody>
      </p:sp>
      <p:sp>
        <p:nvSpPr>
          <p:cNvPr id="8" name="Rectangle 2">
            <a:extLst>
              <a:ext uri="{FF2B5EF4-FFF2-40B4-BE49-F238E27FC236}">
                <a16:creationId xmlns:a16="http://schemas.microsoft.com/office/drawing/2014/main" id="{87F298B3-8B80-4A5F-AAC3-CF1D184CF8C8}"/>
              </a:ext>
            </a:extLst>
          </p:cNvPr>
          <p:cNvSpPr txBox="1">
            <a:spLocks noChangeArrowheads="1"/>
          </p:cNvSpPr>
          <p:nvPr/>
        </p:nvSpPr>
        <p:spPr>
          <a:xfrm>
            <a:off x="609600" y="15240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3333FF">
                    <a:lumMod val="75000"/>
                  </a:srgbClr>
                </a:solidFill>
                <a:effectLst>
                  <a:outerShdw blurRad="38100" dist="38100" dir="2700000" algn="tl">
                    <a:srgbClr val="000000">
                      <a:alpha val="43137"/>
                    </a:srgbClr>
                  </a:outerShdw>
                </a:effectLst>
                <a:uLnTx/>
                <a:uFillTx/>
                <a:latin typeface="Arial"/>
                <a:ea typeface="+mn-ea"/>
                <a:cs typeface="+mn-cs"/>
              </a:rPr>
              <a:t>Salt Spray Test Failures</a:t>
            </a:r>
          </a:p>
        </p:txBody>
      </p:sp>
      <p:sp>
        <p:nvSpPr>
          <p:cNvPr id="9" name="TextBox 8">
            <a:extLst>
              <a:ext uri="{FF2B5EF4-FFF2-40B4-BE49-F238E27FC236}">
                <a16:creationId xmlns:a16="http://schemas.microsoft.com/office/drawing/2014/main" id="{9F1C5D77-F09C-4E77-809D-E07BE2FED3D9}"/>
              </a:ext>
            </a:extLst>
          </p:cNvPr>
          <p:cNvSpPr txBox="1"/>
          <p:nvPr/>
        </p:nvSpPr>
        <p:spPr>
          <a:xfrm>
            <a:off x="1447800" y="838200"/>
            <a:ext cx="6248400" cy="95408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3333FF">
                    <a:lumMod val="75000"/>
                  </a:srgbClr>
                </a:solidFill>
                <a:effectLst>
                  <a:outerShdw blurRad="38100" dist="38100" dir="2700000" algn="tl">
                    <a:srgbClr val="000000">
                      <a:alpha val="43137"/>
                    </a:srgbClr>
                  </a:outerShdw>
                </a:effectLst>
                <a:uLnTx/>
                <a:uFillTx/>
                <a:latin typeface="Arial" charset="0"/>
                <a:ea typeface="+mn-ea"/>
                <a:cs typeface="+mn-cs"/>
              </a:rPr>
              <a:t>Was the process at fault?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3333FF">
                  <a:lumMod val="75000"/>
                </a:srgbClr>
              </a:solidFill>
              <a:effectLst>
                <a:outerShdw blurRad="38100" dist="38100" dir="2700000" algn="tl">
                  <a:srgbClr val="000000">
                    <a:alpha val="43137"/>
                  </a:srgbClr>
                </a:outerShdw>
              </a:effectLst>
              <a:uLnTx/>
              <a:uFillTx/>
              <a:latin typeface="Arial" charset="0"/>
              <a:ea typeface="+mn-ea"/>
              <a:cs typeface="+mn-cs"/>
            </a:endParaRPr>
          </a:p>
        </p:txBody>
      </p:sp>
      <p:sp>
        <p:nvSpPr>
          <p:cNvPr id="26629" name="TextBox 4">
            <a:extLst>
              <a:ext uri="{FF2B5EF4-FFF2-40B4-BE49-F238E27FC236}">
                <a16:creationId xmlns:a16="http://schemas.microsoft.com/office/drawing/2014/main" id="{D47D1854-0D21-46FD-800C-44E7514DCFA1}"/>
              </a:ext>
            </a:extLst>
          </p:cNvPr>
          <p:cNvSpPr txBox="1">
            <a:spLocks noChangeArrowheads="1"/>
          </p:cNvSpPr>
          <p:nvPr/>
        </p:nvSpPr>
        <p:spPr bwMode="auto">
          <a:xfrm>
            <a:off x="609600" y="6324600"/>
            <a:ext cx="7543800" cy="4000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charset="0"/>
                <a:ea typeface="+mn-ea"/>
                <a:cs typeface="+mn-cs"/>
              </a:rPr>
              <a:t>Courtesy of Mr. Bill Heeter, Skills Inc., Seattle WA</a:t>
            </a:r>
          </a:p>
        </p:txBody>
      </p:sp>
    </p:spTree>
    <p:extLst>
      <p:ext uri="{BB962C8B-B14F-4D97-AF65-F5344CB8AC3E}">
        <p14:creationId xmlns:p14="http://schemas.microsoft.com/office/powerpoint/2010/main" val="7554377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ABCB3B72-37B2-4273-85BD-5FFD610F1537}"/>
              </a:ext>
            </a:extLst>
          </p:cNvPr>
          <p:cNvSpPr txBox="1">
            <a:spLocks noChangeArrowheads="1"/>
          </p:cNvSpPr>
          <p:nvPr/>
        </p:nvSpPr>
        <p:spPr bwMode="auto">
          <a:xfrm>
            <a:off x="304800" y="1676400"/>
            <a:ext cx="8382000" cy="5048250"/>
          </a:xfrm>
          <a:prstGeom prst="rect">
            <a:avLst/>
          </a:prstGeom>
          <a:noFill/>
          <a:ln w="9525">
            <a:noFill/>
            <a:miter lim="800000"/>
            <a:headEnd/>
            <a:tailEnd/>
          </a:ln>
        </p:spPr>
        <p:txBody>
          <a:bodyPr>
            <a:spAutoFit/>
          </a:bodyPr>
          <a:lstStyle/>
          <a:p>
            <a:pPr indent="-233363">
              <a:spcAft>
                <a:spcPts val="1200"/>
              </a:spcAft>
              <a:defRPr/>
            </a:pPr>
            <a:r>
              <a:rPr lang="en-US" b="1" u="sng" dirty="0">
                <a:solidFill>
                  <a:schemeClr val="bg1">
                    <a:lumMod val="75000"/>
                  </a:schemeClr>
                </a:solidFill>
                <a:effectLst>
                  <a:outerShdw blurRad="38100" dist="38100" dir="2700000" algn="tl">
                    <a:srgbClr val="000000">
                      <a:alpha val="43137"/>
                    </a:srgbClr>
                  </a:outerShdw>
                </a:effectLst>
                <a:latin typeface="Arial" charset="0"/>
              </a:rPr>
              <a:t>Boeing/Consultant Guidelines:</a:t>
            </a:r>
            <a:endParaRPr lang="en-US" b="1" dirty="0">
              <a:solidFill>
                <a:schemeClr val="bg1">
                  <a:lumMod val="75000"/>
                </a:schemeClr>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All (9) sets of 2024 T-3 test panels processed in non-etch alkaline cleaners passed a 168 hour salt spray test  </a:t>
            </a:r>
          </a:p>
          <a:p>
            <a:pPr marL="285750" indent="-285750">
              <a:defRPr/>
            </a:pPr>
            <a:endParaRPr lang="en-US"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4 out of 7 sets 2024 T-3 test panels processed in an etch-type cleaner produced salt spray failures (severe pitting)</a:t>
            </a:r>
          </a:p>
          <a:p>
            <a:pPr marL="285750" indent="-285750">
              <a:buFont typeface="Arial" pitchFamily="34" charset="0"/>
              <a:buChar char="•"/>
              <a:defRPr/>
            </a:pPr>
            <a:endParaRPr lang="en-US" b="1" dirty="0">
              <a:solidFill>
                <a:srgbClr val="000000"/>
              </a:solidFill>
              <a:effectLst>
                <a:outerShdw blurRad="38100" dist="38100" dir="2700000" algn="tl">
                  <a:srgbClr val="000000">
                    <a:alpha val="43137"/>
                  </a:srgbClr>
                </a:outerShdw>
              </a:effectLst>
              <a:latin typeface="Arial" charset="0"/>
            </a:endParaRPr>
          </a:p>
          <a:p>
            <a:pPr marL="285750" indent="-285750">
              <a:defRPr/>
            </a:pPr>
            <a:r>
              <a:rPr lang="en-US" b="1" dirty="0">
                <a:solidFill>
                  <a:srgbClr val="000000"/>
                </a:solidFill>
                <a:effectLst>
                  <a:outerShdw blurRad="38100" dist="38100" dir="2700000" algn="tl">
                    <a:srgbClr val="000000">
                      <a:alpha val="43137"/>
                    </a:srgbClr>
                  </a:outerShdw>
                </a:effectLst>
                <a:latin typeface="Arial" charset="0"/>
              </a:rPr>
              <a:t>If etch cleaners are required:</a:t>
            </a:r>
          </a:p>
          <a:p>
            <a:pPr marL="285750" indent="-285750">
              <a:defRPr/>
            </a:pPr>
            <a:endParaRPr lang="en-US"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Best results are obtained with etch rates between 0.17 to 0.22 mils/side/hour</a:t>
            </a:r>
          </a:p>
        </p:txBody>
      </p:sp>
      <p:sp>
        <p:nvSpPr>
          <p:cNvPr id="7" name="Rectangle 2">
            <a:extLst>
              <a:ext uri="{FF2B5EF4-FFF2-40B4-BE49-F238E27FC236}">
                <a16:creationId xmlns:a16="http://schemas.microsoft.com/office/drawing/2014/main" id="{211C42AD-296D-4D06-8D60-950B62462A87}"/>
              </a:ext>
            </a:extLst>
          </p:cNvPr>
          <p:cNvSpPr>
            <a:spLocks noGrp="1" noChangeArrowheads="1"/>
          </p:cNvSpPr>
          <p:nvPr>
            <p:ph type="title"/>
          </p:nvPr>
        </p:nvSpPr>
        <p:spPr>
          <a:xfrm>
            <a:off x="609600" y="1859"/>
            <a:ext cx="7772400" cy="1143000"/>
          </a:xfrm>
        </p:spPr>
        <p:txBody>
          <a:bodyPr/>
          <a:lstStyle/>
          <a:p>
            <a:pPr>
              <a:defRPr/>
            </a:pPr>
            <a:r>
              <a:rPr lang="en-US" dirty="0">
                <a:effectLst>
                  <a:outerShdw blurRad="38100" dist="38100" dir="2700000" algn="tl">
                    <a:srgbClr val="000000">
                      <a:alpha val="43137"/>
                    </a:srgbClr>
                  </a:outerShdw>
                </a:effectLst>
              </a:rPr>
              <a:t>SS Failures on Alodine</a:t>
            </a:r>
          </a:p>
        </p:txBody>
      </p:sp>
      <p:sp>
        <p:nvSpPr>
          <p:cNvPr id="8" name="TextBox 7">
            <a:extLst>
              <a:ext uri="{FF2B5EF4-FFF2-40B4-BE49-F238E27FC236}">
                <a16:creationId xmlns:a16="http://schemas.microsoft.com/office/drawing/2014/main" id="{7E3FDE98-B0D6-4817-9AC9-1C3F0C919F35}"/>
              </a:ext>
            </a:extLst>
          </p:cNvPr>
          <p:cNvSpPr txBox="1"/>
          <p:nvPr/>
        </p:nvSpPr>
        <p:spPr>
          <a:xfrm>
            <a:off x="1447800" y="1143000"/>
            <a:ext cx="62484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Alkaline Cleaner</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 at fault?</a:t>
            </a:r>
          </a:p>
          <a:p>
            <a:pPr algn="ctr">
              <a:defRPr/>
            </a:pPr>
            <a:endParaRPr lang="en-US" sz="2800" dirty="0">
              <a:solidFill>
                <a:schemeClr val="bg1">
                  <a:lumMod val="75000"/>
                </a:schemeClr>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A58886D3-998C-4CC0-98E5-EAFF70A71242}"/>
              </a:ext>
            </a:extLst>
          </p:cNvPr>
          <p:cNvSpPr txBox="1">
            <a:spLocks noChangeArrowheads="1"/>
          </p:cNvSpPr>
          <p:nvPr/>
        </p:nvSpPr>
        <p:spPr bwMode="auto">
          <a:xfrm>
            <a:off x="304800" y="1905000"/>
            <a:ext cx="8382000" cy="4386263"/>
          </a:xfrm>
          <a:prstGeom prst="rect">
            <a:avLst/>
          </a:prstGeom>
          <a:noFill/>
          <a:ln w="9525">
            <a:noFill/>
            <a:miter lim="800000"/>
            <a:headEnd/>
            <a:tailEnd/>
          </a:ln>
        </p:spPr>
        <p:txBody>
          <a:bodyPr>
            <a:spAutoFit/>
          </a:bodyPr>
          <a:lstStyle/>
          <a:p>
            <a:pPr indent="-233363">
              <a:spcAft>
                <a:spcPts val="1200"/>
              </a:spcAft>
              <a:defRPr/>
            </a:pPr>
            <a:r>
              <a:rPr lang="en-US" b="1" u="sng" dirty="0">
                <a:solidFill>
                  <a:schemeClr val="bg1">
                    <a:lumMod val="75000"/>
                  </a:schemeClr>
                </a:solidFill>
                <a:effectLst>
                  <a:outerShdw blurRad="38100" dist="38100" dir="2700000" algn="tl">
                    <a:srgbClr val="000000">
                      <a:alpha val="43137"/>
                    </a:srgbClr>
                  </a:outerShdw>
                </a:effectLst>
                <a:latin typeface="Arial" charset="0"/>
              </a:rPr>
              <a:t>Boeing/Consultant Guidelines:</a:t>
            </a:r>
            <a:endParaRPr lang="en-US" b="1" dirty="0">
              <a:solidFill>
                <a:schemeClr val="bg1">
                  <a:lumMod val="75000"/>
                </a:schemeClr>
              </a:solidFill>
              <a:effectLst>
                <a:outerShdw blurRad="38100" dist="38100" dir="2700000" algn="tl">
                  <a:srgbClr val="000000">
                    <a:alpha val="43137"/>
                  </a:srgbClr>
                </a:outerShdw>
              </a:effectLst>
              <a:latin typeface="Arial" charset="0"/>
            </a:endParaRPr>
          </a:p>
          <a:p>
            <a:pPr>
              <a:defRPr/>
            </a:pPr>
            <a:r>
              <a:rPr lang="en-US" b="1" u="sng" dirty="0">
                <a:solidFill>
                  <a:srgbClr val="000000"/>
                </a:solidFill>
                <a:effectLst>
                  <a:outerShdw blurRad="38100" dist="38100" dir="2700000" algn="tl">
                    <a:srgbClr val="000000">
                      <a:alpha val="43137"/>
                    </a:srgbClr>
                  </a:outerShdw>
                </a:effectLst>
                <a:latin typeface="Arial" charset="0"/>
              </a:rPr>
              <a:t>Deoxidizing</a:t>
            </a:r>
            <a:r>
              <a:rPr lang="en-US" b="1" dirty="0">
                <a:solidFill>
                  <a:srgbClr val="000000"/>
                </a:solidFill>
                <a:effectLst>
                  <a:outerShdw blurRad="38100" dist="38100" dir="2700000" algn="tl">
                    <a:srgbClr val="000000">
                      <a:alpha val="43137"/>
                    </a:srgbClr>
                  </a:outerShdw>
                </a:effectLst>
                <a:latin typeface="Arial" charset="0"/>
              </a:rPr>
              <a:t> is considered the most important or second most important step in obtaining good salt spray results (after test panel selection)</a:t>
            </a:r>
          </a:p>
          <a:p>
            <a:pPr>
              <a:defRPr/>
            </a:pPr>
            <a:endParaRPr lang="en-US" b="1" dirty="0">
              <a:solidFill>
                <a:srgbClr val="000000"/>
              </a:solidFill>
              <a:effectLst>
                <a:outerShdw blurRad="38100" dist="38100" dir="2700000" algn="tl">
                  <a:srgbClr val="000000">
                    <a:alpha val="43137"/>
                  </a:srgbClr>
                </a:outerShdw>
              </a:effectLst>
              <a:latin typeface="Arial" charset="0"/>
            </a:endParaRPr>
          </a:p>
          <a:p>
            <a:pPr>
              <a:defRPr/>
            </a:pPr>
            <a:r>
              <a:rPr lang="en-US" b="1" dirty="0">
                <a:solidFill>
                  <a:srgbClr val="000000"/>
                </a:solidFill>
                <a:effectLst>
                  <a:outerShdw blurRad="38100" dist="38100" dir="2700000" algn="tl">
                    <a:srgbClr val="000000">
                      <a:alpha val="43137"/>
                    </a:srgbClr>
                  </a:outerShdw>
                </a:effectLst>
                <a:latin typeface="Arial" charset="0"/>
              </a:rPr>
              <a:t>Time in deoxidizer is considered critical </a:t>
            </a:r>
          </a:p>
          <a:p>
            <a:pPr marL="285750" indent="-285750">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2-3 minutes, with 2 minutes preferred by most experts </a:t>
            </a:r>
          </a:p>
          <a:p>
            <a:pPr marL="285750" indent="-285750">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Reduce time to 1 minute max in older deoxidizer solutions (7,000-11,000 ppm Al)</a:t>
            </a:r>
          </a:p>
          <a:p>
            <a:pPr marL="285750" indent="-285750">
              <a:defRPr/>
            </a:pPr>
            <a:endParaRPr lang="en-US" b="1" dirty="0">
              <a:solidFill>
                <a:srgbClr val="000000"/>
              </a:solidFill>
              <a:effectLst>
                <a:outerShdw blurRad="38100" dist="38100" dir="2700000" algn="tl">
                  <a:srgbClr val="000000">
                    <a:alpha val="43137"/>
                  </a:srgbClr>
                </a:outerShdw>
              </a:effectLst>
              <a:latin typeface="Arial" charset="0"/>
            </a:endParaRPr>
          </a:p>
          <a:p>
            <a:pPr>
              <a:defRPr/>
            </a:pPr>
            <a:endParaRPr lang="en-US" b="1" dirty="0">
              <a:solidFill>
                <a:srgbClr val="000000"/>
              </a:solidFill>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D1BC1DC7-3B3A-44FE-9F3D-B28ED0DCFD4C}"/>
              </a:ext>
            </a:extLst>
          </p:cNvPr>
          <p:cNvSpPr txBox="1"/>
          <p:nvPr/>
        </p:nvSpPr>
        <p:spPr>
          <a:xfrm>
            <a:off x="1447800" y="1143000"/>
            <a:ext cx="62484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De-ox </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at fault?</a:t>
            </a:r>
          </a:p>
          <a:p>
            <a:pPr algn="ctr">
              <a:defRPr/>
            </a:pPr>
            <a:endParaRPr lang="en-US" sz="2800" dirty="0">
              <a:solidFill>
                <a:schemeClr val="bg1">
                  <a:lumMod val="75000"/>
                </a:schemeClr>
              </a:solidFill>
              <a:effectLst>
                <a:outerShdw blurRad="38100" dist="38100" dir="2700000" algn="tl">
                  <a:srgbClr val="000000">
                    <a:alpha val="43137"/>
                  </a:srgbClr>
                </a:outerShdw>
              </a:effectLst>
              <a:latin typeface="Arial" charset="0"/>
            </a:endParaRPr>
          </a:p>
        </p:txBody>
      </p:sp>
      <p:sp>
        <p:nvSpPr>
          <p:cNvPr id="9" name="Rectangle 2">
            <a:extLst>
              <a:ext uri="{FF2B5EF4-FFF2-40B4-BE49-F238E27FC236}">
                <a16:creationId xmlns:a16="http://schemas.microsoft.com/office/drawing/2014/main" id="{A3592B81-1670-4451-9379-6BD9B4A03000}"/>
              </a:ext>
            </a:extLst>
          </p:cNvPr>
          <p:cNvSpPr>
            <a:spLocks noGrp="1" noChangeArrowheads="1"/>
          </p:cNvSpPr>
          <p:nvPr>
            <p:ph type="title"/>
          </p:nvPr>
        </p:nvSpPr>
        <p:spPr>
          <a:xfrm>
            <a:off x="609600" y="1859"/>
            <a:ext cx="7772400" cy="1143000"/>
          </a:xfrm>
        </p:spPr>
        <p:txBody>
          <a:bodyPr/>
          <a:lstStyle/>
          <a:p>
            <a:pPr>
              <a:defRPr/>
            </a:pPr>
            <a:r>
              <a:rPr lang="en-US" dirty="0">
                <a:effectLst>
                  <a:outerShdw blurRad="38100" dist="38100" dir="2700000" algn="tl">
                    <a:srgbClr val="000000">
                      <a:alpha val="43137"/>
                    </a:srgbClr>
                  </a:outerShdw>
                </a:effectLst>
              </a:rPr>
              <a:t>SS Failures on Alodine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472363" y="1060450"/>
            <a:ext cx="341312" cy="354013"/>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a:t>
            </a:r>
          </a:p>
        </p:txBody>
      </p:sp>
      <p:sp>
        <p:nvSpPr>
          <p:cNvPr id="11267" name="Rectangle 3"/>
          <p:cNvSpPr>
            <a:spLocks noChangeArrowheads="1"/>
          </p:cNvSpPr>
          <p:nvPr/>
        </p:nvSpPr>
        <p:spPr bwMode="auto">
          <a:xfrm>
            <a:off x="7933018" y="1284288"/>
            <a:ext cx="76302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68" name="Rectangle 4"/>
          <p:cNvSpPr>
            <a:spLocks noChangeArrowheads="1"/>
          </p:cNvSpPr>
          <p:nvPr/>
        </p:nvSpPr>
        <p:spPr bwMode="auto">
          <a:xfrm>
            <a:off x="5294313" y="3200400"/>
            <a:ext cx="468312" cy="601663"/>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3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a:t>
            </a:r>
          </a:p>
        </p:txBody>
      </p:sp>
      <p:sp>
        <p:nvSpPr>
          <p:cNvPr id="11269" name="Rectangle 5"/>
          <p:cNvSpPr>
            <a:spLocks noChangeArrowheads="1"/>
          </p:cNvSpPr>
          <p:nvPr/>
        </p:nvSpPr>
        <p:spPr bwMode="auto">
          <a:xfrm>
            <a:off x="7539038" y="3200400"/>
            <a:ext cx="468312" cy="601663"/>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3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a:t>
            </a:r>
          </a:p>
        </p:txBody>
      </p:sp>
      <p:sp>
        <p:nvSpPr>
          <p:cNvPr id="11270" name="Rectangle 6"/>
          <p:cNvSpPr>
            <a:spLocks noChangeArrowheads="1"/>
          </p:cNvSpPr>
          <p:nvPr/>
        </p:nvSpPr>
        <p:spPr bwMode="auto">
          <a:xfrm>
            <a:off x="7966355" y="1725613"/>
            <a:ext cx="76302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1" name="Rectangle 7"/>
          <p:cNvSpPr>
            <a:spLocks noChangeArrowheads="1"/>
          </p:cNvSpPr>
          <p:nvPr/>
        </p:nvSpPr>
        <p:spPr bwMode="auto">
          <a:xfrm>
            <a:off x="7907618" y="2197100"/>
            <a:ext cx="76302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2" name="Rectangle 8"/>
          <p:cNvSpPr>
            <a:spLocks noChangeArrowheads="1"/>
          </p:cNvSpPr>
          <p:nvPr/>
        </p:nvSpPr>
        <p:spPr bwMode="auto">
          <a:xfrm>
            <a:off x="6900344" y="2563813"/>
            <a:ext cx="92813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a:t>
            </a:r>
            <a:r>
              <a:rPr kumimoji="0" lang="en-US" sz="2200" b="1" i="0" u="none" strike="noStrike" kern="1200" cap="none" spc="0" normalizeH="0" baseline="-25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4</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3" name="Rectangle 9"/>
          <p:cNvSpPr>
            <a:spLocks noChangeArrowheads="1"/>
          </p:cNvSpPr>
          <p:nvPr/>
        </p:nvSpPr>
        <p:spPr bwMode="auto">
          <a:xfrm>
            <a:off x="5714003" y="4343400"/>
            <a:ext cx="69890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NI</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4" name="Rectangle 10"/>
          <p:cNvSpPr>
            <a:spLocks noChangeArrowheads="1"/>
          </p:cNvSpPr>
          <p:nvPr/>
        </p:nvSpPr>
        <p:spPr bwMode="auto">
          <a:xfrm>
            <a:off x="7923345" y="4343400"/>
            <a:ext cx="793485"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Cu</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5" name="Rectangle 11"/>
          <p:cNvSpPr>
            <a:spLocks noChangeArrowheads="1"/>
          </p:cNvSpPr>
          <p:nvPr/>
        </p:nvSpPr>
        <p:spPr bwMode="auto">
          <a:xfrm>
            <a:off x="5054081" y="5230813"/>
            <a:ext cx="92813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a:t>
            </a:r>
            <a:r>
              <a:rPr kumimoji="0" lang="en-US" sz="2200" b="1" i="0" u="none" strike="noStrike" kern="1200" cap="none" spc="0" normalizeH="0" baseline="-25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4</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6" name="Rectangle 12"/>
          <p:cNvSpPr>
            <a:spLocks noChangeArrowheads="1"/>
          </p:cNvSpPr>
          <p:nvPr/>
        </p:nvSpPr>
        <p:spPr bwMode="auto">
          <a:xfrm>
            <a:off x="7343256" y="5230813"/>
            <a:ext cx="928138" cy="384850"/>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a:t>
            </a:r>
            <a:r>
              <a:rPr kumimoji="0" lang="en-US" sz="2200" b="1" i="0" u="none" strike="noStrike" kern="1200" cap="none" spc="0" normalizeH="0" baseline="-25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4</a:t>
            </a:r>
            <a:r>
              <a:rPr kumimoji="0" lang="en-US" sz="22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p>
        </p:txBody>
      </p:sp>
      <p:sp>
        <p:nvSpPr>
          <p:cNvPr id="11277" name="Line 13"/>
          <p:cNvSpPr>
            <a:spLocks noChangeShapeType="1"/>
          </p:cNvSpPr>
          <p:nvPr/>
        </p:nvSpPr>
        <p:spPr bwMode="auto">
          <a:xfrm>
            <a:off x="7967663" y="1649413"/>
            <a:ext cx="423862" cy="0"/>
          </a:xfrm>
          <a:prstGeom prst="line">
            <a:avLst/>
          </a:prstGeom>
          <a:noFill/>
          <a:ln w="25400">
            <a:solidFill>
              <a:srgbClr val="000000"/>
            </a:solidFill>
            <a:round/>
            <a:headEnd type="none" w="sm" len="sm"/>
            <a:tailEnd type="stealth" w="med"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78" name="Line 14"/>
          <p:cNvSpPr>
            <a:spLocks noChangeShapeType="1"/>
          </p:cNvSpPr>
          <p:nvPr/>
        </p:nvSpPr>
        <p:spPr bwMode="auto">
          <a:xfrm>
            <a:off x="7967663" y="2106613"/>
            <a:ext cx="423862" cy="0"/>
          </a:xfrm>
          <a:prstGeom prst="line">
            <a:avLst/>
          </a:prstGeom>
          <a:noFill/>
          <a:ln w="25400">
            <a:solidFill>
              <a:srgbClr val="000000"/>
            </a:solidFill>
            <a:round/>
            <a:headEnd type="none" w="sm" len="sm"/>
            <a:tailEnd type="stealth" w="med"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79" name="Line 15"/>
          <p:cNvSpPr>
            <a:spLocks noChangeShapeType="1"/>
          </p:cNvSpPr>
          <p:nvPr/>
        </p:nvSpPr>
        <p:spPr bwMode="auto">
          <a:xfrm>
            <a:off x="7988300" y="2620963"/>
            <a:ext cx="423863" cy="0"/>
          </a:xfrm>
          <a:prstGeom prst="line">
            <a:avLst/>
          </a:prstGeom>
          <a:noFill/>
          <a:ln w="25400">
            <a:solidFill>
              <a:srgbClr val="000000"/>
            </a:solidFill>
            <a:round/>
            <a:headEnd type="none" w="sm" len="sm"/>
            <a:tailEnd type="stealth" w="med"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0" name="Line 16"/>
          <p:cNvSpPr>
            <a:spLocks noChangeShapeType="1"/>
          </p:cNvSpPr>
          <p:nvPr/>
        </p:nvSpPr>
        <p:spPr bwMode="auto">
          <a:xfrm>
            <a:off x="5794375" y="4767263"/>
            <a:ext cx="422275" cy="0"/>
          </a:xfrm>
          <a:prstGeom prst="line">
            <a:avLst/>
          </a:prstGeom>
          <a:noFill/>
          <a:ln w="25400">
            <a:solidFill>
              <a:srgbClr val="000000"/>
            </a:solidFill>
            <a:round/>
            <a:headEnd type="none" w="sm" len="sm"/>
            <a:tailEnd type="stealth" w="med"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1" name="Line 17"/>
          <p:cNvSpPr>
            <a:spLocks noChangeShapeType="1"/>
          </p:cNvSpPr>
          <p:nvPr/>
        </p:nvSpPr>
        <p:spPr bwMode="auto">
          <a:xfrm>
            <a:off x="8077200" y="4800600"/>
            <a:ext cx="422275" cy="0"/>
          </a:xfrm>
          <a:prstGeom prst="line">
            <a:avLst/>
          </a:prstGeom>
          <a:noFill/>
          <a:ln w="25400">
            <a:solidFill>
              <a:srgbClr val="000000"/>
            </a:solidFill>
            <a:round/>
            <a:headEnd type="stealth" w="med" len="lg"/>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2" name="Line 18"/>
          <p:cNvSpPr>
            <a:spLocks noChangeShapeType="1"/>
          </p:cNvSpPr>
          <p:nvPr/>
        </p:nvSpPr>
        <p:spPr bwMode="auto">
          <a:xfrm>
            <a:off x="7092950" y="1155700"/>
            <a:ext cx="176213"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3" name="Line 19"/>
          <p:cNvSpPr>
            <a:spLocks noChangeShapeType="1"/>
          </p:cNvSpPr>
          <p:nvPr/>
        </p:nvSpPr>
        <p:spPr bwMode="auto">
          <a:xfrm>
            <a:off x="6858000" y="992188"/>
            <a:ext cx="0"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4" name="Line 20"/>
          <p:cNvSpPr>
            <a:spLocks noChangeShapeType="1"/>
          </p:cNvSpPr>
          <p:nvPr/>
        </p:nvSpPr>
        <p:spPr bwMode="auto">
          <a:xfrm>
            <a:off x="6858000" y="3048000"/>
            <a:ext cx="1792288" cy="1588"/>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5" name="Line 21"/>
          <p:cNvSpPr>
            <a:spLocks noChangeShapeType="1"/>
          </p:cNvSpPr>
          <p:nvPr/>
        </p:nvSpPr>
        <p:spPr bwMode="auto">
          <a:xfrm>
            <a:off x="6880225" y="1155700"/>
            <a:ext cx="166688"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6" name="Line 22"/>
          <p:cNvSpPr>
            <a:spLocks noChangeShapeType="1"/>
          </p:cNvSpPr>
          <p:nvPr/>
        </p:nvSpPr>
        <p:spPr bwMode="auto">
          <a:xfrm>
            <a:off x="8650288" y="992188"/>
            <a:ext cx="1587"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7" name="Line 23"/>
          <p:cNvSpPr>
            <a:spLocks noChangeShapeType="1"/>
          </p:cNvSpPr>
          <p:nvPr/>
        </p:nvSpPr>
        <p:spPr bwMode="auto">
          <a:xfrm>
            <a:off x="7316788" y="115570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8" name="Line 24"/>
          <p:cNvSpPr>
            <a:spLocks noChangeShapeType="1"/>
          </p:cNvSpPr>
          <p:nvPr/>
        </p:nvSpPr>
        <p:spPr bwMode="auto">
          <a:xfrm>
            <a:off x="7553325" y="115570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89" name="Line 25"/>
          <p:cNvSpPr>
            <a:spLocks noChangeShapeType="1"/>
          </p:cNvSpPr>
          <p:nvPr/>
        </p:nvSpPr>
        <p:spPr bwMode="auto">
          <a:xfrm>
            <a:off x="7777163" y="115570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0" name="Line 26"/>
          <p:cNvSpPr>
            <a:spLocks noChangeShapeType="1"/>
          </p:cNvSpPr>
          <p:nvPr/>
        </p:nvSpPr>
        <p:spPr bwMode="auto">
          <a:xfrm>
            <a:off x="8001000" y="115570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1" name="Line 27"/>
          <p:cNvSpPr>
            <a:spLocks noChangeShapeType="1"/>
          </p:cNvSpPr>
          <p:nvPr/>
        </p:nvSpPr>
        <p:spPr bwMode="auto">
          <a:xfrm>
            <a:off x="8224838" y="115570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2" name="Line 28"/>
          <p:cNvSpPr>
            <a:spLocks noChangeShapeType="1"/>
          </p:cNvSpPr>
          <p:nvPr/>
        </p:nvSpPr>
        <p:spPr bwMode="auto">
          <a:xfrm>
            <a:off x="8450263" y="1155700"/>
            <a:ext cx="176212"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3" name="Line 29"/>
          <p:cNvSpPr>
            <a:spLocks noChangeShapeType="1"/>
          </p:cNvSpPr>
          <p:nvPr/>
        </p:nvSpPr>
        <p:spPr bwMode="auto">
          <a:xfrm>
            <a:off x="4849813"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4" name="Line 30"/>
          <p:cNvSpPr>
            <a:spLocks noChangeShapeType="1"/>
          </p:cNvSpPr>
          <p:nvPr/>
        </p:nvSpPr>
        <p:spPr bwMode="auto">
          <a:xfrm>
            <a:off x="4614863" y="3665538"/>
            <a:ext cx="0"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5" name="Line 31"/>
          <p:cNvSpPr>
            <a:spLocks noChangeShapeType="1"/>
          </p:cNvSpPr>
          <p:nvPr/>
        </p:nvSpPr>
        <p:spPr bwMode="auto">
          <a:xfrm>
            <a:off x="4614863" y="5721350"/>
            <a:ext cx="1793875" cy="1588"/>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6" name="Line 32"/>
          <p:cNvSpPr>
            <a:spLocks noChangeShapeType="1"/>
          </p:cNvSpPr>
          <p:nvPr/>
        </p:nvSpPr>
        <p:spPr bwMode="auto">
          <a:xfrm>
            <a:off x="4638675" y="3829050"/>
            <a:ext cx="1651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7" name="Line 33"/>
          <p:cNvSpPr>
            <a:spLocks noChangeShapeType="1"/>
          </p:cNvSpPr>
          <p:nvPr/>
        </p:nvSpPr>
        <p:spPr bwMode="auto">
          <a:xfrm>
            <a:off x="6408738" y="3665538"/>
            <a:ext cx="1587"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8" name="Line 34"/>
          <p:cNvSpPr>
            <a:spLocks noChangeShapeType="1"/>
          </p:cNvSpPr>
          <p:nvPr/>
        </p:nvSpPr>
        <p:spPr bwMode="auto">
          <a:xfrm>
            <a:off x="5075238" y="3829050"/>
            <a:ext cx="176212"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299" name="Line 35"/>
          <p:cNvSpPr>
            <a:spLocks noChangeShapeType="1"/>
          </p:cNvSpPr>
          <p:nvPr/>
        </p:nvSpPr>
        <p:spPr bwMode="auto">
          <a:xfrm>
            <a:off x="5311775" y="3829050"/>
            <a:ext cx="176213"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0" name="Line 36"/>
          <p:cNvSpPr>
            <a:spLocks noChangeShapeType="1"/>
          </p:cNvSpPr>
          <p:nvPr/>
        </p:nvSpPr>
        <p:spPr bwMode="auto">
          <a:xfrm>
            <a:off x="5535613" y="3829050"/>
            <a:ext cx="176212"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1" name="Line 37"/>
          <p:cNvSpPr>
            <a:spLocks noChangeShapeType="1"/>
          </p:cNvSpPr>
          <p:nvPr/>
        </p:nvSpPr>
        <p:spPr bwMode="auto">
          <a:xfrm>
            <a:off x="5759450" y="3829050"/>
            <a:ext cx="176213"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2" name="Line 38"/>
          <p:cNvSpPr>
            <a:spLocks noChangeShapeType="1"/>
          </p:cNvSpPr>
          <p:nvPr/>
        </p:nvSpPr>
        <p:spPr bwMode="auto">
          <a:xfrm>
            <a:off x="5984875" y="3829050"/>
            <a:ext cx="174625"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3" name="Line 39"/>
          <p:cNvSpPr>
            <a:spLocks noChangeShapeType="1"/>
          </p:cNvSpPr>
          <p:nvPr/>
        </p:nvSpPr>
        <p:spPr bwMode="auto">
          <a:xfrm>
            <a:off x="6207125"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4" name="Line 40"/>
          <p:cNvSpPr>
            <a:spLocks noChangeShapeType="1"/>
          </p:cNvSpPr>
          <p:nvPr/>
        </p:nvSpPr>
        <p:spPr bwMode="auto">
          <a:xfrm>
            <a:off x="7127875" y="3829050"/>
            <a:ext cx="176213"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5" name="Line 41"/>
          <p:cNvSpPr>
            <a:spLocks noChangeShapeType="1"/>
          </p:cNvSpPr>
          <p:nvPr/>
        </p:nvSpPr>
        <p:spPr bwMode="auto">
          <a:xfrm>
            <a:off x="6892925" y="3665538"/>
            <a:ext cx="0"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6" name="Line 42"/>
          <p:cNvSpPr>
            <a:spLocks noChangeShapeType="1"/>
          </p:cNvSpPr>
          <p:nvPr/>
        </p:nvSpPr>
        <p:spPr bwMode="auto">
          <a:xfrm>
            <a:off x="6892925" y="5721350"/>
            <a:ext cx="1792288" cy="1588"/>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7" name="Line 43"/>
          <p:cNvSpPr>
            <a:spLocks noChangeShapeType="1"/>
          </p:cNvSpPr>
          <p:nvPr/>
        </p:nvSpPr>
        <p:spPr bwMode="auto">
          <a:xfrm>
            <a:off x="6915150" y="3829050"/>
            <a:ext cx="166688"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8" name="Line 44"/>
          <p:cNvSpPr>
            <a:spLocks noChangeShapeType="1"/>
          </p:cNvSpPr>
          <p:nvPr/>
        </p:nvSpPr>
        <p:spPr bwMode="auto">
          <a:xfrm>
            <a:off x="8685213" y="3665538"/>
            <a:ext cx="1587" cy="2055812"/>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09" name="Line 45"/>
          <p:cNvSpPr>
            <a:spLocks noChangeShapeType="1"/>
          </p:cNvSpPr>
          <p:nvPr/>
        </p:nvSpPr>
        <p:spPr bwMode="auto">
          <a:xfrm>
            <a:off x="7351713"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0" name="Line 46"/>
          <p:cNvSpPr>
            <a:spLocks noChangeShapeType="1"/>
          </p:cNvSpPr>
          <p:nvPr/>
        </p:nvSpPr>
        <p:spPr bwMode="auto">
          <a:xfrm>
            <a:off x="7588250"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1" name="Line 47"/>
          <p:cNvSpPr>
            <a:spLocks noChangeShapeType="1"/>
          </p:cNvSpPr>
          <p:nvPr/>
        </p:nvSpPr>
        <p:spPr bwMode="auto">
          <a:xfrm>
            <a:off x="7812088"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2" name="Line 48"/>
          <p:cNvSpPr>
            <a:spLocks noChangeShapeType="1"/>
          </p:cNvSpPr>
          <p:nvPr/>
        </p:nvSpPr>
        <p:spPr bwMode="auto">
          <a:xfrm>
            <a:off x="8035925" y="3829050"/>
            <a:ext cx="176213"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3" name="Line 49"/>
          <p:cNvSpPr>
            <a:spLocks noChangeShapeType="1"/>
          </p:cNvSpPr>
          <p:nvPr/>
        </p:nvSpPr>
        <p:spPr bwMode="auto">
          <a:xfrm>
            <a:off x="8259763" y="3829050"/>
            <a:ext cx="177800"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4" name="Line 50"/>
          <p:cNvSpPr>
            <a:spLocks noChangeShapeType="1"/>
          </p:cNvSpPr>
          <p:nvPr/>
        </p:nvSpPr>
        <p:spPr bwMode="auto">
          <a:xfrm>
            <a:off x="8485188" y="3829050"/>
            <a:ext cx="176212" cy="0"/>
          </a:xfrm>
          <a:prstGeom prst="line">
            <a:avLst/>
          </a:prstGeom>
          <a:noFill/>
          <a:ln w="158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5" name="Rectangle 51"/>
          <p:cNvSpPr>
            <a:spLocks noChangeArrowheads="1"/>
          </p:cNvSpPr>
          <p:nvPr/>
        </p:nvSpPr>
        <p:spPr bwMode="auto">
          <a:xfrm>
            <a:off x="7570788" y="1371600"/>
            <a:ext cx="331787" cy="1133475"/>
          </a:xfrm>
          <a:prstGeom prst="rect">
            <a:avLst/>
          </a:prstGeom>
          <a:noFill/>
          <a:ln w="1587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6" name="Rectangle 52"/>
          <p:cNvSpPr>
            <a:spLocks noChangeArrowheads="1"/>
          </p:cNvSpPr>
          <p:nvPr/>
        </p:nvSpPr>
        <p:spPr bwMode="auto">
          <a:xfrm>
            <a:off x="5364163" y="4044950"/>
            <a:ext cx="330200" cy="1133475"/>
          </a:xfrm>
          <a:prstGeom prst="rect">
            <a:avLst/>
          </a:prstGeom>
          <a:noFill/>
          <a:ln w="1587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7" name="Rectangle 53"/>
          <p:cNvSpPr>
            <a:spLocks noChangeArrowheads="1"/>
          </p:cNvSpPr>
          <p:nvPr/>
        </p:nvSpPr>
        <p:spPr bwMode="auto">
          <a:xfrm>
            <a:off x="7629525" y="4044950"/>
            <a:ext cx="330200" cy="1133475"/>
          </a:xfrm>
          <a:prstGeom prst="rect">
            <a:avLst/>
          </a:prstGeom>
          <a:noFill/>
          <a:ln w="1587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18" name="Rectangle 54"/>
          <p:cNvSpPr>
            <a:spLocks noChangeArrowheads="1"/>
          </p:cNvSpPr>
          <p:nvPr/>
        </p:nvSpPr>
        <p:spPr bwMode="auto">
          <a:xfrm>
            <a:off x="7648575" y="1365250"/>
            <a:ext cx="235642" cy="461665"/>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NewCenturySchlbk" pitchFamily="18" charset="0"/>
                <a:ea typeface="+mn-ea"/>
                <a:cs typeface="+mn-cs"/>
              </a:rPr>
              <a:t>=</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1319" name="Rectangle 55"/>
          <p:cNvSpPr>
            <a:spLocks noChangeArrowheads="1"/>
          </p:cNvSpPr>
          <p:nvPr/>
        </p:nvSpPr>
        <p:spPr bwMode="auto">
          <a:xfrm>
            <a:off x="7648575" y="1657350"/>
            <a:ext cx="235642" cy="461665"/>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NewCenturySchlbk" pitchFamily="18" charset="0"/>
                <a:ea typeface="+mn-ea"/>
                <a:cs typeface="+mn-cs"/>
              </a:rPr>
              <a:t>=</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1320" name="Rectangle 56"/>
          <p:cNvSpPr>
            <a:spLocks noChangeArrowheads="1"/>
          </p:cNvSpPr>
          <p:nvPr/>
        </p:nvSpPr>
        <p:spPr bwMode="auto">
          <a:xfrm>
            <a:off x="7648575" y="1973263"/>
            <a:ext cx="235642" cy="461665"/>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NewCenturySchlbk" pitchFamily="18" charset="0"/>
                <a:ea typeface="+mn-ea"/>
                <a:cs typeface="+mn-cs"/>
              </a:rPr>
              <a:t>=</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1321" name="Rectangle 57"/>
          <p:cNvSpPr>
            <a:spLocks noChangeArrowheads="1"/>
          </p:cNvSpPr>
          <p:nvPr/>
        </p:nvSpPr>
        <p:spPr bwMode="auto">
          <a:xfrm>
            <a:off x="5440363" y="4295775"/>
            <a:ext cx="235642" cy="461665"/>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NewCenturySchlbk" pitchFamily="18" charset="0"/>
                <a:ea typeface="+mn-ea"/>
                <a:cs typeface="+mn-cs"/>
              </a:rPr>
              <a:t>=</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1322" name="Rectangle 58"/>
          <p:cNvSpPr>
            <a:spLocks noChangeArrowheads="1"/>
          </p:cNvSpPr>
          <p:nvPr/>
        </p:nvSpPr>
        <p:spPr bwMode="auto">
          <a:xfrm>
            <a:off x="7694613" y="4332288"/>
            <a:ext cx="378309" cy="276999"/>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NewCenturySchlbk" pitchFamily="18" charset="0"/>
                <a:ea typeface="+mn-ea"/>
                <a:cs typeface="+mn-cs"/>
              </a:rPr>
              <a:t>++</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1323" name="Line 59"/>
          <p:cNvSpPr>
            <a:spLocks noChangeShapeType="1"/>
          </p:cNvSpPr>
          <p:nvPr/>
        </p:nvSpPr>
        <p:spPr bwMode="auto">
          <a:xfrm flipV="1">
            <a:off x="7739063" y="963613"/>
            <a:ext cx="0" cy="373062"/>
          </a:xfrm>
          <a:prstGeom prst="line">
            <a:avLst/>
          </a:prstGeom>
          <a:noFill/>
          <a:ln w="381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24" name="Line 60"/>
          <p:cNvSpPr>
            <a:spLocks noChangeShapeType="1"/>
          </p:cNvSpPr>
          <p:nvPr/>
        </p:nvSpPr>
        <p:spPr bwMode="auto">
          <a:xfrm flipV="1">
            <a:off x="5524500" y="3662363"/>
            <a:ext cx="4763" cy="365125"/>
          </a:xfrm>
          <a:prstGeom prst="line">
            <a:avLst/>
          </a:prstGeom>
          <a:noFill/>
          <a:ln w="381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25" name="Line 61"/>
          <p:cNvSpPr>
            <a:spLocks noChangeShapeType="1"/>
          </p:cNvSpPr>
          <p:nvPr/>
        </p:nvSpPr>
        <p:spPr bwMode="auto">
          <a:xfrm>
            <a:off x="7800975" y="3694113"/>
            <a:ext cx="0" cy="344487"/>
          </a:xfrm>
          <a:prstGeom prst="line">
            <a:avLst/>
          </a:prstGeom>
          <a:noFill/>
          <a:ln w="38100">
            <a:solidFill>
              <a:srgbClr val="0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26" name="Rectangle 62"/>
          <p:cNvSpPr>
            <a:spLocks noChangeArrowheads="1"/>
          </p:cNvSpPr>
          <p:nvPr/>
        </p:nvSpPr>
        <p:spPr bwMode="auto">
          <a:xfrm>
            <a:off x="641445" y="152400"/>
            <a:ext cx="7859522" cy="817982"/>
          </a:xfrm>
          <a:prstGeom prst="rect">
            <a:avLst/>
          </a:prstGeom>
          <a:noFill/>
          <a:ln w="9525">
            <a:noFill/>
            <a:miter lim="800000"/>
            <a:headEnd/>
            <a:tailEnd/>
          </a:ln>
        </p:spPr>
        <p:txBody>
          <a:bodyPr wrap="none" lIns="100012" tIns="39688" rIns="100012" bIns="39688">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Corrosion via Galvanic Cells</a:t>
            </a:r>
          </a:p>
        </p:txBody>
      </p:sp>
      <p:sp>
        <p:nvSpPr>
          <p:cNvPr id="11327" name="Rectangle 63"/>
          <p:cNvSpPr>
            <a:spLocks noChangeArrowheads="1"/>
          </p:cNvSpPr>
          <p:nvPr/>
        </p:nvSpPr>
        <p:spPr bwMode="auto">
          <a:xfrm>
            <a:off x="5181600" y="5867400"/>
            <a:ext cx="2416175" cy="903288"/>
          </a:xfrm>
          <a:prstGeom prst="rect">
            <a:avLst/>
          </a:prstGeom>
          <a:noFill/>
          <a:ln w="9525">
            <a:noFill/>
            <a:miter lim="800000"/>
            <a:headEnd/>
            <a:tailEnd/>
          </a:ln>
        </p:spPr>
        <p:txBody>
          <a:bodyPr wrap="none" lIns="100012" tIns="39688" rIns="100012" bIns="39688">
            <a:spAutoFit/>
          </a:bodyPr>
          <a:lstStyle/>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Zn—Negative</a:t>
            </a:r>
          </a:p>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Ni—Less Negative</a:t>
            </a:r>
          </a:p>
          <a:p>
            <a:pPr marL="0" marR="0" lvl="0" indent="0" algn="ctr" defTabSz="1444625"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Cu—Positive</a:t>
            </a:r>
          </a:p>
        </p:txBody>
      </p:sp>
      <p:sp>
        <p:nvSpPr>
          <p:cNvPr id="11328" name="Rectangle 64"/>
          <p:cNvSpPr>
            <a:spLocks noChangeArrowheads="1"/>
          </p:cNvSpPr>
          <p:nvPr/>
        </p:nvSpPr>
        <p:spPr bwMode="auto">
          <a:xfrm>
            <a:off x="561975" y="3733800"/>
            <a:ext cx="1138238" cy="1190625"/>
          </a:xfrm>
          <a:prstGeom prst="rect">
            <a:avLst/>
          </a:prstGeom>
          <a:solidFill>
            <a:srgbClr val="00FFFF"/>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29" name="Rectangle 65"/>
          <p:cNvSpPr>
            <a:spLocks noChangeArrowheads="1"/>
          </p:cNvSpPr>
          <p:nvPr/>
        </p:nvSpPr>
        <p:spPr bwMode="auto">
          <a:xfrm>
            <a:off x="2967038" y="3733800"/>
            <a:ext cx="1138237" cy="1190625"/>
          </a:xfrm>
          <a:prstGeom prst="rect">
            <a:avLst/>
          </a:prstGeom>
          <a:solidFill>
            <a:srgbClr val="FFFF66"/>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0" name="Oval 66"/>
          <p:cNvSpPr>
            <a:spLocks noChangeArrowheads="1"/>
          </p:cNvSpPr>
          <p:nvPr/>
        </p:nvSpPr>
        <p:spPr bwMode="auto">
          <a:xfrm>
            <a:off x="1928813" y="2133600"/>
            <a:ext cx="701675" cy="561975"/>
          </a:xfrm>
          <a:prstGeom prst="ellipse">
            <a:avLst/>
          </a:prstGeom>
          <a:solidFill>
            <a:schemeClr val="accent1"/>
          </a:solidFill>
          <a:ln w="12699">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1" name="Rectangle 67"/>
          <p:cNvSpPr>
            <a:spLocks noChangeArrowheads="1"/>
          </p:cNvSpPr>
          <p:nvPr/>
        </p:nvSpPr>
        <p:spPr bwMode="auto">
          <a:xfrm>
            <a:off x="1709738" y="3905250"/>
            <a:ext cx="1247775" cy="161925"/>
          </a:xfrm>
          <a:prstGeom prst="rect">
            <a:avLst/>
          </a:prstGeom>
          <a:solidFill>
            <a:schemeClr val="accent1"/>
          </a:solidFill>
          <a:ln w="12699">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2" name="Rectangle 68"/>
          <p:cNvSpPr>
            <a:spLocks noChangeArrowheads="1"/>
          </p:cNvSpPr>
          <p:nvPr/>
        </p:nvSpPr>
        <p:spPr bwMode="auto">
          <a:xfrm>
            <a:off x="1054100" y="3048000"/>
            <a:ext cx="155575" cy="1590675"/>
          </a:xfrm>
          <a:prstGeom prst="rect">
            <a:avLst/>
          </a:prstGeom>
          <a:solidFill>
            <a:srgbClr val="969696"/>
          </a:solidFill>
          <a:ln w="12699">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3" name="Rectangle 69"/>
          <p:cNvSpPr>
            <a:spLocks noChangeArrowheads="1"/>
          </p:cNvSpPr>
          <p:nvPr/>
        </p:nvSpPr>
        <p:spPr bwMode="auto">
          <a:xfrm>
            <a:off x="3459163" y="3105150"/>
            <a:ext cx="100012" cy="1590675"/>
          </a:xfrm>
          <a:prstGeom prst="rect">
            <a:avLst/>
          </a:prstGeom>
          <a:solidFill>
            <a:srgbClr val="393939"/>
          </a:solidFill>
          <a:ln w="12699">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4" name="Line 70"/>
          <p:cNvSpPr>
            <a:spLocks noChangeShapeType="1"/>
          </p:cNvSpPr>
          <p:nvPr/>
        </p:nvSpPr>
        <p:spPr bwMode="auto">
          <a:xfrm flipH="1">
            <a:off x="1104900" y="2414588"/>
            <a:ext cx="819150" cy="0"/>
          </a:xfrm>
          <a:prstGeom prst="line">
            <a:avLst/>
          </a:prstGeom>
          <a:noFill/>
          <a:ln w="57150">
            <a:solidFill>
              <a:srgbClr val="000000"/>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5" name="Line 71"/>
          <p:cNvSpPr>
            <a:spLocks noChangeShapeType="1"/>
          </p:cNvSpPr>
          <p:nvPr/>
        </p:nvSpPr>
        <p:spPr bwMode="auto">
          <a:xfrm flipV="1">
            <a:off x="1104900" y="2414588"/>
            <a:ext cx="0" cy="628650"/>
          </a:xfrm>
          <a:prstGeom prst="line">
            <a:avLst/>
          </a:prstGeom>
          <a:noFill/>
          <a:ln w="57150">
            <a:solidFill>
              <a:srgbClr val="000000"/>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6" name="Line 72"/>
          <p:cNvSpPr>
            <a:spLocks noChangeShapeType="1"/>
          </p:cNvSpPr>
          <p:nvPr/>
        </p:nvSpPr>
        <p:spPr bwMode="auto">
          <a:xfrm flipV="1">
            <a:off x="3508375" y="2414588"/>
            <a:ext cx="0" cy="685800"/>
          </a:xfrm>
          <a:prstGeom prst="line">
            <a:avLst/>
          </a:prstGeom>
          <a:noFill/>
          <a:ln w="57150">
            <a:solidFill>
              <a:srgbClr val="000000"/>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7" name="Line 73"/>
          <p:cNvSpPr>
            <a:spLocks noChangeShapeType="1"/>
          </p:cNvSpPr>
          <p:nvPr/>
        </p:nvSpPr>
        <p:spPr bwMode="auto">
          <a:xfrm flipH="1">
            <a:off x="2633663" y="2414588"/>
            <a:ext cx="874712" cy="0"/>
          </a:xfrm>
          <a:prstGeom prst="line">
            <a:avLst/>
          </a:prstGeom>
          <a:noFill/>
          <a:ln w="57150">
            <a:solidFill>
              <a:srgbClr val="000000"/>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38" name="Line 74"/>
          <p:cNvSpPr>
            <a:spLocks noChangeShapeType="1"/>
          </p:cNvSpPr>
          <p:nvPr/>
        </p:nvSpPr>
        <p:spPr bwMode="auto">
          <a:xfrm>
            <a:off x="2143125" y="2243138"/>
            <a:ext cx="163513" cy="228600"/>
          </a:xfrm>
          <a:prstGeom prst="line">
            <a:avLst/>
          </a:prstGeom>
          <a:noFill/>
          <a:ln w="50799">
            <a:solidFill>
              <a:schemeClr val="tx1"/>
            </a:solidFill>
            <a:round/>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8683" name="Rectangle 75"/>
          <p:cNvSpPr>
            <a:spLocks noChangeArrowheads="1"/>
          </p:cNvSpPr>
          <p:nvPr/>
        </p:nvSpPr>
        <p:spPr bwMode="auto">
          <a:xfrm>
            <a:off x="1770801" y="3084513"/>
            <a:ext cx="1160574" cy="831639"/>
          </a:xfrm>
          <a:prstGeom prst="rect">
            <a:avLst/>
          </a:prstGeom>
          <a:noFill/>
          <a:ln w="9525">
            <a:noFill/>
            <a:miter lim="800000"/>
            <a:headEnd/>
            <a:tailEnd/>
          </a:ln>
          <a:effec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Salt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Bridge</a:t>
            </a:r>
          </a:p>
        </p:txBody>
      </p:sp>
      <p:sp>
        <p:nvSpPr>
          <p:cNvPr id="68684" name="Rectangle 76"/>
          <p:cNvSpPr>
            <a:spLocks noChangeArrowheads="1"/>
          </p:cNvSpPr>
          <p:nvPr/>
        </p:nvSpPr>
        <p:spPr bwMode="auto">
          <a:xfrm>
            <a:off x="1219200" y="1295400"/>
            <a:ext cx="2561599" cy="831639"/>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High Impedance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Volt Meter</a:t>
            </a:r>
          </a:p>
        </p:txBody>
      </p:sp>
      <p:sp>
        <p:nvSpPr>
          <p:cNvPr id="68685" name="Rectangle 77"/>
          <p:cNvSpPr>
            <a:spLocks noChangeArrowheads="1"/>
          </p:cNvSpPr>
          <p:nvPr/>
        </p:nvSpPr>
        <p:spPr bwMode="auto">
          <a:xfrm>
            <a:off x="176838" y="5029200"/>
            <a:ext cx="2168863" cy="831639"/>
          </a:xfrm>
          <a:prstGeom prst="rect">
            <a:avLst/>
          </a:prstGeom>
          <a:noFill/>
          <a:ln w="9525">
            <a:noFill/>
            <a:miter lim="800000"/>
            <a:headEnd/>
            <a:tailEnd/>
          </a:ln>
          <a:effec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Metal Sulfate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Solution</a:t>
            </a:r>
          </a:p>
        </p:txBody>
      </p:sp>
      <p:sp>
        <p:nvSpPr>
          <p:cNvPr id="68686" name="Rectangle 78"/>
          <p:cNvSpPr>
            <a:spLocks noChangeArrowheads="1"/>
          </p:cNvSpPr>
          <p:nvPr/>
        </p:nvSpPr>
        <p:spPr bwMode="auto">
          <a:xfrm>
            <a:off x="2590800" y="5029200"/>
            <a:ext cx="1676400" cy="830997"/>
          </a:xfrm>
          <a:prstGeom prst="rect">
            <a:avLst/>
          </a:prstGeom>
          <a:noFill/>
          <a:ln w="12699">
            <a:noFill/>
            <a:miter lim="800000"/>
            <a:headEnd type="none" w="sm" len="sm"/>
            <a:tailEnd type="none" w="sm" len="sm"/>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Reference Cell</a:t>
            </a:r>
          </a:p>
        </p:txBody>
      </p:sp>
      <p:sp>
        <p:nvSpPr>
          <p:cNvPr id="11343" name="Rectangle 79"/>
          <p:cNvSpPr>
            <a:spLocks noChangeArrowheads="1"/>
          </p:cNvSpPr>
          <p:nvPr/>
        </p:nvSpPr>
        <p:spPr bwMode="auto">
          <a:xfrm>
            <a:off x="561975" y="3276600"/>
            <a:ext cx="1138238" cy="1647825"/>
          </a:xfrm>
          <a:prstGeom prst="rect">
            <a:avLst/>
          </a:prstGeom>
          <a:no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1344" name="Rectangle 80"/>
          <p:cNvSpPr>
            <a:spLocks noChangeArrowheads="1"/>
          </p:cNvSpPr>
          <p:nvPr/>
        </p:nvSpPr>
        <p:spPr bwMode="auto">
          <a:xfrm>
            <a:off x="2967038" y="3276600"/>
            <a:ext cx="1138237" cy="1647825"/>
          </a:xfrm>
          <a:prstGeom prst="rect">
            <a:avLst/>
          </a:prstGeom>
          <a:no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22FCD638-47D4-40E7-9629-320E4BD318CE}"/>
              </a:ext>
            </a:extLst>
          </p:cNvPr>
          <p:cNvSpPr txBox="1">
            <a:spLocks noChangeArrowheads="1"/>
          </p:cNvSpPr>
          <p:nvPr/>
        </p:nvSpPr>
        <p:spPr bwMode="auto">
          <a:xfrm>
            <a:off x="304800" y="1600200"/>
            <a:ext cx="8534400" cy="6140450"/>
          </a:xfrm>
          <a:prstGeom prst="rect">
            <a:avLst/>
          </a:prstGeom>
          <a:noFill/>
          <a:ln w="9525">
            <a:noFill/>
            <a:miter lim="800000"/>
            <a:headEnd/>
            <a:tailEnd/>
          </a:ln>
        </p:spPr>
        <p:txBody>
          <a:bodyPr>
            <a:spAutoFit/>
          </a:bodyPr>
          <a:lstStyle/>
          <a:p>
            <a:pPr indent="-233363">
              <a:spcAft>
                <a:spcPts val="1200"/>
              </a:spcAft>
              <a:defRPr/>
            </a:pPr>
            <a:r>
              <a:rPr lang="en-US" b="1" u="sng" dirty="0">
                <a:solidFill>
                  <a:srgbClr val="000000"/>
                </a:solidFill>
                <a:effectLst>
                  <a:outerShdw blurRad="38100" dist="38100" dir="2700000" algn="tl">
                    <a:srgbClr val="000000">
                      <a:alpha val="43137"/>
                    </a:srgbClr>
                  </a:outerShdw>
                </a:effectLst>
                <a:latin typeface="Arial" charset="0"/>
              </a:rPr>
              <a:t>Boeing/Consultant Guidelines:</a:t>
            </a:r>
            <a:endParaRPr lang="en-US" b="1" dirty="0">
              <a:solidFill>
                <a:srgbClr val="000000"/>
              </a:solidFill>
              <a:effectLst>
                <a:outerShdw blurRad="38100" dist="38100" dir="2700000" algn="tl">
                  <a:srgbClr val="000000">
                    <a:alpha val="43137"/>
                  </a:srgbClr>
                </a:outerShdw>
              </a:effectLst>
              <a:latin typeface="Arial" charset="0"/>
            </a:endParaRP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~50 ppm Copper in Deoxidizer yields salt spray failures</a:t>
            </a: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Some proprietary Deoxidizers (Am Chem 7-17) are designed to chelate copper and offer superior results</a:t>
            </a: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Chloride &gt;350ppm can cause salt spray failures, but at least 12ppm was found desirable</a:t>
            </a: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Zinc &amp; iron were mentioned as being problematical (no concentrations were given)</a:t>
            </a: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If possible, replace deoxidizer at “1 turnover”</a:t>
            </a:r>
          </a:p>
          <a:p>
            <a:pPr marL="341313" indent="-341313">
              <a:spcAft>
                <a:spcPts val="1800"/>
              </a:spcAft>
              <a:buFont typeface="Arial" pitchFamily="34" charset="0"/>
              <a:buChar char="•"/>
              <a:defRPr/>
            </a:pPr>
            <a:r>
              <a:rPr lang="en-US" b="1" dirty="0">
                <a:solidFill>
                  <a:srgbClr val="000000"/>
                </a:solidFill>
                <a:effectLst>
                  <a:outerShdw blurRad="38100" dist="38100" dir="2700000" algn="tl">
                    <a:srgbClr val="000000">
                      <a:alpha val="43137"/>
                    </a:srgbClr>
                  </a:outerShdw>
                </a:effectLst>
                <a:latin typeface="Arial" charset="0"/>
              </a:rPr>
              <a:t>Store 2 gallons of AM Chem 7-17 and use as referee</a:t>
            </a:r>
            <a:endParaRPr lang="en-US" dirty="0">
              <a:solidFill>
                <a:srgbClr val="000000"/>
              </a:solidFill>
              <a:effectLst>
                <a:outerShdw blurRad="38100" dist="38100" dir="2700000" algn="tl">
                  <a:srgbClr val="000000">
                    <a:alpha val="43137"/>
                  </a:srgbClr>
                </a:outerShdw>
              </a:effectLst>
              <a:latin typeface="Arial" charset="0"/>
            </a:endParaRPr>
          </a:p>
          <a:p>
            <a:pPr indent="-285750">
              <a:spcAft>
                <a:spcPts val="600"/>
              </a:spcAft>
              <a:defRPr/>
            </a:pPr>
            <a:endParaRPr lang="en-US" dirty="0">
              <a:solidFill>
                <a:srgbClr val="000000"/>
              </a:solidFill>
              <a:effectLst>
                <a:outerShdw blurRad="38100" dist="38100" dir="2700000" algn="tl">
                  <a:srgbClr val="000000">
                    <a:alpha val="43137"/>
                  </a:srgbClr>
                </a:outerShdw>
              </a:effectLst>
              <a:latin typeface="Arial" charset="0"/>
            </a:endParaRPr>
          </a:p>
          <a:p>
            <a:pPr>
              <a:spcAft>
                <a:spcPts val="600"/>
              </a:spcAft>
              <a:defRPr/>
            </a:pPr>
            <a:endParaRPr lang="en-US" dirty="0">
              <a:solidFill>
                <a:srgbClr val="000000"/>
              </a:solidFill>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F94B7FDA-FAC0-48DE-8858-18AFA50C7C66}"/>
              </a:ext>
            </a:extLst>
          </p:cNvPr>
          <p:cNvSpPr txBox="1"/>
          <p:nvPr/>
        </p:nvSpPr>
        <p:spPr>
          <a:xfrm>
            <a:off x="1371600" y="895486"/>
            <a:ext cx="62484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De-ox </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at fault?</a:t>
            </a:r>
          </a:p>
          <a:p>
            <a:pPr algn="ctr">
              <a:defRPr/>
            </a:pPr>
            <a:endParaRPr lang="en-US" sz="2800" dirty="0">
              <a:effectLst>
                <a:outerShdw blurRad="38100" dist="38100" dir="2700000" algn="tl">
                  <a:srgbClr val="000000">
                    <a:alpha val="43137"/>
                  </a:srgbClr>
                </a:outerShdw>
              </a:effectLst>
              <a:latin typeface="Arial" charset="0"/>
            </a:endParaRPr>
          </a:p>
        </p:txBody>
      </p:sp>
      <p:sp>
        <p:nvSpPr>
          <p:cNvPr id="9" name="Rectangle 2">
            <a:extLst>
              <a:ext uri="{FF2B5EF4-FFF2-40B4-BE49-F238E27FC236}">
                <a16:creationId xmlns:a16="http://schemas.microsoft.com/office/drawing/2014/main" id="{DFBA2FF3-3277-4A7C-AC82-3C6DF4EE17A9}"/>
              </a:ext>
            </a:extLst>
          </p:cNvPr>
          <p:cNvSpPr>
            <a:spLocks noGrp="1" noChangeArrowheads="1"/>
          </p:cNvSpPr>
          <p:nvPr>
            <p:ph type="title"/>
          </p:nvPr>
        </p:nvSpPr>
        <p:spPr>
          <a:xfrm>
            <a:off x="609600" y="1859"/>
            <a:ext cx="7772400" cy="1143000"/>
          </a:xfrm>
        </p:spPr>
        <p:txBody>
          <a:bodyPr/>
          <a:lstStyle/>
          <a:p>
            <a:pPr>
              <a:defRPr/>
            </a:pPr>
            <a:r>
              <a:rPr lang="en-US" dirty="0">
                <a:effectLst>
                  <a:outerShdw blurRad="38100" dist="38100" dir="2700000" algn="tl">
                    <a:srgbClr val="000000">
                      <a:alpha val="43137"/>
                    </a:srgbClr>
                  </a:outerShdw>
                </a:effectLst>
              </a:rPr>
              <a:t>SS Failures on Alodine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BCED0808-7F71-4BFC-A358-B1A636EC6669}"/>
              </a:ext>
            </a:extLst>
          </p:cNvPr>
          <p:cNvSpPr txBox="1">
            <a:spLocks noChangeArrowheads="1"/>
          </p:cNvSpPr>
          <p:nvPr/>
        </p:nvSpPr>
        <p:spPr bwMode="auto">
          <a:xfrm>
            <a:off x="304800" y="1733550"/>
            <a:ext cx="8382000" cy="5062538"/>
          </a:xfrm>
          <a:prstGeom prst="rect">
            <a:avLst/>
          </a:prstGeom>
          <a:noFill/>
          <a:ln w="9525">
            <a:noFill/>
            <a:miter lim="800000"/>
            <a:headEnd/>
            <a:tailEnd/>
          </a:ln>
        </p:spPr>
        <p:txBody>
          <a:bodyPr>
            <a:spAutoFit/>
          </a:bodyPr>
          <a:lstStyle/>
          <a:p>
            <a:pPr marL="233363" indent="-233363">
              <a:spcAft>
                <a:spcPts val="1800"/>
              </a:spcAft>
              <a:defRPr/>
            </a:pPr>
            <a:r>
              <a:rPr lang="en-US" b="1" dirty="0">
                <a:solidFill>
                  <a:schemeClr val="bg1">
                    <a:lumMod val="75000"/>
                  </a:schemeClr>
                </a:solidFill>
                <a:effectLst>
                  <a:outerShdw blurRad="38100" dist="38100" dir="2700000" algn="tl">
                    <a:srgbClr val="000000">
                      <a:alpha val="43137"/>
                    </a:srgbClr>
                  </a:outerShdw>
                </a:effectLst>
                <a:latin typeface="Arial" charset="0"/>
              </a:rPr>
              <a:t>Boeing/consultant’s guidelines:</a:t>
            </a: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The Alodine® bath is not critical to good salt spray tests</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There are diverse opinions on optimum conditions</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If the Alodine® bath is operated under conditions which give "good" coating weights without powder, is not overloaded with aluminum, and is not contaminated with chlorides or sulfates, the bath will not be the cause of salt spray failures.</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Recommendations for optimum pH range varied from 1.5-1.6 to 1.8-2.0</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Use 25-50% of old chem film solution when making up a new one</a:t>
            </a:r>
          </a:p>
          <a:p>
            <a:pPr>
              <a:defRPr/>
            </a:pPr>
            <a:endParaRPr lang="en-US" dirty="0">
              <a:solidFill>
                <a:srgbClr val="000000"/>
              </a:solidFill>
              <a:effectLst>
                <a:outerShdw blurRad="38100" dist="38100" dir="2700000" algn="tl">
                  <a:srgbClr val="000000">
                    <a:alpha val="43137"/>
                  </a:srgbClr>
                </a:outerShdw>
              </a:effectLst>
              <a:latin typeface="Arial" charset="0"/>
            </a:endParaRPr>
          </a:p>
        </p:txBody>
      </p:sp>
      <p:sp>
        <p:nvSpPr>
          <p:cNvPr id="7" name="Rectangle 2">
            <a:extLst>
              <a:ext uri="{FF2B5EF4-FFF2-40B4-BE49-F238E27FC236}">
                <a16:creationId xmlns:a16="http://schemas.microsoft.com/office/drawing/2014/main" id="{BB01F5BD-00A1-408A-8546-259A4FD08250}"/>
              </a:ext>
            </a:extLst>
          </p:cNvPr>
          <p:cNvSpPr>
            <a:spLocks noGrp="1" noChangeArrowheads="1"/>
          </p:cNvSpPr>
          <p:nvPr>
            <p:ph type="title"/>
          </p:nvPr>
        </p:nvSpPr>
        <p:spPr>
          <a:xfrm>
            <a:off x="609600" y="15240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8" name="TextBox 7">
            <a:extLst>
              <a:ext uri="{FF2B5EF4-FFF2-40B4-BE49-F238E27FC236}">
                <a16:creationId xmlns:a16="http://schemas.microsoft.com/office/drawing/2014/main" id="{2145C350-D6CE-47D9-BF0A-8D35D8B59E5E}"/>
              </a:ext>
            </a:extLst>
          </p:cNvPr>
          <p:cNvSpPr txBox="1"/>
          <p:nvPr/>
        </p:nvSpPr>
        <p:spPr>
          <a:xfrm>
            <a:off x="1371600" y="1143000"/>
            <a:ext cx="67056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Alodine</a:t>
            </a:r>
            <a:r>
              <a:rPr lang="en-US" sz="2800" dirty="0">
                <a:solidFill>
                  <a:schemeClr val="bg1">
                    <a:lumMod val="75000"/>
                  </a:schemeClr>
                </a:solidFill>
                <a:effectLst>
                  <a:outerShdw blurRad="38100" dist="38100" dir="2700000" algn="tl">
                    <a:srgbClr val="000000">
                      <a:alpha val="43137"/>
                    </a:srgbClr>
                  </a:outerShdw>
                </a:effectLst>
                <a:latin typeface="Arial" charset="0"/>
              </a:rPr>
              <a:t>®</a:t>
            </a:r>
            <a:r>
              <a:rPr lang="en-US" sz="2800" b="1" dirty="0">
                <a:solidFill>
                  <a:schemeClr val="bg1">
                    <a:lumMod val="75000"/>
                  </a:schemeClr>
                </a:solidFill>
                <a:effectLst>
                  <a:outerShdw blurRad="38100" dist="38100" dir="2700000" algn="tl">
                    <a:srgbClr val="000000">
                      <a:alpha val="43137"/>
                    </a:srgbClr>
                  </a:outerShdw>
                </a:effectLst>
                <a:latin typeface="Arial" charset="0"/>
              </a:rPr>
              <a:t> Solution </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at fault?</a:t>
            </a:r>
          </a:p>
          <a:p>
            <a:pPr algn="ctr">
              <a:defRPr/>
            </a:pPr>
            <a:endParaRPr lang="en-US" sz="2800" dirty="0">
              <a:effectLst>
                <a:outerShdw blurRad="38100" dist="38100" dir="2700000" algn="tl">
                  <a:srgbClr val="000000">
                    <a:alpha val="43137"/>
                  </a:srgbClr>
                </a:outerShdw>
              </a:effectLst>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0D40DE0C-DBB1-41C0-8696-A995334C59F5}"/>
              </a:ext>
            </a:extLst>
          </p:cNvPr>
          <p:cNvSpPr txBox="1">
            <a:spLocks noChangeArrowheads="1"/>
          </p:cNvSpPr>
          <p:nvPr/>
        </p:nvSpPr>
        <p:spPr bwMode="auto">
          <a:xfrm>
            <a:off x="304800" y="1733550"/>
            <a:ext cx="8382000" cy="4694238"/>
          </a:xfrm>
          <a:prstGeom prst="rect">
            <a:avLst/>
          </a:prstGeom>
          <a:noFill/>
          <a:ln w="9525">
            <a:noFill/>
            <a:miter lim="800000"/>
            <a:headEnd/>
            <a:tailEnd/>
          </a:ln>
        </p:spPr>
        <p:txBody>
          <a:bodyPr>
            <a:spAutoFit/>
          </a:bodyPr>
          <a:lstStyle/>
          <a:p>
            <a:pPr marL="233363" indent="-233363">
              <a:spcAft>
                <a:spcPts val="1800"/>
              </a:spcAft>
              <a:defRPr/>
            </a:pPr>
            <a:r>
              <a:rPr lang="en-US" b="1" dirty="0">
                <a:solidFill>
                  <a:schemeClr val="bg1">
                    <a:lumMod val="75000"/>
                  </a:schemeClr>
                </a:solidFill>
                <a:effectLst>
                  <a:outerShdw blurRad="38100" dist="38100" dir="2700000" algn="tl">
                    <a:srgbClr val="000000">
                      <a:alpha val="43137"/>
                    </a:srgbClr>
                  </a:outerShdw>
                </a:effectLst>
                <a:latin typeface="Arial" charset="0"/>
              </a:rPr>
              <a:t>Boeing/consultant’s guidelines:</a:t>
            </a: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Chloride over 200ppm, sulfate over 600ppm or Cl+SO</a:t>
            </a:r>
            <a:r>
              <a:rPr lang="en-US" sz="2000" b="1" baseline="-25000" dirty="0">
                <a:solidFill>
                  <a:srgbClr val="000000"/>
                </a:solidFill>
                <a:effectLst>
                  <a:outerShdw blurRad="38100" dist="38100" dir="2700000" algn="tl">
                    <a:srgbClr val="000000">
                      <a:alpha val="43137"/>
                    </a:srgbClr>
                  </a:outerShdw>
                </a:effectLst>
                <a:latin typeface="Arial" charset="0"/>
              </a:rPr>
              <a:t>4</a:t>
            </a:r>
            <a:r>
              <a:rPr lang="en-US" sz="2000" b="1" dirty="0">
                <a:solidFill>
                  <a:srgbClr val="000000"/>
                </a:solidFill>
                <a:effectLst>
                  <a:outerShdw blurRad="38100" dist="38100" dir="2700000" algn="tl">
                    <a:srgbClr val="000000">
                      <a:alpha val="43137"/>
                    </a:srgbClr>
                  </a:outerShdw>
                </a:effectLst>
                <a:latin typeface="Arial" charset="0"/>
              </a:rPr>
              <a:t> &gt;800ppm produces powdery coatings</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Alternate expert indicates chloride should be below 400ppm</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General consensus was coating weight is unrelated to salt spray failures. Alodine® supplier recommended 40-60mg/ft</a:t>
            </a:r>
            <a:r>
              <a:rPr lang="en-US" sz="2000" b="1" baseline="30000" dirty="0">
                <a:solidFill>
                  <a:srgbClr val="000000"/>
                </a:solidFill>
                <a:effectLst>
                  <a:outerShdw blurRad="38100" dist="38100" dir="2700000" algn="tl">
                    <a:srgbClr val="000000">
                      <a:alpha val="43137"/>
                    </a:srgbClr>
                  </a:outerShdw>
                </a:effectLst>
                <a:latin typeface="Arial" charset="0"/>
              </a:rPr>
              <a:t>2</a:t>
            </a:r>
            <a:r>
              <a:rPr lang="en-US" sz="2000" b="1" dirty="0">
                <a:solidFill>
                  <a:srgbClr val="000000"/>
                </a:solidFill>
                <a:effectLst>
                  <a:outerShdw blurRad="38100" dist="38100" dir="2700000" algn="tl">
                    <a:srgbClr val="000000">
                      <a:alpha val="43137"/>
                    </a:srgbClr>
                  </a:outerShdw>
                </a:effectLst>
                <a:latin typeface="Arial" charset="0"/>
              </a:rPr>
              <a:t>.</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Cr</a:t>
            </a:r>
            <a:r>
              <a:rPr lang="en-US" sz="2000" b="1" baseline="30000" dirty="0">
                <a:solidFill>
                  <a:srgbClr val="000000"/>
                </a:solidFill>
                <a:effectLst>
                  <a:outerShdw blurRad="38100" dist="38100" dir="2700000" algn="tl">
                    <a:srgbClr val="000000">
                      <a:alpha val="43137"/>
                    </a:srgbClr>
                  </a:outerShdw>
                </a:effectLst>
                <a:latin typeface="Arial" charset="0"/>
              </a:rPr>
              <a:t>+3</a:t>
            </a:r>
            <a:r>
              <a:rPr lang="en-US" sz="2000" b="1" dirty="0">
                <a:solidFill>
                  <a:srgbClr val="000000"/>
                </a:solidFill>
                <a:effectLst>
                  <a:outerShdw blurRad="38100" dist="38100" dir="2700000" algn="tl">
                    <a:srgbClr val="000000">
                      <a:alpha val="43137"/>
                    </a:srgbClr>
                  </a:outerShdw>
                </a:effectLst>
                <a:latin typeface="Arial" charset="0"/>
              </a:rPr>
              <a:t>:Cr</a:t>
            </a:r>
            <a:r>
              <a:rPr lang="en-US" sz="2000" b="1" baseline="30000" dirty="0">
                <a:solidFill>
                  <a:srgbClr val="000000"/>
                </a:solidFill>
                <a:effectLst>
                  <a:outerShdw blurRad="38100" dist="38100" dir="2700000" algn="tl">
                    <a:srgbClr val="000000">
                      <a:alpha val="43137"/>
                    </a:srgbClr>
                  </a:outerShdw>
                </a:effectLst>
                <a:latin typeface="Arial" charset="0"/>
              </a:rPr>
              <a:t>+6</a:t>
            </a:r>
            <a:r>
              <a:rPr lang="en-US" sz="2000" b="1" dirty="0">
                <a:solidFill>
                  <a:srgbClr val="000000"/>
                </a:solidFill>
                <a:effectLst>
                  <a:outerShdw blurRad="38100" dist="38100" dir="2700000" algn="tl">
                    <a:srgbClr val="000000">
                      <a:alpha val="43137"/>
                    </a:srgbClr>
                  </a:outerShdw>
                </a:effectLst>
                <a:latin typeface="Arial" charset="0"/>
              </a:rPr>
              <a:t> should be &lt;/= 1 or make a new solution (keeping 25% of old)</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Higher temperatures (85ºF vs. 70ºF) perform better</a:t>
            </a:r>
          </a:p>
          <a:p>
            <a:pPr>
              <a:defRPr/>
            </a:pPr>
            <a:endParaRPr lang="en-US" sz="2000" b="1" dirty="0">
              <a:solidFill>
                <a:srgbClr val="000000"/>
              </a:solidFill>
              <a:effectLst>
                <a:outerShdw blurRad="38100" dist="38100" dir="2700000" algn="tl">
                  <a:srgbClr val="000000">
                    <a:alpha val="43137"/>
                  </a:srgbClr>
                </a:outerShdw>
              </a:effectLst>
              <a:latin typeface="Arial" charset="0"/>
            </a:endParaRPr>
          </a:p>
        </p:txBody>
      </p:sp>
      <p:sp>
        <p:nvSpPr>
          <p:cNvPr id="7" name="Rectangle 2">
            <a:extLst>
              <a:ext uri="{FF2B5EF4-FFF2-40B4-BE49-F238E27FC236}">
                <a16:creationId xmlns:a16="http://schemas.microsoft.com/office/drawing/2014/main" id="{EF902828-1383-4130-85A2-219DD98DFFCF}"/>
              </a:ext>
            </a:extLst>
          </p:cNvPr>
          <p:cNvSpPr>
            <a:spLocks noGrp="1" noChangeArrowheads="1"/>
          </p:cNvSpPr>
          <p:nvPr>
            <p:ph type="title"/>
          </p:nvPr>
        </p:nvSpPr>
        <p:spPr>
          <a:xfrm>
            <a:off x="609600" y="15240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8" name="TextBox 7">
            <a:extLst>
              <a:ext uri="{FF2B5EF4-FFF2-40B4-BE49-F238E27FC236}">
                <a16:creationId xmlns:a16="http://schemas.microsoft.com/office/drawing/2014/main" id="{606E120D-B18B-484D-9A20-2FA900ECB96F}"/>
              </a:ext>
            </a:extLst>
          </p:cNvPr>
          <p:cNvSpPr txBox="1"/>
          <p:nvPr/>
        </p:nvSpPr>
        <p:spPr>
          <a:xfrm>
            <a:off x="1371600" y="1143000"/>
            <a:ext cx="67056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Alodine</a:t>
            </a:r>
            <a:r>
              <a:rPr lang="en-US" sz="2800" dirty="0">
                <a:solidFill>
                  <a:schemeClr val="bg1">
                    <a:lumMod val="75000"/>
                  </a:schemeClr>
                </a:solidFill>
                <a:effectLst>
                  <a:outerShdw blurRad="38100" dist="38100" dir="2700000" algn="tl">
                    <a:srgbClr val="000000">
                      <a:alpha val="43137"/>
                    </a:srgbClr>
                  </a:outerShdw>
                </a:effectLst>
                <a:latin typeface="Arial" charset="0"/>
              </a:rPr>
              <a:t>®</a:t>
            </a:r>
            <a:r>
              <a:rPr lang="en-US" sz="2800" b="1" dirty="0">
                <a:solidFill>
                  <a:schemeClr val="bg1">
                    <a:lumMod val="75000"/>
                  </a:schemeClr>
                </a:solidFill>
                <a:effectLst>
                  <a:outerShdw blurRad="38100" dist="38100" dir="2700000" algn="tl">
                    <a:srgbClr val="000000">
                      <a:alpha val="43137"/>
                    </a:srgbClr>
                  </a:outerShdw>
                </a:effectLst>
                <a:latin typeface="Arial" charset="0"/>
              </a:rPr>
              <a:t> Solution </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at fault?</a:t>
            </a:r>
          </a:p>
          <a:p>
            <a:pPr algn="ctr">
              <a:defRPr/>
            </a:pPr>
            <a:endParaRPr lang="en-US" sz="2800" dirty="0">
              <a:effectLst>
                <a:outerShdw blurRad="38100" dist="38100" dir="2700000" algn="tl">
                  <a:srgbClr val="000000">
                    <a:alpha val="43137"/>
                  </a:srgbClr>
                </a:outerShdw>
              </a:effectLst>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2B6F5E2C-78BB-4BDA-B013-273C2ACE3FC9}"/>
              </a:ext>
            </a:extLst>
          </p:cNvPr>
          <p:cNvSpPr txBox="1">
            <a:spLocks noChangeArrowheads="1"/>
          </p:cNvSpPr>
          <p:nvPr/>
        </p:nvSpPr>
        <p:spPr bwMode="auto">
          <a:xfrm>
            <a:off x="304800" y="1676400"/>
            <a:ext cx="8382000" cy="4924425"/>
          </a:xfrm>
          <a:prstGeom prst="rect">
            <a:avLst/>
          </a:prstGeom>
          <a:noFill/>
          <a:ln w="9525">
            <a:noFill/>
            <a:miter lim="800000"/>
            <a:headEnd/>
            <a:tailEnd/>
          </a:ln>
        </p:spPr>
        <p:txBody>
          <a:bodyPr>
            <a:spAutoFit/>
          </a:bodyPr>
          <a:lstStyle/>
          <a:p>
            <a:pPr marL="233363" indent="-233363">
              <a:spcAft>
                <a:spcPts val="1800"/>
              </a:spcAft>
              <a:defRPr/>
            </a:pPr>
            <a:r>
              <a:rPr lang="en-US" b="1" dirty="0">
                <a:solidFill>
                  <a:schemeClr val="bg1">
                    <a:lumMod val="75000"/>
                  </a:schemeClr>
                </a:solidFill>
                <a:effectLst>
                  <a:outerShdw blurRad="38100" dist="38100" dir="2700000" algn="tl">
                    <a:srgbClr val="000000">
                      <a:alpha val="43137"/>
                    </a:srgbClr>
                  </a:outerShdw>
                </a:effectLst>
                <a:latin typeface="Arial" charset="0"/>
              </a:rPr>
              <a:t>Boeing/consultant’s guidelines:</a:t>
            </a:r>
          </a:p>
          <a:p>
            <a:pPr marL="341313" indent="-341313">
              <a:spcAft>
                <a:spcPts val="1800"/>
              </a:spcAft>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Supplier of Alodine® recommended not to use DI rinse after deoxidizer as it may passivate the surface</a:t>
            </a: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Rinse time after deoxidizer &lt;1 minute</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One finisher adds 50ppm SO</a:t>
            </a:r>
            <a:r>
              <a:rPr lang="en-US" sz="2000" b="1" baseline="-25000" dirty="0">
                <a:solidFill>
                  <a:srgbClr val="000000"/>
                </a:solidFill>
                <a:effectLst>
                  <a:outerShdw blurRad="38100" dist="38100" dir="2700000" algn="tl">
                    <a:srgbClr val="000000">
                      <a:alpha val="43137"/>
                    </a:srgbClr>
                  </a:outerShdw>
                </a:effectLst>
                <a:latin typeface="Arial" charset="0"/>
              </a:rPr>
              <a:t>4</a:t>
            </a:r>
            <a:r>
              <a:rPr lang="en-US" sz="2000" b="1" dirty="0">
                <a:solidFill>
                  <a:srgbClr val="000000"/>
                </a:solidFill>
                <a:effectLst>
                  <a:outerShdw blurRad="38100" dist="38100" dir="2700000" algn="tl">
                    <a:srgbClr val="000000">
                      <a:alpha val="43137"/>
                    </a:srgbClr>
                  </a:outerShdw>
                </a:effectLst>
                <a:latin typeface="Arial" charset="0"/>
              </a:rPr>
              <a:t> to the rinse after de-ox</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Hot rinse after Chem Film &lt;140ºF (BAC5719 specifies 2 cold rinses after chem film)</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Last rinse after Alodine should be &lt;750ppmTDS</a:t>
            </a:r>
          </a:p>
          <a:p>
            <a:pPr marL="285750" indent="-285750">
              <a:buFont typeface="Arial" pitchFamily="34" charset="0"/>
              <a:buChar char="•"/>
              <a:defRPr/>
            </a:pPr>
            <a:endParaRPr lang="en-US" sz="2000" b="1" dirty="0">
              <a:solidFill>
                <a:srgbClr val="000000"/>
              </a:solidFill>
              <a:effectLst>
                <a:outerShdw blurRad="38100" dist="38100" dir="2700000" algn="tl">
                  <a:srgbClr val="000000">
                    <a:alpha val="43137"/>
                  </a:srgbClr>
                </a:outerShdw>
              </a:effectLst>
              <a:latin typeface="Arial" charset="0"/>
            </a:endParaRPr>
          </a:p>
          <a:p>
            <a:pPr marL="285750" indent="-285750">
              <a:buFont typeface="Arial" pitchFamily="34" charset="0"/>
              <a:buChar char="•"/>
              <a:defRPr/>
            </a:pPr>
            <a:r>
              <a:rPr lang="en-US" sz="2000" b="1" dirty="0">
                <a:solidFill>
                  <a:srgbClr val="000000"/>
                </a:solidFill>
                <a:effectLst>
                  <a:outerShdw blurRad="38100" dist="38100" dir="2700000" algn="tl">
                    <a:srgbClr val="000000">
                      <a:alpha val="43137"/>
                    </a:srgbClr>
                  </a:outerShdw>
                </a:effectLst>
                <a:latin typeface="Arial" charset="0"/>
              </a:rPr>
              <a:t>Drying temperature &lt;120ºF, or air dry at room temp</a:t>
            </a:r>
          </a:p>
          <a:p>
            <a:pPr>
              <a:defRPr/>
            </a:pPr>
            <a:endParaRPr lang="en-US" sz="2000" dirty="0">
              <a:solidFill>
                <a:srgbClr val="000000"/>
              </a:solidFill>
              <a:effectLst>
                <a:outerShdw blurRad="38100" dist="38100" dir="2700000" algn="tl">
                  <a:srgbClr val="000000">
                    <a:alpha val="43137"/>
                  </a:srgbClr>
                </a:outerShdw>
              </a:effectLst>
              <a:latin typeface="Arial" charset="0"/>
            </a:endParaRPr>
          </a:p>
        </p:txBody>
      </p:sp>
      <p:sp>
        <p:nvSpPr>
          <p:cNvPr id="7" name="Rectangle 2">
            <a:extLst>
              <a:ext uri="{FF2B5EF4-FFF2-40B4-BE49-F238E27FC236}">
                <a16:creationId xmlns:a16="http://schemas.microsoft.com/office/drawing/2014/main" id="{0AF074FA-495F-4393-B7B2-799C41635E35}"/>
              </a:ext>
            </a:extLst>
          </p:cNvPr>
          <p:cNvSpPr>
            <a:spLocks noGrp="1" noChangeArrowheads="1"/>
          </p:cNvSpPr>
          <p:nvPr>
            <p:ph type="title"/>
          </p:nvPr>
        </p:nvSpPr>
        <p:spPr>
          <a:xfrm>
            <a:off x="609600" y="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8" name="TextBox 7">
            <a:extLst>
              <a:ext uri="{FF2B5EF4-FFF2-40B4-BE49-F238E27FC236}">
                <a16:creationId xmlns:a16="http://schemas.microsoft.com/office/drawing/2014/main" id="{153DC957-6721-4DFC-B6EA-F06C749B646B}"/>
              </a:ext>
            </a:extLst>
          </p:cNvPr>
          <p:cNvSpPr txBox="1"/>
          <p:nvPr/>
        </p:nvSpPr>
        <p:spPr>
          <a:xfrm>
            <a:off x="1371600" y="990600"/>
            <a:ext cx="67056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Was the </a:t>
            </a:r>
            <a:r>
              <a:rPr lang="en-US" sz="2800" b="1" dirty="0">
                <a:solidFill>
                  <a:schemeClr val="bg1">
                    <a:lumMod val="75000"/>
                  </a:schemeClr>
                </a:solidFill>
                <a:effectLst>
                  <a:outerShdw blurRad="38100" dist="38100" dir="2700000" algn="tl">
                    <a:srgbClr val="000000">
                      <a:alpha val="43137"/>
                    </a:srgbClr>
                  </a:outerShdw>
                </a:effectLst>
                <a:latin typeface="Arial" charset="0"/>
              </a:rPr>
              <a:t>Rinsing </a:t>
            </a:r>
            <a:r>
              <a:rPr lang="en-US" sz="2800" b="1" kern="0" dirty="0">
                <a:solidFill>
                  <a:schemeClr val="bg1">
                    <a:lumMod val="75000"/>
                  </a:schemeClr>
                </a:solidFill>
                <a:effectLst>
                  <a:outerShdw blurRad="38100" dist="38100" dir="2700000" algn="tl">
                    <a:srgbClr val="000000">
                      <a:alpha val="43137"/>
                    </a:srgbClr>
                  </a:outerShdw>
                </a:effectLst>
                <a:latin typeface="Arial" charset="0"/>
              </a:rPr>
              <a:t>at fault?</a:t>
            </a:r>
          </a:p>
          <a:p>
            <a:pPr algn="ctr">
              <a:defRPr/>
            </a:pPr>
            <a:endParaRPr lang="en-US" sz="2800" dirty="0">
              <a:effectLst>
                <a:outerShdw blurRad="38100" dist="38100" dir="2700000" algn="tl">
                  <a:srgbClr val="000000">
                    <a:alpha val="43137"/>
                  </a:srgbClr>
                </a:outerShdw>
              </a:effectLst>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22C15F5-BEB3-46BF-909F-2698623784C5}"/>
              </a:ext>
            </a:extLst>
          </p:cNvPr>
          <p:cNvSpPr>
            <a:spLocks noGrp="1" noChangeArrowheads="1"/>
          </p:cNvSpPr>
          <p:nvPr>
            <p:ph type="title"/>
          </p:nvPr>
        </p:nvSpPr>
        <p:spPr>
          <a:xfrm>
            <a:off x="609600" y="-15240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27651" name="Rectangle 3">
            <a:extLst>
              <a:ext uri="{FF2B5EF4-FFF2-40B4-BE49-F238E27FC236}">
                <a16:creationId xmlns:a16="http://schemas.microsoft.com/office/drawing/2014/main" id="{4C4DC807-2BBA-4827-BFB0-FCA383CDD06C}"/>
              </a:ext>
            </a:extLst>
          </p:cNvPr>
          <p:cNvSpPr>
            <a:spLocks noGrp="1" noChangeArrowheads="1"/>
          </p:cNvSpPr>
          <p:nvPr>
            <p:ph type="body" idx="1"/>
          </p:nvPr>
        </p:nvSpPr>
        <p:spPr>
          <a:xfrm>
            <a:off x="266700" y="1447800"/>
            <a:ext cx="8610600" cy="4114800"/>
          </a:xfrm>
        </p:spPr>
        <p:txBody>
          <a:bodyPr/>
          <a:lstStyle/>
          <a:p>
            <a:pPr>
              <a:buFont typeface="Symbol" panose="05050102010706020507" pitchFamily="18" charset="2"/>
              <a:buNone/>
              <a:defRPr/>
            </a:pPr>
            <a:r>
              <a:rPr lang="en-US" sz="2400" b="1" u="sng" dirty="0">
                <a:solidFill>
                  <a:schemeClr val="bg1">
                    <a:lumMod val="75000"/>
                  </a:schemeClr>
                </a:solidFill>
                <a:effectLst>
                  <a:outerShdw blurRad="38100" dist="38100" dir="2700000" algn="tl">
                    <a:srgbClr val="000000">
                      <a:alpha val="43137"/>
                    </a:srgbClr>
                  </a:outerShdw>
                </a:effectLst>
              </a:rPr>
              <a:t>Boeing/Expert Guidelines:</a:t>
            </a:r>
          </a:p>
          <a:p>
            <a:pPr>
              <a:defRPr/>
            </a:pPr>
            <a:r>
              <a:rPr lang="en-US" sz="2400" b="1" dirty="0">
                <a:effectLst>
                  <a:outerShdw blurRad="38100" dist="38100" dir="2700000" algn="tl">
                    <a:srgbClr val="000000">
                      <a:alpha val="43137"/>
                    </a:srgbClr>
                  </a:outerShdw>
                </a:effectLst>
              </a:rPr>
              <a:t>Test specimen selection is considered one of the primary variables in obtaining good salt spray results on Alodine and BSAA processes</a:t>
            </a:r>
          </a:p>
          <a:p>
            <a:pPr lvl="1">
              <a:buFont typeface="Arial" charset="0"/>
              <a:buChar char="−"/>
              <a:defRPr/>
            </a:pPr>
            <a:r>
              <a:rPr lang="en-US" sz="2000" b="1" dirty="0">
                <a:effectLst>
                  <a:outerShdw blurRad="38100" dist="38100" dir="2700000" algn="tl">
                    <a:srgbClr val="000000">
                      <a:alpha val="43137"/>
                    </a:srgbClr>
                  </a:outerShdw>
                </a:effectLst>
              </a:rPr>
              <a:t>Panel quality can cause &gt;10:1 difference in test results </a:t>
            </a:r>
          </a:p>
          <a:p>
            <a:pPr lvl="1">
              <a:buFont typeface="Arial" charset="0"/>
              <a:buChar char="−"/>
              <a:defRPr/>
            </a:pPr>
            <a:r>
              <a:rPr lang="en-US" sz="2000" b="1" dirty="0">
                <a:effectLst>
                  <a:outerShdw blurRad="38100" dist="38100" dir="2700000" algn="tl">
                    <a:srgbClr val="000000">
                      <a:alpha val="43137"/>
                    </a:srgbClr>
                  </a:outerShdw>
                </a:effectLst>
              </a:rPr>
              <a:t>Panels must be carefully screened to ensure they are corrosion-free and free of visible defects</a:t>
            </a:r>
          </a:p>
          <a:p>
            <a:pPr lvl="1">
              <a:buFont typeface="Arial" charset="0"/>
              <a:buChar char="−"/>
              <a:defRPr/>
            </a:pPr>
            <a:r>
              <a:rPr lang="en-US" sz="2000" b="1" dirty="0">
                <a:effectLst>
                  <a:outerShdw blurRad="38100" dist="38100" dir="2700000" algn="tl">
                    <a:srgbClr val="000000">
                      <a:alpha val="43137"/>
                    </a:srgbClr>
                  </a:outerShdw>
                </a:effectLst>
              </a:rPr>
              <a:t>Impurities such as segregated copper or silica rolled into the surface may not be effectively removed during cleaning/deoxidize</a:t>
            </a:r>
          </a:p>
          <a:p>
            <a:pPr lvl="1">
              <a:buFont typeface="Arial" charset="0"/>
              <a:buChar char="−"/>
              <a:defRPr/>
            </a:pPr>
            <a:r>
              <a:rPr lang="en-US" sz="2000" b="1" dirty="0">
                <a:effectLst>
                  <a:outerShdw blurRad="38100" dist="38100" dir="2700000" algn="tl">
                    <a:srgbClr val="000000">
                      <a:alpha val="43137"/>
                    </a:srgbClr>
                  </a:outerShdw>
                </a:effectLst>
              </a:rPr>
              <a:t>Panels may require polishing/lapping to obtain more consistent results </a:t>
            </a:r>
          </a:p>
          <a:p>
            <a:pPr lvl="1">
              <a:buFont typeface="Arial" charset="0"/>
              <a:buChar char="−"/>
              <a:defRPr/>
            </a:pPr>
            <a:r>
              <a:rPr lang="en-US" sz="2000" b="1" dirty="0">
                <a:effectLst>
                  <a:outerShdw blurRad="38100" dist="38100" dir="2700000" algn="tl">
                    <a:srgbClr val="000000">
                      <a:alpha val="43137"/>
                    </a:srgbClr>
                  </a:outerShdw>
                </a:effectLst>
              </a:rPr>
              <a:t>May need to purchase a large quantity and screen panels for quality</a:t>
            </a:r>
          </a:p>
          <a:p>
            <a:pPr lvl="1">
              <a:buFont typeface="Arial" charset="0"/>
              <a:buChar char="−"/>
              <a:defRPr/>
            </a:pPr>
            <a:endParaRPr lang="en-US" sz="18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76A61219-4C80-4A03-B2F4-B8954D735D2E}"/>
              </a:ext>
            </a:extLst>
          </p:cNvPr>
          <p:cNvSpPr txBox="1"/>
          <p:nvPr/>
        </p:nvSpPr>
        <p:spPr>
          <a:xfrm>
            <a:off x="1295400" y="838200"/>
            <a:ext cx="62484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Were the test panels at fault?</a:t>
            </a:r>
          </a:p>
          <a:p>
            <a:pPr algn="ctr">
              <a:defRPr/>
            </a:pPr>
            <a:endParaRPr lang="en-US" sz="2800" dirty="0">
              <a:solidFill>
                <a:schemeClr val="bg1">
                  <a:lumMod val="75000"/>
                </a:schemeClr>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FC8FDB9-0371-4D85-96CB-DFAB2971E62E}"/>
              </a:ext>
            </a:extLst>
          </p:cNvPr>
          <p:cNvSpPr>
            <a:spLocks noGrp="1" noChangeArrowheads="1"/>
          </p:cNvSpPr>
          <p:nvPr>
            <p:ph type="title"/>
          </p:nvPr>
        </p:nvSpPr>
        <p:spPr>
          <a:xfrm>
            <a:off x="609600" y="0"/>
            <a:ext cx="7772400" cy="1143000"/>
          </a:xfrm>
        </p:spPr>
        <p:txBody>
          <a:bodyPr/>
          <a:lstStyle/>
          <a:p>
            <a:pPr>
              <a:defRPr/>
            </a:pPr>
            <a:r>
              <a:rPr lang="en-US" dirty="0">
                <a:effectLst>
                  <a:outerShdw blurRad="38100" dist="38100" dir="2700000" algn="tl">
                    <a:srgbClr val="000000">
                      <a:alpha val="43137"/>
                    </a:srgbClr>
                  </a:outerShdw>
                </a:effectLst>
              </a:rPr>
              <a:t>Salt Spray Test Failures</a:t>
            </a:r>
          </a:p>
        </p:txBody>
      </p:sp>
      <p:sp>
        <p:nvSpPr>
          <p:cNvPr id="28675" name="Rectangle 3">
            <a:extLst>
              <a:ext uri="{FF2B5EF4-FFF2-40B4-BE49-F238E27FC236}">
                <a16:creationId xmlns:a16="http://schemas.microsoft.com/office/drawing/2014/main" id="{A42F0282-2108-465E-9469-1FAF7FB00D60}"/>
              </a:ext>
            </a:extLst>
          </p:cNvPr>
          <p:cNvSpPr>
            <a:spLocks noGrp="1" noChangeArrowheads="1"/>
          </p:cNvSpPr>
          <p:nvPr>
            <p:ph type="body" idx="1"/>
          </p:nvPr>
        </p:nvSpPr>
        <p:spPr>
          <a:xfrm>
            <a:off x="304800" y="1371600"/>
            <a:ext cx="8610600" cy="4114800"/>
          </a:xfrm>
        </p:spPr>
        <p:txBody>
          <a:bodyPr/>
          <a:lstStyle/>
          <a:p>
            <a:pPr>
              <a:defRPr/>
            </a:pPr>
            <a:r>
              <a:rPr lang="en-US" sz="2400" b="1" dirty="0">
                <a:effectLst>
                  <a:outerShdw blurRad="38100" dist="38100" dir="2700000" algn="tl">
                    <a:srgbClr val="000000">
                      <a:alpha val="43137"/>
                    </a:srgbClr>
                  </a:outerShdw>
                </a:effectLst>
              </a:rPr>
              <a:t>How old were they before </a:t>
            </a:r>
            <a:r>
              <a:rPr lang="en-US" sz="2400" b="1" dirty="0" err="1">
                <a:effectLst>
                  <a:outerShdw blurRad="38100" dist="38100" dir="2700000" algn="tl">
                    <a:srgbClr val="000000">
                      <a:alpha val="43137"/>
                    </a:srgbClr>
                  </a:outerShdw>
                </a:effectLst>
              </a:rPr>
              <a:t>Chem</a:t>
            </a:r>
            <a:r>
              <a:rPr lang="en-US" sz="2400" b="1" dirty="0">
                <a:effectLst>
                  <a:outerShdw blurRad="38100" dist="38100" dir="2700000" algn="tl">
                    <a:srgbClr val="000000">
                      <a:alpha val="43137"/>
                    </a:srgbClr>
                  </a:outerShdw>
                </a:effectLst>
              </a:rPr>
              <a:t> Film? </a:t>
            </a:r>
          </a:p>
          <a:p>
            <a:pPr lvl="1">
              <a:buFont typeface="Arial" charset="0"/>
              <a:buChar char="−"/>
              <a:defRPr/>
            </a:pPr>
            <a:r>
              <a:rPr lang="en-US" sz="2000" b="1" dirty="0">
                <a:effectLst>
                  <a:outerShdw blurRad="38100" dist="38100" dir="2700000" algn="tl">
                    <a:srgbClr val="000000">
                      <a:alpha val="43137"/>
                    </a:srgbClr>
                  </a:outerShdw>
                </a:effectLst>
              </a:rPr>
              <a:t>No more than 3-6 months).</a:t>
            </a:r>
          </a:p>
          <a:p>
            <a:pPr lvl="1">
              <a:buFont typeface="Arial" charset="0"/>
              <a:buChar char="−"/>
              <a:defRPr/>
            </a:pPr>
            <a:r>
              <a:rPr lang="en-US" sz="2000" b="1" dirty="0">
                <a:effectLst>
                  <a:outerShdw blurRad="38100" dist="38100" dir="2700000" algn="tl">
                    <a:srgbClr val="000000">
                      <a:alpha val="43137"/>
                    </a:srgbClr>
                  </a:outerShdw>
                </a:effectLst>
              </a:rPr>
              <a:t>Polish older panels to produce a new surface</a:t>
            </a:r>
          </a:p>
          <a:p>
            <a:pPr>
              <a:defRPr/>
            </a:pPr>
            <a:r>
              <a:rPr lang="en-US" sz="2400" b="1" dirty="0">
                <a:effectLst>
                  <a:outerShdw blurRad="38100" dist="38100" dir="2700000" algn="tl">
                    <a:srgbClr val="000000">
                      <a:alpha val="43137"/>
                    </a:srgbClr>
                  </a:outerShdw>
                </a:effectLst>
              </a:rPr>
              <a:t>How were they stored before </a:t>
            </a:r>
            <a:r>
              <a:rPr lang="en-US" sz="2400" b="1" dirty="0" err="1">
                <a:effectLst>
                  <a:outerShdw blurRad="38100" dist="38100" dir="2700000" algn="tl">
                    <a:srgbClr val="000000">
                      <a:alpha val="43137"/>
                    </a:srgbClr>
                  </a:outerShdw>
                </a:effectLst>
              </a:rPr>
              <a:t>Chem</a:t>
            </a:r>
            <a:r>
              <a:rPr lang="en-US" sz="2400" b="1" dirty="0">
                <a:effectLst>
                  <a:outerShdw blurRad="38100" dist="38100" dir="2700000" algn="tl">
                    <a:srgbClr val="000000">
                      <a:alpha val="43137"/>
                    </a:srgbClr>
                  </a:outerShdw>
                </a:effectLst>
              </a:rPr>
              <a:t> Film?</a:t>
            </a:r>
          </a:p>
          <a:p>
            <a:pPr lvl="1">
              <a:buFont typeface="Arial" charset="0"/>
              <a:buChar char="−"/>
              <a:defRPr/>
            </a:pPr>
            <a:r>
              <a:rPr lang="en-US" sz="2000" b="1" dirty="0">
                <a:effectLst>
                  <a:outerShdw blurRad="38100" dist="38100" dir="2700000" algn="tl">
                    <a:srgbClr val="000000">
                      <a:alpha val="43137"/>
                    </a:srgbClr>
                  </a:outerShdw>
                </a:effectLst>
              </a:rPr>
              <a:t>To lengthen storage life, the test panels should be kept in a desiccator and (ideally) be wrapped in plastic.</a:t>
            </a:r>
          </a:p>
          <a:p>
            <a:pPr lvl="1">
              <a:buFont typeface="Arial" charset="0"/>
              <a:buChar char="−"/>
              <a:defRPr/>
            </a:pPr>
            <a:r>
              <a:rPr lang="en-US" sz="2000" b="1" dirty="0">
                <a:effectLst>
                  <a:outerShdw blurRad="38100" dist="38100" dir="2700000" algn="tl">
                    <a:srgbClr val="000000">
                      <a:alpha val="43137"/>
                    </a:srgbClr>
                  </a:outerShdw>
                </a:effectLst>
              </a:rPr>
              <a:t>Do not let panels touch each other (insert plastic liner)</a:t>
            </a:r>
            <a:endParaRPr lang="en-US" sz="2400" b="1" dirty="0">
              <a:effectLst>
                <a:outerShdw blurRad="38100" dist="38100" dir="2700000" algn="tl">
                  <a:srgbClr val="000000">
                    <a:alpha val="43137"/>
                  </a:srgbClr>
                </a:outerShdw>
              </a:effectLst>
            </a:endParaRPr>
          </a:p>
          <a:p>
            <a:pPr>
              <a:defRPr/>
            </a:pPr>
            <a:r>
              <a:rPr lang="en-US" sz="2400" b="1" dirty="0">
                <a:effectLst>
                  <a:outerShdw blurRad="38100" dist="38100" dir="2700000" algn="tl">
                    <a:srgbClr val="000000">
                      <a:alpha val="43137"/>
                    </a:srgbClr>
                  </a:outerShdw>
                </a:effectLst>
              </a:rPr>
              <a:t>How old were they after </a:t>
            </a:r>
            <a:r>
              <a:rPr lang="en-US" sz="2400" b="1" dirty="0" err="1">
                <a:effectLst>
                  <a:outerShdw blurRad="38100" dist="38100" dir="2700000" algn="tl">
                    <a:srgbClr val="000000">
                      <a:alpha val="43137"/>
                    </a:srgbClr>
                  </a:outerShdw>
                </a:effectLst>
              </a:rPr>
              <a:t>chem</a:t>
            </a:r>
            <a:r>
              <a:rPr lang="en-US" sz="2400" b="1" dirty="0">
                <a:effectLst>
                  <a:outerShdw blurRad="38100" dist="38100" dir="2700000" algn="tl">
                    <a:srgbClr val="000000">
                      <a:alpha val="43137"/>
                    </a:srgbClr>
                  </a:outerShdw>
                </a:effectLst>
              </a:rPr>
              <a:t> film and before salt spray?</a:t>
            </a:r>
          </a:p>
          <a:p>
            <a:pPr lvl="1">
              <a:buFont typeface="Arial" charset="0"/>
              <a:buChar char="−"/>
              <a:defRPr/>
            </a:pPr>
            <a:r>
              <a:rPr lang="en-US" sz="2000" b="1" dirty="0">
                <a:effectLst>
                  <a:outerShdw blurRad="38100" dist="38100" dir="2700000" algn="tl">
                    <a:srgbClr val="000000">
                      <a:alpha val="43137"/>
                    </a:srgbClr>
                  </a:outerShdw>
                </a:effectLst>
              </a:rPr>
              <a:t>24-48 hour wait before salt spray is recommended.</a:t>
            </a:r>
          </a:p>
          <a:p>
            <a:pPr>
              <a:defRPr/>
            </a:pPr>
            <a:r>
              <a:rPr lang="en-US" sz="2400" b="1" dirty="0">
                <a:effectLst>
                  <a:outerShdw blurRad="38100" dist="38100" dir="2700000" algn="tl">
                    <a:srgbClr val="000000">
                      <a:alpha val="43137"/>
                    </a:srgbClr>
                  </a:outerShdw>
                </a:effectLst>
              </a:rPr>
              <a:t>How were they stored after </a:t>
            </a:r>
            <a:r>
              <a:rPr lang="en-US" sz="2400" b="1" dirty="0" err="1">
                <a:effectLst>
                  <a:outerShdw blurRad="38100" dist="38100" dir="2700000" algn="tl">
                    <a:srgbClr val="000000">
                      <a:alpha val="43137"/>
                    </a:srgbClr>
                  </a:outerShdw>
                </a:effectLst>
              </a:rPr>
              <a:t>chem</a:t>
            </a:r>
            <a:r>
              <a:rPr lang="en-US" sz="2400" b="1" dirty="0">
                <a:effectLst>
                  <a:outerShdw blurRad="38100" dist="38100" dir="2700000" algn="tl">
                    <a:srgbClr val="000000">
                      <a:alpha val="43137"/>
                    </a:srgbClr>
                  </a:outerShdw>
                </a:effectLst>
              </a:rPr>
              <a:t> film and prior to Salt Spray?</a:t>
            </a:r>
          </a:p>
          <a:p>
            <a:pPr lvl="1">
              <a:buFont typeface="Arial" charset="0"/>
              <a:buChar char="−"/>
              <a:defRPr/>
            </a:pPr>
            <a:r>
              <a:rPr lang="en-US" sz="2000" b="1" dirty="0">
                <a:effectLst>
                  <a:outerShdw blurRad="38100" dist="38100" dir="2700000" algn="tl">
                    <a:srgbClr val="000000">
                      <a:alpha val="43137"/>
                    </a:srgbClr>
                  </a:outerShdw>
                </a:effectLst>
              </a:rPr>
              <a:t>Do not wrap in paper, plastic, let panels touch each other or use a desiccator  </a:t>
            </a:r>
          </a:p>
        </p:txBody>
      </p:sp>
      <p:sp>
        <p:nvSpPr>
          <p:cNvPr id="4" name="TextBox 3">
            <a:extLst>
              <a:ext uri="{FF2B5EF4-FFF2-40B4-BE49-F238E27FC236}">
                <a16:creationId xmlns:a16="http://schemas.microsoft.com/office/drawing/2014/main" id="{6708EDD8-3324-4C2A-AB23-8C59D4102618}"/>
              </a:ext>
            </a:extLst>
          </p:cNvPr>
          <p:cNvSpPr txBox="1"/>
          <p:nvPr/>
        </p:nvSpPr>
        <p:spPr>
          <a:xfrm>
            <a:off x="1447800" y="914400"/>
            <a:ext cx="6248400" cy="954088"/>
          </a:xfrm>
          <a:prstGeom prst="rect">
            <a:avLst/>
          </a:prstGeom>
          <a:noFill/>
        </p:spPr>
        <p:txBody>
          <a:bodyPr>
            <a:spAutoFit/>
          </a:bodyPr>
          <a:lstStyle/>
          <a:p>
            <a:pPr algn="ctr">
              <a:defRPr/>
            </a:pPr>
            <a:r>
              <a:rPr lang="en-US" sz="2800" b="1" kern="0" dirty="0">
                <a:solidFill>
                  <a:schemeClr val="bg1">
                    <a:lumMod val="75000"/>
                  </a:schemeClr>
                </a:solidFill>
                <a:effectLst>
                  <a:outerShdw blurRad="38100" dist="38100" dir="2700000" algn="tl">
                    <a:srgbClr val="000000">
                      <a:alpha val="43137"/>
                    </a:srgbClr>
                  </a:outerShdw>
                </a:effectLst>
                <a:latin typeface="Arial" charset="0"/>
              </a:rPr>
              <a:t>Were the panels at fault?</a:t>
            </a:r>
          </a:p>
          <a:p>
            <a:pPr algn="ctr">
              <a:defRPr/>
            </a:pPr>
            <a:endParaRPr lang="en-US" sz="2800" dirty="0">
              <a:solidFill>
                <a:schemeClr val="bg1">
                  <a:lumMod val="75000"/>
                </a:schemeClr>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C44B9F0-F82E-4683-AEE5-9393D497C3D5}"/>
              </a:ext>
            </a:extLst>
          </p:cNvPr>
          <p:cNvSpPr>
            <a:spLocks noGrp="1" noChangeArrowheads="1"/>
          </p:cNvSpPr>
          <p:nvPr>
            <p:ph type="title"/>
          </p:nvPr>
        </p:nvSpPr>
        <p:spPr>
          <a:xfrm>
            <a:off x="685800" y="2286000"/>
            <a:ext cx="7772400" cy="1143000"/>
          </a:xfrm>
        </p:spPr>
        <p:txBody>
          <a:bodyPr/>
          <a:lstStyle/>
          <a:p>
            <a:pPr>
              <a:defRPr/>
            </a:pPr>
            <a:r>
              <a:rPr lang="en-US" dirty="0">
                <a:solidFill>
                  <a:schemeClr val="bg2"/>
                </a:solidFill>
                <a:effectLst>
                  <a:outerShdw blurRad="38100" dist="38100" dir="2700000" algn="tl">
                    <a:srgbClr val="000000">
                      <a:alpha val="43137"/>
                    </a:srgbClr>
                  </a:outerShdw>
                </a:effectLst>
              </a:rPr>
              <a:t>The End!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304800" y="304800"/>
            <a:ext cx="8458200" cy="733425"/>
          </a:xfrm>
          <a:prstGeom prst="rect">
            <a:avLst/>
          </a:prstGeom>
          <a:noFill/>
          <a:ln w="9525">
            <a:noFill/>
            <a:miter lim="800000"/>
            <a:headEnd/>
            <a:tailEnd/>
          </a:ln>
          <a:effectLst/>
        </p:spPr>
        <p:txBody>
          <a:bodyPr lIns="86677" tIns="42227" rIns="86677" bIns="42227" anchor="ctr"/>
          <a:lstStyle/>
          <a:p>
            <a:pPr marL="0" marR="0" lvl="0" indent="0" algn="ctr" defTabSz="619125"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Galvanic Corrosion</a:t>
            </a:r>
          </a:p>
          <a:p>
            <a:pPr marL="0" marR="0" lvl="0" indent="0" algn="ctr" defTabSz="61912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EMF Series-Sulfate Environment</a:t>
            </a:r>
          </a:p>
        </p:txBody>
      </p:sp>
      <p:sp>
        <p:nvSpPr>
          <p:cNvPr id="183299" name="Rectangle 3"/>
          <p:cNvSpPr>
            <a:spLocks noChangeArrowheads="1"/>
          </p:cNvSpPr>
          <p:nvPr/>
        </p:nvSpPr>
        <p:spPr bwMode="auto">
          <a:xfrm>
            <a:off x="4343400" y="762000"/>
            <a:ext cx="4648200" cy="4800600"/>
          </a:xfrm>
          <a:prstGeom prst="rect">
            <a:avLst/>
          </a:prstGeom>
          <a:noFill/>
          <a:ln w="9525">
            <a:noFill/>
            <a:miter lim="800000"/>
            <a:headEnd/>
            <a:tailEnd/>
          </a:ln>
          <a:effectLst/>
        </p:spPr>
        <p:txBody>
          <a:bodyPr lIns="86677" tIns="42227" rIns="86677" bIns="42227"/>
          <a:lstStyle/>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Standard Potential</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Metal</a:t>
            </a: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 [volts] at 25°C</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Aluminum		-1.66</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Zinc			-0.76</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Chromium</a:t>
            </a:r>
            <a:r>
              <a:rPr kumimoji="0" lang="en-US" sz="20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+3		</a:t>
            </a: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-0.71</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Iron</a:t>
            </a:r>
            <a:r>
              <a:rPr kumimoji="0" lang="en-US" sz="20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-0.45</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Cadmium		-0.40</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Nickel			-0.25</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Tin			-0.137</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Hydrogen		±0.00</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Copper</a:t>
            </a:r>
            <a:r>
              <a:rPr kumimoji="0" lang="en-US" sz="2000" b="1"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+0.34</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Gold			+1.68</a:t>
            </a:r>
          </a:p>
          <a:p>
            <a:pPr marL="0" marR="0" lvl="0" indent="0" algn="l" defTabSz="612775" rtl="0" eaLnBrk="0" fontAlgn="base" latinLnBrk="0" hangingPunct="0">
              <a:lnSpc>
                <a:spcPct val="100000"/>
              </a:lnSpc>
              <a:spcBef>
                <a:spcPct val="3000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p>
        </p:txBody>
      </p:sp>
      <p:sp>
        <p:nvSpPr>
          <p:cNvPr id="12292" name="Text Box 4"/>
          <p:cNvSpPr txBox="1">
            <a:spLocks noChangeArrowheads="1"/>
          </p:cNvSpPr>
          <p:nvPr/>
        </p:nvSpPr>
        <p:spPr bwMode="auto">
          <a:xfrm>
            <a:off x="762000" y="6400800"/>
            <a:ext cx="7620000" cy="396875"/>
          </a:xfrm>
          <a:prstGeom prst="rect">
            <a:avLst/>
          </a:prstGeom>
          <a:noFill/>
          <a:ln w="12700">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Note: In This Series, Cadmium is More Noble Than Iron</a:t>
            </a:r>
          </a:p>
        </p:txBody>
      </p:sp>
      <p:sp>
        <p:nvSpPr>
          <p:cNvPr id="12293" name="Line 5"/>
          <p:cNvSpPr>
            <a:spLocks noChangeShapeType="1"/>
          </p:cNvSpPr>
          <p:nvPr/>
        </p:nvSpPr>
        <p:spPr bwMode="auto">
          <a:xfrm flipV="1">
            <a:off x="3581400" y="2209800"/>
            <a:ext cx="0" cy="2895600"/>
          </a:xfrm>
          <a:prstGeom prst="line">
            <a:avLst/>
          </a:prstGeom>
          <a:noFill/>
          <a:ln w="381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294" name="Line 6"/>
          <p:cNvSpPr>
            <a:spLocks noChangeShapeType="1"/>
          </p:cNvSpPr>
          <p:nvPr/>
        </p:nvSpPr>
        <p:spPr bwMode="auto">
          <a:xfrm flipH="1">
            <a:off x="1828800" y="5105400"/>
            <a:ext cx="2209800" cy="0"/>
          </a:xfrm>
          <a:prstGeom prst="line">
            <a:avLst/>
          </a:prstGeom>
          <a:noFill/>
          <a:ln w="38100">
            <a:solidFill>
              <a:srgbClr val="000000"/>
            </a:solidFill>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295" name="Line 7"/>
          <p:cNvSpPr>
            <a:spLocks noChangeShapeType="1"/>
          </p:cNvSpPr>
          <p:nvPr/>
        </p:nvSpPr>
        <p:spPr bwMode="auto">
          <a:xfrm>
            <a:off x="3505200" y="5105400"/>
            <a:ext cx="0" cy="838200"/>
          </a:xfrm>
          <a:prstGeom prst="line">
            <a:avLst/>
          </a:prstGeom>
          <a:noFill/>
          <a:ln w="381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2296" name="Text Box 8"/>
          <p:cNvSpPr txBox="1">
            <a:spLocks noChangeArrowheads="1"/>
          </p:cNvSpPr>
          <p:nvPr/>
        </p:nvSpPr>
        <p:spPr bwMode="auto">
          <a:xfrm>
            <a:off x="1717675" y="5257800"/>
            <a:ext cx="2854325" cy="396875"/>
          </a:xfrm>
          <a:prstGeom prst="rect">
            <a:avLst/>
          </a:prstGeom>
          <a:noFill/>
          <a:ln w="12700">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Noble Metals</a:t>
            </a:r>
          </a:p>
        </p:txBody>
      </p:sp>
      <p:sp>
        <p:nvSpPr>
          <p:cNvPr id="12297" name="Text Box 9"/>
          <p:cNvSpPr txBox="1">
            <a:spLocks noChangeArrowheads="1"/>
          </p:cNvSpPr>
          <p:nvPr/>
        </p:nvSpPr>
        <p:spPr bwMode="auto">
          <a:xfrm>
            <a:off x="1643063" y="3216275"/>
            <a:ext cx="2854325" cy="396875"/>
          </a:xfrm>
          <a:prstGeom prst="rect">
            <a:avLst/>
          </a:prstGeom>
          <a:noFill/>
          <a:ln w="12700">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Active Metals</a:t>
            </a:r>
          </a:p>
        </p:txBody>
      </p:sp>
      <p:sp>
        <p:nvSpPr>
          <p:cNvPr id="12298" name="Text Box 10"/>
          <p:cNvSpPr txBox="1">
            <a:spLocks noChangeArrowheads="1"/>
          </p:cNvSpPr>
          <p:nvPr/>
        </p:nvSpPr>
        <p:spPr bwMode="auto">
          <a:xfrm>
            <a:off x="304800" y="1219200"/>
            <a:ext cx="3679825" cy="641350"/>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a:t>
            </a:r>
            <a:r>
              <a:rPr kumimoji="0" lang="en-US" sz="36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0</a:t>
            </a: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Arial" charset="0"/>
              </a:rPr>
              <a:t>═</a:t>
            </a: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M</a:t>
            </a:r>
            <a:r>
              <a:rPr kumimoji="0" lang="en-US" sz="36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+n</a:t>
            </a: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  +  ne</a:t>
            </a:r>
            <a:r>
              <a:rPr kumimoji="0" lang="en-US" sz="36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1676400" y="952315"/>
            <a:ext cx="8072310" cy="4800600"/>
          </a:xfrm>
          <a:prstGeom prst="rect">
            <a:avLst/>
          </a:prstGeom>
          <a:noFill/>
          <a:ln w="9525">
            <a:noFill/>
            <a:miter lim="800000"/>
            <a:headEnd/>
            <a:tailEnd/>
          </a:ln>
          <a:effectLst/>
        </p:spPr>
        <p:txBody>
          <a:bodyPr lIns="86677" tIns="42227" rIns="86677" bIns="42227"/>
          <a:lstStyle/>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Metal</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E° [volts], 25°C</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E in Seawater @ 25°C</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Mg  → Mg</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-2.34</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Be  → Be</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-1.70</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Al → Al</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+3</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3e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-1.67		-1.1</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Zn  → Zn</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-0.761		-1.0</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Cr  → Cr</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+3</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3e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-0.710		-0.1</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Fe  → Fe</a:t>
            </a:r>
            <a:r>
              <a:rPr kumimoji="0" lang="en-US" sz="20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-0.440</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-0.6</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Cd  → Cd</a:t>
            </a:r>
            <a:r>
              <a:rPr kumimoji="0" lang="en-US" sz="20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-0.402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-0.7</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Co  → Co</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-0.277</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Ni → Ni</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-0.250		-0.15</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Sn → Sn</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-0.136</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H</a:t>
            </a:r>
            <a:r>
              <a:rPr kumimoji="0" lang="en-US" sz="2000" b="1" i="0" u="none" strike="noStrike" kern="1200" cap="none" spc="0" normalizeH="0" baseline="-25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2H</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0.0</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Cu → Cu</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+0.345		-0.4</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Ag→ Ag</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+0.800		-0.1</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charset="0"/>
                <a:ea typeface="+mn-ea"/>
                <a:cs typeface="+mn-cs"/>
              </a:rPr>
              <a:t>Pd</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Pd</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+0.830</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Pt → Pt</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+2</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2e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+1.20</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Au → Au</a:t>
            </a:r>
            <a:r>
              <a:rPr kumimoji="0" lang="en-US" sz="20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  e</a:t>
            </a:r>
            <a:r>
              <a:rPr kumimoji="0" lang="en-US" sz="2800" b="1"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+1.68		+.2</a:t>
            </a: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a:p>
            <a:pPr marL="0" marR="0" lvl="0" indent="0" algn="l" defTabSz="612775" rtl="0" eaLnBrk="0" fontAlgn="base" latinLnBrk="0" hangingPunct="0">
              <a:lnSpc>
                <a:spcPct val="100000"/>
              </a:lnSpc>
              <a:spcBef>
                <a:spcPts val="0"/>
              </a:spcBef>
              <a:spcAft>
                <a:spcPct val="0"/>
              </a:spcAft>
              <a:buClrTx/>
              <a:buSzTx/>
              <a:buFontTx/>
              <a:buNone/>
              <a:tabLst>
                <a:tab pos="855663" algn="l"/>
                <a:tab pos="2055813" algn="l"/>
                <a:tab pos="2801938" algn="l"/>
                <a:tab pos="4344988" algn="l"/>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t>
            </a:r>
          </a:p>
        </p:txBody>
      </p:sp>
      <p:sp>
        <p:nvSpPr>
          <p:cNvPr id="11" name="Rectangle 62"/>
          <p:cNvSpPr>
            <a:spLocks noChangeArrowheads="1"/>
          </p:cNvSpPr>
          <p:nvPr/>
        </p:nvSpPr>
        <p:spPr bwMode="auto">
          <a:xfrm>
            <a:off x="609600" y="69283"/>
            <a:ext cx="7859522" cy="817982"/>
          </a:xfrm>
          <a:prstGeom prst="rect">
            <a:avLst/>
          </a:prstGeom>
          <a:noFill/>
          <a:ln w="9525">
            <a:noFill/>
            <a:miter lim="800000"/>
            <a:headEnd/>
            <a:tailEnd/>
          </a:ln>
        </p:spPr>
        <p:txBody>
          <a:bodyPr wrap="none" lIns="100012" tIns="39688" rIns="100012" bIns="39688">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Corrosion via Galvanic Cells</a:t>
            </a:r>
          </a:p>
        </p:txBody>
      </p:sp>
      <p:sp>
        <p:nvSpPr>
          <p:cNvPr id="14" name="Text Box 4"/>
          <p:cNvSpPr txBox="1">
            <a:spLocks noChangeArrowheads="1"/>
          </p:cNvSpPr>
          <p:nvPr/>
        </p:nvSpPr>
        <p:spPr bwMode="auto">
          <a:xfrm>
            <a:off x="173766" y="2603927"/>
            <a:ext cx="1502634" cy="1323439"/>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Note: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In this series, cadmium is </a:t>
            </a:r>
            <a:r>
              <a:rPr kumimoji="0" lang="en-US" sz="1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more</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noble than iron</a:t>
            </a:r>
          </a:p>
        </p:txBody>
      </p:sp>
      <p:sp>
        <p:nvSpPr>
          <p:cNvPr id="15" name="Text Box 4"/>
          <p:cNvSpPr txBox="1">
            <a:spLocks noChangeArrowheads="1"/>
          </p:cNvSpPr>
          <p:nvPr/>
        </p:nvSpPr>
        <p:spPr bwMode="auto">
          <a:xfrm>
            <a:off x="7381209" y="2724669"/>
            <a:ext cx="1502634" cy="1323439"/>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Note: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In this series, cadmium is </a:t>
            </a:r>
            <a:r>
              <a:rPr kumimoji="0" lang="en-US" sz="1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less</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noble than iron</a:t>
            </a:r>
          </a:p>
        </p:txBody>
      </p:sp>
      <p:cxnSp>
        <p:nvCxnSpPr>
          <p:cNvPr id="24" name="Straight Connector 23"/>
          <p:cNvCxnSpPr/>
          <p:nvPr/>
        </p:nvCxnSpPr>
        <p:spPr bwMode="auto">
          <a:xfrm flipV="1">
            <a:off x="5659223" y="2699951"/>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25" name="Straight Connector 24"/>
          <p:cNvCxnSpPr/>
          <p:nvPr/>
        </p:nvCxnSpPr>
        <p:spPr bwMode="auto">
          <a:xfrm flipV="1">
            <a:off x="5663342" y="3000632"/>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26" name="Straight Connector 25"/>
          <p:cNvCxnSpPr/>
          <p:nvPr/>
        </p:nvCxnSpPr>
        <p:spPr bwMode="auto">
          <a:xfrm flipV="1">
            <a:off x="5679817" y="3326027"/>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27" name="Straight Connector 26"/>
          <p:cNvCxnSpPr/>
          <p:nvPr/>
        </p:nvCxnSpPr>
        <p:spPr bwMode="auto">
          <a:xfrm flipV="1">
            <a:off x="5659222" y="3639065"/>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28" name="Straight Connector 27"/>
          <p:cNvCxnSpPr/>
          <p:nvPr/>
        </p:nvCxnSpPr>
        <p:spPr bwMode="auto">
          <a:xfrm flipV="1">
            <a:off x="5679817" y="4210572"/>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29" name="Straight Connector 28"/>
          <p:cNvCxnSpPr/>
          <p:nvPr/>
        </p:nvCxnSpPr>
        <p:spPr bwMode="auto">
          <a:xfrm flipV="1">
            <a:off x="5679817" y="5116689"/>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30" name="Straight Connector 29"/>
          <p:cNvCxnSpPr/>
          <p:nvPr/>
        </p:nvCxnSpPr>
        <p:spPr bwMode="auto">
          <a:xfrm flipV="1">
            <a:off x="5679817" y="5484712"/>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31" name="Straight Connector 30"/>
          <p:cNvCxnSpPr/>
          <p:nvPr/>
        </p:nvCxnSpPr>
        <p:spPr bwMode="auto">
          <a:xfrm flipV="1">
            <a:off x="5659222" y="6380898"/>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cxnSp>
        <p:nvCxnSpPr>
          <p:cNvPr id="32" name="Straight Connector 31"/>
          <p:cNvCxnSpPr/>
          <p:nvPr/>
        </p:nvCxnSpPr>
        <p:spPr bwMode="auto">
          <a:xfrm flipV="1">
            <a:off x="5679817" y="2383030"/>
            <a:ext cx="836525" cy="8243"/>
          </a:xfrm>
          <a:prstGeom prst="line">
            <a:avLst/>
          </a:prstGeom>
          <a:solidFill>
            <a:schemeClr val="accent1"/>
          </a:solidFill>
          <a:ln w="50800" cap="flat" cmpd="sng" algn="ctr">
            <a:solidFill>
              <a:srgbClr val="0000FF"/>
            </a:solidFill>
            <a:prstDash val="solid"/>
            <a:round/>
            <a:headEnd type="none" w="med" len="med"/>
            <a:tailEnd type="triangle" w="med" len="med"/>
          </a:ln>
          <a:effectLst/>
        </p:spPr>
      </p:cxnSp>
    </p:spTree>
    <p:extLst>
      <p:ext uri="{BB962C8B-B14F-4D97-AF65-F5344CB8AC3E}">
        <p14:creationId xmlns:p14="http://schemas.microsoft.com/office/powerpoint/2010/main" val="261702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27037" y="737396"/>
            <a:ext cx="8172450" cy="4114800"/>
          </a:xfrm>
          <a:prstGeom prst="rect">
            <a:avLst/>
          </a:prstGeom>
          <a:noFill/>
          <a:ln w="9525">
            <a:noFill/>
            <a:miter lim="800000"/>
            <a:headEnd/>
            <a:tailEnd/>
          </a:ln>
        </p:spPr>
        <p:txBody>
          <a:bodyPr lIns="86677" tIns="42227" rIns="86677" bIns="42227"/>
          <a:lstStyle/>
          <a:p>
            <a:pPr marL="230188" marR="0" lvl="0" indent="-230188" algn="l" defTabSz="612775" rtl="0" eaLnBrk="0" fontAlgn="base" latinLnBrk="0" hangingPunct="0">
              <a:lnSpc>
                <a:spcPct val="100000"/>
              </a:lnSpc>
              <a:spcBef>
                <a:spcPct val="0"/>
              </a:spcBef>
              <a:spcAft>
                <a:spcPts val="600"/>
              </a:spcAft>
              <a:buClrTx/>
              <a:buSzTx/>
              <a:buFontTx/>
              <a:buNone/>
              <a:tabLst/>
              <a:defRPr/>
            </a:pPr>
            <a:endPar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74755" name="Rectangle 3"/>
          <p:cNvSpPr>
            <a:spLocks noChangeArrowheads="1"/>
          </p:cNvSpPr>
          <p:nvPr/>
        </p:nvSpPr>
        <p:spPr bwMode="auto">
          <a:xfrm>
            <a:off x="925095" y="401027"/>
            <a:ext cx="7350125" cy="1020476"/>
          </a:xfrm>
          <a:prstGeom prst="rect">
            <a:avLst/>
          </a:prstGeom>
          <a:noFill/>
          <a:ln w="9525">
            <a:noFill/>
            <a:miter lim="800000"/>
            <a:headEnd/>
            <a:tailEnd/>
          </a:ln>
          <a:effectLst/>
        </p:spPr>
        <p:txBody>
          <a:bodyPr lIns="86677" tIns="42227" rIns="86677" bIns="42227" anchor="ctr"/>
          <a:lstStyle/>
          <a:p>
            <a:pPr marL="0" marR="0" lvl="0" indent="0" algn="ctr" defTabSz="619125"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Preventing Bi-metallic Corrosion </a:t>
            </a:r>
          </a:p>
        </p:txBody>
      </p:sp>
      <p:pic>
        <p:nvPicPr>
          <p:cNvPr id="15" name="Picture 14"/>
          <p:cNvPicPr>
            <a:picLocks noChangeAspect="1"/>
          </p:cNvPicPr>
          <p:nvPr/>
        </p:nvPicPr>
        <p:blipFill>
          <a:blip r:embed="rId3"/>
          <a:stretch>
            <a:fillRect/>
          </a:stretch>
        </p:blipFill>
        <p:spPr>
          <a:xfrm>
            <a:off x="4795983" y="2221104"/>
            <a:ext cx="8" cy="6"/>
          </a:xfrm>
          <a:prstGeom prst="rect">
            <a:avLst/>
          </a:prstGeom>
        </p:spPr>
      </p:pic>
      <p:sp>
        <p:nvSpPr>
          <p:cNvPr id="42" name="Text Box 20"/>
          <p:cNvSpPr txBox="1">
            <a:spLocks noChangeArrowheads="1"/>
          </p:cNvSpPr>
          <p:nvPr/>
        </p:nvSpPr>
        <p:spPr bwMode="auto">
          <a:xfrm>
            <a:off x="209411" y="1858117"/>
            <a:ext cx="4800600" cy="4401205"/>
          </a:xfrm>
          <a:prstGeom prst="rect">
            <a:avLst/>
          </a:prstGeom>
          <a:noFill/>
          <a:ln w="2857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Prevention Measures:</a:t>
            </a:r>
          </a:p>
          <a:p>
            <a:pPr marL="346075" marR="0" lvl="0" indent="-346075" algn="l" defTabSz="914400" rtl="0" eaLnBrk="0" fontAlgn="base" latinLnBrk="0" hangingPunct="0">
              <a:lnSpc>
                <a:spcPct val="100000"/>
              </a:lnSpc>
              <a:spcBef>
                <a:spcPct val="50000"/>
              </a:spcBef>
              <a:spcAft>
                <a:spcPct val="0"/>
              </a:spcAft>
              <a:buClr>
                <a:srgbClr val="000000"/>
              </a:buClr>
              <a:buSzTx/>
              <a:buFont typeface="Symbol" pitchFamily="18" charset="2"/>
              <a:buChar char="·"/>
              <a:tabLst/>
              <a:defRPr/>
            </a:pPr>
            <a:r>
              <a:rPr kumimoji="0" lang="en-US"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Plate with metals of similar electrode potential</a:t>
            </a:r>
          </a:p>
          <a:p>
            <a:pPr marL="346075" marR="0" lvl="0" indent="-346075" algn="l" defTabSz="914400" rtl="0" eaLnBrk="0" fontAlgn="base" latinLnBrk="0" hangingPunct="0">
              <a:lnSpc>
                <a:spcPct val="100000"/>
              </a:lnSpc>
              <a:spcBef>
                <a:spcPct val="50000"/>
              </a:spcBef>
              <a:spcAft>
                <a:spcPct val="0"/>
              </a:spcAft>
              <a:buClr>
                <a:srgbClr val="000000"/>
              </a:buClr>
              <a:buSzTx/>
              <a:buFont typeface="Symbol" pitchFamily="18" charset="2"/>
              <a:buChar char="·"/>
              <a:tabLst/>
              <a:defRPr/>
            </a:pPr>
            <a:r>
              <a:rPr kumimoji="0" lang="en-US"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Plate a pore free deposit</a:t>
            </a:r>
          </a:p>
          <a:p>
            <a:pPr marL="346075" marR="0" lvl="0" indent="-346075" algn="l" defTabSz="914400" rtl="0" eaLnBrk="0" fontAlgn="base" latinLnBrk="0" hangingPunct="0">
              <a:lnSpc>
                <a:spcPct val="100000"/>
              </a:lnSpc>
              <a:spcBef>
                <a:spcPct val="50000"/>
              </a:spcBef>
              <a:spcAft>
                <a:spcPct val="0"/>
              </a:spcAft>
              <a:buClr>
                <a:srgbClr val="000000"/>
              </a:buClr>
              <a:buSzTx/>
              <a:buFont typeface="Symbol" pitchFamily="18" charset="2"/>
              <a:buChar char="·"/>
              <a:tabLst/>
              <a:defRPr/>
            </a:pPr>
            <a:r>
              <a:rPr kumimoji="0" lang="en-US"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Eliminate electrolyte by applying barrier film </a:t>
            </a:r>
          </a:p>
          <a:p>
            <a:pPr marL="346075" marR="0" lvl="0" indent="-346075" algn="l" defTabSz="914400" rtl="0" eaLnBrk="0" fontAlgn="base" latinLnBrk="0" hangingPunct="0">
              <a:lnSpc>
                <a:spcPct val="100000"/>
              </a:lnSpc>
              <a:spcBef>
                <a:spcPct val="50000"/>
              </a:spcBef>
              <a:spcAft>
                <a:spcPct val="0"/>
              </a:spcAft>
              <a:buClr>
                <a:srgbClr val="000000"/>
              </a:buClr>
              <a:buSzTx/>
              <a:buFont typeface="Symbol" pitchFamily="18" charset="2"/>
              <a:buChar char="·"/>
              <a:tabLst/>
              <a:defRPr/>
            </a:pPr>
            <a:r>
              <a:rPr kumimoji="0" lang="en-US"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Eliminate ionic path</a:t>
            </a:r>
          </a:p>
          <a:p>
            <a:pPr marL="346075" marR="0" lvl="0" indent="-346075" algn="l" defTabSz="914400" rtl="0" eaLnBrk="0" fontAlgn="base" latinLnBrk="0" hangingPunct="0">
              <a:lnSpc>
                <a:spcPct val="100000"/>
              </a:lnSpc>
              <a:spcBef>
                <a:spcPct val="50000"/>
              </a:spcBef>
              <a:spcAft>
                <a:spcPct val="0"/>
              </a:spcAft>
              <a:buClr>
                <a:srgbClr val="000000"/>
              </a:buClr>
              <a:buSzTx/>
              <a:buFont typeface="Symbol" pitchFamily="18" charset="2"/>
              <a:buChar char="·"/>
              <a:tabLst/>
              <a:defRPr/>
            </a:pPr>
            <a:r>
              <a:rPr kumimoji="0" lang="en-US"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Reverse direction of electron flow</a:t>
            </a:r>
          </a:p>
        </p:txBody>
      </p:sp>
      <p:sp>
        <p:nvSpPr>
          <p:cNvPr id="43" name="Oval 2"/>
          <p:cNvSpPr>
            <a:spLocks noChangeArrowheads="1"/>
          </p:cNvSpPr>
          <p:nvPr/>
        </p:nvSpPr>
        <p:spPr bwMode="auto">
          <a:xfrm>
            <a:off x="5382073" y="3362292"/>
            <a:ext cx="2215430" cy="680883"/>
          </a:xfrm>
          <a:prstGeom prst="ellipse">
            <a:avLst/>
          </a:prstGeom>
          <a:solidFill>
            <a:schemeClr val="accent1"/>
          </a:solidFill>
          <a:ln w="12699">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4" name="Oval 3"/>
          <p:cNvSpPr>
            <a:spLocks noChangeArrowheads="1"/>
          </p:cNvSpPr>
          <p:nvPr/>
        </p:nvSpPr>
        <p:spPr bwMode="auto">
          <a:xfrm>
            <a:off x="6299702" y="2984541"/>
            <a:ext cx="380174" cy="366868"/>
          </a:xfrm>
          <a:prstGeom prst="ellipse">
            <a:avLst/>
          </a:prstGeom>
          <a:solidFill>
            <a:srgbClr val="FFFF66"/>
          </a:solidFill>
          <a:ln w="12699">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5" name="Rectangle 4"/>
          <p:cNvSpPr>
            <a:spLocks noChangeArrowheads="1"/>
          </p:cNvSpPr>
          <p:nvPr/>
        </p:nvSpPr>
        <p:spPr bwMode="auto">
          <a:xfrm>
            <a:off x="5766740" y="3488208"/>
            <a:ext cx="1504516" cy="240952"/>
          </a:xfrm>
          <a:prstGeom prst="rect">
            <a:avLst/>
          </a:prstGeom>
          <a:gradFill rotWithShape="0">
            <a:gsLst>
              <a:gs pos="0">
                <a:srgbClr val="969696"/>
              </a:gs>
              <a:gs pos="100000">
                <a:srgbClr val="FFFFFF"/>
              </a:gs>
            </a:gsLst>
            <a:lin ang="5400000" scaled="1"/>
          </a:gradFill>
          <a:ln w="44450">
            <a:solidFill>
              <a:srgbClr val="0000F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6" name="Rectangle 5"/>
          <p:cNvSpPr>
            <a:spLocks noChangeArrowheads="1"/>
          </p:cNvSpPr>
          <p:nvPr/>
        </p:nvSpPr>
        <p:spPr bwMode="auto">
          <a:xfrm>
            <a:off x="6388679" y="3048277"/>
            <a:ext cx="202220" cy="429049"/>
          </a:xfrm>
          <a:prstGeom prst="rect">
            <a:avLst/>
          </a:prstGeom>
          <a:gradFill rotWithShape="0">
            <a:gsLst>
              <a:gs pos="0">
                <a:srgbClr val="969696"/>
              </a:gs>
              <a:gs pos="100000">
                <a:srgbClr val="FFFFFF"/>
              </a:gs>
            </a:gsLst>
            <a:lin ang="5400000" scaled="1"/>
          </a:gradFill>
          <a:ln w="12699">
            <a:solidFill>
              <a:srgbClr val="000000"/>
            </a:solidFill>
            <a:miter lim="800000"/>
            <a:headEnd/>
            <a:tailEnd/>
          </a:ln>
          <a:effectLst>
            <a:outerShdw dist="35921" dir="2700000"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7" name="Rectangle 6"/>
          <p:cNvSpPr>
            <a:spLocks noChangeArrowheads="1"/>
          </p:cNvSpPr>
          <p:nvPr/>
        </p:nvSpPr>
        <p:spPr bwMode="auto">
          <a:xfrm>
            <a:off x="5116042" y="3362292"/>
            <a:ext cx="1267244" cy="115035"/>
          </a:xfrm>
          <a:prstGeom prst="rect">
            <a:avLst/>
          </a:prstGeom>
          <a:solidFill>
            <a:srgbClr val="FF0000"/>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8" name="Rectangle 7"/>
          <p:cNvSpPr>
            <a:spLocks noChangeArrowheads="1"/>
          </p:cNvSpPr>
          <p:nvPr/>
        </p:nvSpPr>
        <p:spPr bwMode="auto">
          <a:xfrm>
            <a:off x="6595392" y="3362292"/>
            <a:ext cx="1238484" cy="115035"/>
          </a:xfrm>
          <a:prstGeom prst="rect">
            <a:avLst/>
          </a:prstGeom>
          <a:solidFill>
            <a:srgbClr val="FF0000"/>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9" name="Rectangle 8"/>
          <p:cNvSpPr>
            <a:spLocks noChangeArrowheads="1"/>
          </p:cNvSpPr>
          <p:nvPr/>
        </p:nvSpPr>
        <p:spPr bwMode="auto">
          <a:xfrm>
            <a:off x="5944694" y="3236375"/>
            <a:ext cx="438592" cy="115035"/>
          </a:xfrm>
          <a:prstGeom prst="rect">
            <a:avLst/>
          </a:prstGeom>
          <a:solidFill>
            <a:srgbClr val="FFFF66"/>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0" name="Rectangle 9"/>
          <p:cNvSpPr>
            <a:spLocks noChangeArrowheads="1"/>
          </p:cNvSpPr>
          <p:nvPr/>
        </p:nvSpPr>
        <p:spPr bwMode="auto">
          <a:xfrm>
            <a:off x="6595392" y="3236375"/>
            <a:ext cx="439491" cy="115035"/>
          </a:xfrm>
          <a:prstGeom prst="rect">
            <a:avLst/>
          </a:prstGeom>
          <a:solidFill>
            <a:srgbClr val="FFFF66"/>
          </a:solidFill>
          <a:ln w="12699">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1" name="Line 10"/>
          <p:cNvSpPr>
            <a:spLocks noChangeShapeType="1"/>
          </p:cNvSpPr>
          <p:nvPr/>
        </p:nvSpPr>
        <p:spPr bwMode="auto">
          <a:xfrm>
            <a:off x="5720005" y="2673636"/>
            <a:ext cx="547341" cy="620257"/>
          </a:xfrm>
          <a:prstGeom prst="line">
            <a:avLst/>
          </a:prstGeom>
          <a:noFill/>
          <a:ln w="38100">
            <a:solidFill>
              <a:srgbClr val="000000"/>
            </a:solidFill>
            <a:round/>
            <a:headEnd type="none" w="sm" len="sm"/>
            <a:tailEnd type="stealth" w="med" len="lg"/>
          </a:ln>
          <a:effectLst>
            <a:outerShdw dist="35921" dir="8100000"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2" name="Line 11"/>
          <p:cNvSpPr>
            <a:spLocks noChangeShapeType="1"/>
          </p:cNvSpPr>
          <p:nvPr/>
        </p:nvSpPr>
        <p:spPr bwMode="auto">
          <a:xfrm flipH="1">
            <a:off x="7125658" y="3112013"/>
            <a:ext cx="349615" cy="307796"/>
          </a:xfrm>
          <a:prstGeom prst="line">
            <a:avLst/>
          </a:prstGeom>
          <a:noFill/>
          <a:ln w="38100">
            <a:solidFill>
              <a:srgbClr val="000000"/>
            </a:solidFill>
            <a:round/>
            <a:headEnd type="none" w="sm" len="sm"/>
            <a:tailEnd type="stealth" w="med" len="lg"/>
          </a:ln>
          <a:effectLst>
            <a:outerShdw dist="35921" dir="2700000"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3" name="Line 12"/>
          <p:cNvSpPr>
            <a:spLocks noChangeShapeType="1"/>
          </p:cNvSpPr>
          <p:nvPr/>
        </p:nvSpPr>
        <p:spPr bwMode="auto">
          <a:xfrm flipV="1">
            <a:off x="5492982" y="3581400"/>
            <a:ext cx="776721" cy="610423"/>
          </a:xfrm>
          <a:prstGeom prst="line">
            <a:avLst/>
          </a:prstGeom>
          <a:noFill/>
          <a:ln w="38100">
            <a:solidFill>
              <a:srgbClr val="000000"/>
            </a:solidFill>
            <a:round/>
            <a:headEnd type="none" w="sm" len="sm"/>
            <a:tailEnd type="stealth" w="med" len="lg"/>
          </a:ln>
          <a:effectLst>
            <a:outerShdw dist="35921" dir="2700000"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4" name="Line 13"/>
          <p:cNvSpPr>
            <a:spLocks noChangeShapeType="1"/>
          </p:cNvSpPr>
          <p:nvPr/>
        </p:nvSpPr>
        <p:spPr bwMode="auto">
          <a:xfrm flipH="1" flipV="1">
            <a:off x="6866003" y="3857850"/>
            <a:ext cx="206714" cy="691764"/>
          </a:xfrm>
          <a:prstGeom prst="line">
            <a:avLst/>
          </a:prstGeom>
          <a:noFill/>
          <a:ln w="38100">
            <a:solidFill>
              <a:srgbClr val="000000"/>
            </a:solidFill>
            <a:round/>
            <a:headEnd type="none" w="sm" len="sm"/>
            <a:tailEnd type="stealth" w="med" len="lg"/>
          </a:ln>
          <a:effectLst>
            <a:outerShdw dist="56796" dir="1593903"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55" name="Rectangle 15"/>
          <p:cNvSpPr>
            <a:spLocks noChangeArrowheads="1"/>
          </p:cNvSpPr>
          <p:nvPr/>
        </p:nvSpPr>
        <p:spPr bwMode="auto">
          <a:xfrm>
            <a:off x="5116042" y="2375167"/>
            <a:ext cx="684483" cy="308419"/>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Brass</a:t>
            </a:r>
          </a:p>
        </p:txBody>
      </p:sp>
      <p:sp>
        <p:nvSpPr>
          <p:cNvPr id="56" name="Rectangle 16"/>
          <p:cNvSpPr>
            <a:spLocks noChangeArrowheads="1"/>
          </p:cNvSpPr>
          <p:nvPr/>
        </p:nvSpPr>
        <p:spPr bwMode="auto">
          <a:xfrm>
            <a:off x="4885461" y="4090579"/>
            <a:ext cx="924023" cy="739306"/>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Silver plated plastic</a:t>
            </a:r>
          </a:p>
        </p:txBody>
      </p:sp>
      <p:sp>
        <p:nvSpPr>
          <p:cNvPr id="57" name="Rectangle 17"/>
          <p:cNvSpPr>
            <a:spLocks noChangeArrowheads="1"/>
          </p:cNvSpPr>
          <p:nvPr/>
        </p:nvSpPr>
        <p:spPr bwMode="auto">
          <a:xfrm>
            <a:off x="7407867" y="3909485"/>
            <a:ext cx="1269578" cy="308419"/>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Migrated Gel</a:t>
            </a:r>
          </a:p>
        </p:txBody>
      </p:sp>
      <p:sp>
        <p:nvSpPr>
          <p:cNvPr id="58" name="Rectangle 18"/>
          <p:cNvSpPr>
            <a:spLocks noChangeArrowheads="1"/>
          </p:cNvSpPr>
          <p:nvPr/>
        </p:nvSpPr>
        <p:spPr bwMode="auto">
          <a:xfrm>
            <a:off x="7475273" y="2813543"/>
            <a:ext cx="1668727" cy="308419"/>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Plastic Foam Pad</a:t>
            </a:r>
          </a:p>
        </p:txBody>
      </p:sp>
      <p:sp>
        <p:nvSpPr>
          <p:cNvPr id="59" name="Line 21"/>
          <p:cNvSpPr>
            <a:spLocks noChangeShapeType="1"/>
          </p:cNvSpPr>
          <p:nvPr/>
        </p:nvSpPr>
        <p:spPr bwMode="auto">
          <a:xfrm flipV="1">
            <a:off x="6617861" y="3349856"/>
            <a:ext cx="283108" cy="13990"/>
          </a:xfrm>
          <a:prstGeom prst="line">
            <a:avLst/>
          </a:prstGeom>
          <a:noFill/>
          <a:ln w="285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0" name="Line 22"/>
          <p:cNvSpPr>
            <a:spLocks noChangeShapeType="1"/>
          </p:cNvSpPr>
          <p:nvPr/>
        </p:nvSpPr>
        <p:spPr bwMode="auto">
          <a:xfrm flipV="1">
            <a:off x="6097482" y="3359183"/>
            <a:ext cx="283107" cy="13990"/>
          </a:xfrm>
          <a:prstGeom prst="line">
            <a:avLst/>
          </a:prstGeom>
          <a:noFill/>
          <a:ln w="2857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61" name="Rectangle 23"/>
          <p:cNvSpPr>
            <a:spLocks noChangeArrowheads="1"/>
          </p:cNvSpPr>
          <p:nvPr/>
        </p:nvSpPr>
        <p:spPr bwMode="auto">
          <a:xfrm>
            <a:off x="6838955" y="4548395"/>
            <a:ext cx="1250342" cy="308419"/>
          </a:xfrm>
          <a:prstGeom prst="rect">
            <a:avLst/>
          </a:prstGeom>
          <a:noFill/>
          <a:ln w="9525">
            <a:noFill/>
            <a:miter lim="800000"/>
            <a:headEnd/>
            <a:tailEnd/>
          </a:ln>
          <a:effectLst>
            <a:outerShdw dist="35921" dir="2700000" algn="ctr" rotWithShape="0">
              <a:schemeClr val="tx1"/>
            </a:outerShdw>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Chloride Gel</a:t>
            </a:r>
          </a:p>
        </p:txBody>
      </p:sp>
      <p:sp>
        <p:nvSpPr>
          <p:cNvPr id="62" name="Line 24"/>
          <p:cNvSpPr>
            <a:spLocks noChangeShapeType="1"/>
          </p:cNvSpPr>
          <p:nvPr/>
        </p:nvSpPr>
        <p:spPr bwMode="auto">
          <a:xfrm flipH="1" flipV="1">
            <a:off x="6752674" y="3357628"/>
            <a:ext cx="665079" cy="701092"/>
          </a:xfrm>
          <a:prstGeom prst="line">
            <a:avLst/>
          </a:prstGeom>
          <a:noFill/>
          <a:ln w="38100">
            <a:solidFill>
              <a:srgbClr val="000000"/>
            </a:solidFill>
            <a:round/>
            <a:headEnd type="none" w="sm" len="sm"/>
            <a:tailEnd type="stealth" w="med" len="lg"/>
          </a:ln>
          <a:effectLst>
            <a:outerShdw dist="56796" dir="1593903"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4337" name="TextBox 14336"/>
          <p:cNvSpPr txBox="1"/>
          <p:nvPr/>
        </p:nvSpPr>
        <p:spPr>
          <a:xfrm>
            <a:off x="5038571" y="5040507"/>
            <a:ext cx="353304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nivers" pitchFamily="34" charset="0"/>
                <a:ea typeface="+mn-ea"/>
                <a:cs typeface="+mn-cs"/>
              </a:rPr>
              <a:t>Poorly designed ECG electrode</a:t>
            </a:r>
          </a:p>
        </p:txBody>
      </p:sp>
      <p:sp>
        <p:nvSpPr>
          <p:cNvPr id="63" name="Rectangle 23"/>
          <p:cNvSpPr>
            <a:spLocks noChangeArrowheads="1"/>
          </p:cNvSpPr>
          <p:nvPr/>
        </p:nvSpPr>
        <p:spPr bwMode="auto">
          <a:xfrm>
            <a:off x="5823149" y="4165920"/>
            <a:ext cx="1415911" cy="739306"/>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Silver Chloride Coating</a:t>
            </a:r>
          </a:p>
        </p:txBody>
      </p:sp>
      <p:sp>
        <p:nvSpPr>
          <p:cNvPr id="64" name="Line 12"/>
          <p:cNvSpPr>
            <a:spLocks noChangeShapeType="1"/>
          </p:cNvSpPr>
          <p:nvPr/>
        </p:nvSpPr>
        <p:spPr bwMode="auto">
          <a:xfrm flipV="1">
            <a:off x="6267346" y="3733800"/>
            <a:ext cx="154757" cy="484104"/>
          </a:xfrm>
          <a:prstGeom prst="line">
            <a:avLst/>
          </a:prstGeom>
          <a:noFill/>
          <a:ln w="38100">
            <a:solidFill>
              <a:srgbClr val="000000"/>
            </a:solidFill>
            <a:round/>
            <a:headEnd type="none" w="sm" len="sm"/>
            <a:tailEnd type="stealth" w="med" len="lg"/>
          </a:ln>
          <a:effectLst>
            <a:outerShdw dist="35921" dir="2700000" algn="ctr" rotWithShape="0">
              <a:schemeClr val="tx1"/>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Tree>
  </p:cSld>
  <p:clrMapOvr>
    <a:masterClrMapping/>
  </p:clrMapOvr>
  <p:transition>
    <p:cover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AIL"/>
          <p:cNvPicPr>
            <a:picLocks noChangeAspect="1" noChangeArrowheads="1"/>
          </p:cNvPicPr>
          <p:nvPr/>
        </p:nvPicPr>
        <p:blipFill rotWithShape="1">
          <a:blip r:embed="rId3" cstate="print"/>
          <a:srcRect l="3149" t="25098" r="3149" b="15294"/>
          <a:stretch/>
        </p:blipFill>
        <p:spPr bwMode="auto">
          <a:xfrm>
            <a:off x="1364980" y="4166240"/>
            <a:ext cx="3238500" cy="1447800"/>
          </a:xfrm>
          <a:prstGeom prst="rect">
            <a:avLst/>
          </a:prstGeom>
          <a:noFill/>
          <a:ln w="9525">
            <a:solidFill>
              <a:srgbClr val="000000"/>
            </a:solidFill>
            <a:miter lim="800000"/>
            <a:headEnd/>
            <a:tailEnd/>
          </a:ln>
        </p:spPr>
      </p:pic>
      <p:sp>
        <p:nvSpPr>
          <p:cNvPr id="15363" name="Rectangle 3"/>
          <p:cNvSpPr>
            <a:spLocks noChangeArrowheads="1"/>
          </p:cNvSpPr>
          <p:nvPr/>
        </p:nvSpPr>
        <p:spPr bwMode="auto">
          <a:xfrm>
            <a:off x="2368987" y="5658018"/>
            <a:ext cx="1734835" cy="402674"/>
          </a:xfrm>
          <a:prstGeom prst="rect">
            <a:avLst/>
          </a:prstGeom>
          <a:noFill/>
          <a:ln w="9525">
            <a:noFill/>
            <a:miter lim="800000"/>
            <a:headEnd/>
            <a:tailEnd/>
          </a:ln>
        </p:spPr>
        <p:txBody>
          <a:bodyPr wrap="none" lIns="126683" tIns="62230" rIns="126683" bIns="62230">
            <a:spAutoFit/>
          </a:bodyPr>
          <a:lstStyle/>
          <a:p>
            <a:pPr marL="0" marR="0" lvl="0" indent="0" algn="l" defTabSz="127952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Anodic Areas</a:t>
            </a:r>
          </a:p>
        </p:txBody>
      </p:sp>
      <p:sp>
        <p:nvSpPr>
          <p:cNvPr id="15364" name="Rectangle 4"/>
          <p:cNvSpPr>
            <a:spLocks noChangeArrowheads="1"/>
          </p:cNvSpPr>
          <p:nvPr/>
        </p:nvSpPr>
        <p:spPr bwMode="auto">
          <a:xfrm>
            <a:off x="177877" y="4112890"/>
            <a:ext cx="1811779" cy="402674"/>
          </a:xfrm>
          <a:prstGeom prst="rect">
            <a:avLst/>
          </a:prstGeom>
          <a:solidFill>
            <a:srgbClr val="FFFFFF"/>
          </a:solidFill>
          <a:ln w="9525">
            <a:noFill/>
            <a:miter lim="800000"/>
            <a:headEnd/>
            <a:tailEnd/>
          </a:ln>
        </p:spPr>
        <p:txBody>
          <a:bodyPr wrap="none" lIns="126683" tIns="62230" rIns="126683" bIns="62230">
            <a:spAutoFit/>
          </a:bodyPr>
          <a:lstStyle/>
          <a:p>
            <a:pPr marL="0" marR="0" lvl="0" indent="0" algn="l" defTabSz="127952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Cathodic Area</a:t>
            </a:r>
          </a:p>
        </p:txBody>
      </p:sp>
      <p:sp>
        <p:nvSpPr>
          <p:cNvPr id="15365" name="Line 5"/>
          <p:cNvSpPr>
            <a:spLocks noChangeShapeType="1"/>
          </p:cNvSpPr>
          <p:nvPr/>
        </p:nvSpPr>
        <p:spPr bwMode="auto">
          <a:xfrm>
            <a:off x="1989656" y="4375229"/>
            <a:ext cx="939442" cy="198662"/>
          </a:xfrm>
          <a:prstGeom prst="line">
            <a:avLst/>
          </a:prstGeom>
          <a:noFill/>
          <a:ln w="57150">
            <a:solidFill>
              <a:srgbClr val="000000"/>
            </a:solidFill>
            <a:round/>
            <a:headEnd type="none" w="sm" len="sm"/>
            <a:tailEnd type="stealth"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66" name="Line 6"/>
          <p:cNvSpPr>
            <a:spLocks noChangeShapeType="1"/>
          </p:cNvSpPr>
          <p:nvPr/>
        </p:nvSpPr>
        <p:spPr bwMode="auto">
          <a:xfrm flipH="1" flipV="1">
            <a:off x="2224870" y="4855751"/>
            <a:ext cx="607556" cy="826887"/>
          </a:xfrm>
          <a:prstGeom prst="line">
            <a:avLst/>
          </a:prstGeom>
          <a:noFill/>
          <a:ln w="57150">
            <a:solidFill>
              <a:srgbClr val="000000"/>
            </a:solidFill>
            <a:round/>
            <a:headEnd type="none" w="sm" len="sm"/>
            <a:tailEnd type="stealth"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67" name="Line 7"/>
          <p:cNvSpPr>
            <a:spLocks noChangeShapeType="1"/>
          </p:cNvSpPr>
          <p:nvPr/>
        </p:nvSpPr>
        <p:spPr bwMode="auto">
          <a:xfrm flipV="1">
            <a:off x="3122774" y="4772188"/>
            <a:ext cx="690700" cy="885830"/>
          </a:xfrm>
          <a:prstGeom prst="line">
            <a:avLst/>
          </a:prstGeom>
          <a:noFill/>
          <a:ln w="57150">
            <a:solidFill>
              <a:srgbClr val="000000"/>
            </a:solidFill>
            <a:round/>
            <a:headEnd type="none" w="sm" len="sm"/>
            <a:tailEnd type="stealth"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230408" name="Rectangle 8"/>
          <p:cNvSpPr>
            <a:spLocks noChangeArrowheads="1"/>
          </p:cNvSpPr>
          <p:nvPr/>
        </p:nvSpPr>
        <p:spPr bwMode="auto">
          <a:xfrm>
            <a:off x="187977" y="-25658"/>
            <a:ext cx="8524571" cy="741229"/>
          </a:xfrm>
          <a:prstGeom prst="rect">
            <a:avLst/>
          </a:prstGeom>
          <a:noFill/>
          <a:ln w="9525">
            <a:noFill/>
            <a:miter lim="800000"/>
            <a:headEnd/>
            <a:tailEnd/>
          </a:ln>
          <a:effectLst/>
        </p:spPr>
        <p:txBody>
          <a:bodyPr wrap="square" lIns="126683" tIns="62230" rIns="126683" bIns="62230">
            <a:spAutoFit/>
          </a:bodyPr>
          <a:lstStyle/>
          <a:p>
            <a:pPr marL="0" marR="0" lvl="0" indent="0" algn="ctr" defTabSz="1279525"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Other Galvanic Cells</a:t>
            </a:r>
          </a:p>
        </p:txBody>
      </p:sp>
      <p:sp>
        <p:nvSpPr>
          <p:cNvPr id="15369" name="Rectangle 9"/>
          <p:cNvSpPr>
            <a:spLocks noChangeArrowheads="1"/>
          </p:cNvSpPr>
          <p:nvPr/>
        </p:nvSpPr>
        <p:spPr bwMode="auto">
          <a:xfrm>
            <a:off x="1357638" y="7297150"/>
            <a:ext cx="6248400" cy="495007"/>
          </a:xfrm>
          <a:prstGeom prst="rect">
            <a:avLst/>
          </a:prstGeom>
          <a:noFill/>
          <a:ln w="9525">
            <a:noFill/>
            <a:miter lim="800000"/>
            <a:headEnd/>
            <a:tailEnd/>
          </a:ln>
        </p:spPr>
        <p:txBody>
          <a:bodyPr wrap="square" lIns="126683" tIns="62230" rIns="126683" bIns="62230">
            <a:spAutoFit/>
          </a:bodyPr>
          <a:lstStyle/>
          <a:p>
            <a:pPr marL="0" marR="0" lvl="0" indent="0" algn="ctr" defTabSz="127952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Un-coated Nail in Corrosive Gelatin</a:t>
            </a:r>
          </a:p>
        </p:txBody>
      </p:sp>
      <p:grpSp>
        <p:nvGrpSpPr>
          <p:cNvPr id="2" name="Group 1"/>
          <p:cNvGrpSpPr/>
          <p:nvPr/>
        </p:nvGrpSpPr>
        <p:grpSpPr>
          <a:xfrm>
            <a:off x="390824" y="1719520"/>
            <a:ext cx="5043487" cy="1600200"/>
            <a:chOff x="566738" y="1681163"/>
            <a:chExt cx="5043487" cy="1600200"/>
          </a:xfrm>
        </p:grpSpPr>
        <p:grpSp>
          <p:nvGrpSpPr>
            <p:cNvPr id="15370" name="Group 10"/>
            <p:cNvGrpSpPr>
              <a:grpSpLocks/>
            </p:cNvGrpSpPr>
            <p:nvPr/>
          </p:nvGrpSpPr>
          <p:grpSpPr bwMode="auto">
            <a:xfrm>
              <a:off x="2422525" y="2005013"/>
              <a:ext cx="2874963" cy="666750"/>
              <a:chOff x="1056" y="860"/>
              <a:chExt cx="1358" cy="280"/>
            </a:xfrm>
          </p:grpSpPr>
          <p:grpSp>
            <p:nvGrpSpPr>
              <p:cNvPr id="15386" name="Group 11"/>
              <p:cNvGrpSpPr>
                <a:grpSpLocks/>
              </p:cNvGrpSpPr>
              <p:nvPr/>
            </p:nvGrpSpPr>
            <p:grpSpPr bwMode="auto">
              <a:xfrm>
                <a:off x="1093" y="860"/>
                <a:ext cx="1321" cy="216"/>
                <a:chOff x="1081" y="1025"/>
                <a:chExt cx="1321" cy="216"/>
              </a:xfrm>
            </p:grpSpPr>
            <p:sp>
              <p:nvSpPr>
                <p:cNvPr id="15388" name="Freeform 12"/>
                <p:cNvSpPr>
                  <a:spLocks/>
                </p:cNvSpPr>
                <p:nvPr/>
              </p:nvSpPr>
              <p:spPr bwMode="auto">
                <a:xfrm>
                  <a:off x="1144" y="1025"/>
                  <a:ext cx="1258" cy="195"/>
                </a:xfrm>
                <a:custGeom>
                  <a:avLst/>
                  <a:gdLst>
                    <a:gd name="T0" fmla="*/ 0 w 1258"/>
                    <a:gd name="T1" fmla="*/ 167 h 195"/>
                    <a:gd name="T2" fmla="*/ 160 w 1258"/>
                    <a:gd name="T3" fmla="*/ 167 h 195"/>
                    <a:gd name="T4" fmla="*/ 187 w 1258"/>
                    <a:gd name="T5" fmla="*/ 153 h 195"/>
                    <a:gd name="T6" fmla="*/ 229 w 1258"/>
                    <a:gd name="T7" fmla="*/ 146 h 195"/>
                    <a:gd name="T8" fmla="*/ 313 w 1258"/>
                    <a:gd name="T9" fmla="*/ 146 h 195"/>
                    <a:gd name="T10" fmla="*/ 403 w 1258"/>
                    <a:gd name="T11" fmla="*/ 167 h 195"/>
                    <a:gd name="T12" fmla="*/ 507 w 1258"/>
                    <a:gd name="T13" fmla="*/ 181 h 195"/>
                    <a:gd name="T14" fmla="*/ 598 w 1258"/>
                    <a:gd name="T15" fmla="*/ 167 h 195"/>
                    <a:gd name="T16" fmla="*/ 639 w 1258"/>
                    <a:gd name="T17" fmla="*/ 146 h 195"/>
                    <a:gd name="T18" fmla="*/ 674 w 1258"/>
                    <a:gd name="T19" fmla="*/ 125 h 195"/>
                    <a:gd name="T20" fmla="*/ 737 w 1258"/>
                    <a:gd name="T21" fmla="*/ 70 h 195"/>
                    <a:gd name="T22" fmla="*/ 772 w 1258"/>
                    <a:gd name="T23" fmla="*/ 0 h 195"/>
                    <a:gd name="T24" fmla="*/ 785 w 1258"/>
                    <a:gd name="T25" fmla="*/ 14 h 195"/>
                    <a:gd name="T26" fmla="*/ 799 w 1258"/>
                    <a:gd name="T27" fmla="*/ 28 h 195"/>
                    <a:gd name="T28" fmla="*/ 813 w 1258"/>
                    <a:gd name="T29" fmla="*/ 56 h 195"/>
                    <a:gd name="T30" fmla="*/ 820 w 1258"/>
                    <a:gd name="T31" fmla="*/ 91 h 195"/>
                    <a:gd name="T32" fmla="*/ 848 w 1258"/>
                    <a:gd name="T33" fmla="*/ 139 h 195"/>
                    <a:gd name="T34" fmla="*/ 890 w 1258"/>
                    <a:gd name="T35" fmla="*/ 181 h 195"/>
                    <a:gd name="T36" fmla="*/ 932 w 1258"/>
                    <a:gd name="T37" fmla="*/ 195 h 195"/>
                    <a:gd name="T38" fmla="*/ 1008 w 1258"/>
                    <a:gd name="T39" fmla="*/ 181 h 195"/>
                    <a:gd name="T40" fmla="*/ 1098 w 1258"/>
                    <a:gd name="T41" fmla="*/ 153 h 195"/>
                    <a:gd name="T42" fmla="*/ 1251 w 1258"/>
                    <a:gd name="T43" fmla="*/ 77 h 195"/>
                    <a:gd name="T44" fmla="*/ 1258 w 1258"/>
                    <a:gd name="T45" fmla="*/ 77 h 1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8"/>
                    <a:gd name="T70" fmla="*/ 0 h 195"/>
                    <a:gd name="T71" fmla="*/ 1258 w 1258"/>
                    <a:gd name="T72" fmla="*/ 195 h 1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8" h="195">
                      <a:moveTo>
                        <a:pt x="0" y="167"/>
                      </a:moveTo>
                      <a:lnTo>
                        <a:pt x="160" y="167"/>
                      </a:lnTo>
                      <a:lnTo>
                        <a:pt x="187" y="153"/>
                      </a:lnTo>
                      <a:lnTo>
                        <a:pt x="229" y="146"/>
                      </a:lnTo>
                      <a:lnTo>
                        <a:pt x="313" y="146"/>
                      </a:lnTo>
                      <a:lnTo>
                        <a:pt x="403" y="167"/>
                      </a:lnTo>
                      <a:lnTo>
                        <a:pt x="507" y="181"/>
                      </a:lnTo>
                      <a:lnTo>
                        <a:pt x="598" y="167"/>
                      </a:lnTo>
                      <a:lnTo>
                        <a:pt x="639" y="146"/>
                      </a:lnTo>
                      <a:lnTo>
                        <a:pt x="674" y="125"/>
                      </a:lnTo>
                      <a:lnTo>
                        <a:pt x="737" y="70"/>
                      </a:lnTo>
                      <a:lnTo>
                        <a:pt x="772" y="0"/>
                      </a:lnTo>
                      <a:lnTo>
                        <a:pt x="785" y="14"/>
                      </a:lnTo>
                      <a:lnTo>
                        <a:pt x="799" y="28"/>
                      </a:lnTo>
                      <a:lnTo>
                        <a:pt x="813" y="56"/>
                      </a:lnTo>
                      <a:lnTo>
                        <a:pt x="820" y="91"/>
                      </a:lnTo>
                      <a:lnTo>
                        <a:pt x="848" y="139"/>
                      </a:lnTo>
                      <a:lnTo>
                        <a:pt x="890" y="181"/>
                      </a:lnTo>
                      <a:lnTo>
                        <a:pt x="932" y="195"/>
                      </a:lnTo>
                      <a:lnTo>
                        <a:pt x="1008" y="181"/>
                      </a:lnTo>
                      <a:lnTo>
                        <a:pt x="1098" y="153"/>
                      </a:lnTo>
                      <a:lnTo>
                        <a:pt x="1251" y="77"/>
                      </a:lnTo>
                      <a:lnTo>
                        <a:pt x="1258" y="77"/>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89" name="Freeform 13"/>
                <p:cNvSpPr>
                  <a:spLocks/>
                </p:cNvSpPr>
                <p:nvPr/>
              </p:nvSpPr>
              <p:spPr bwMode="auto">
                <a:xfrm>
                  <a:off x="1123" y="1192"/>
                  <a:ext cx="104" cy="28"/>
                </a:xfrm>
                <a:custGeom>
                  <a:avLst/>
                  <a:gdLst>
                    <a:gd name="T0" fmla="*/ 0 w 104"/>
                    <a:gd name="T1" fmla="*/ 0 h 28"/>
                    <a:gd name="T2" fmla="*/ 28 w 104"/>
                    <a:gd name="T3" fmla="*/ 21 h 28"/>
                    <a:gd name="T4" fmla="*/ 62 w 104"/>
                    <a:gd name="T5" fmla="*/ 28 h 28"/>
                    <a:gd name="T6" fmla="*/ 104 w 104"/>
                    <a:gd name="T7" fmla="*/ 0 h 28"/>
                    <a:gd name="T8" fmla="*/ 0 60000 65536"/>
                    <a:gd name="T9" fmla="*/ 0 60000 65536"/>
                    <a:gd name="T10" fmla="*/ 0 60000 65536"/>
                    <a:gd name="T11" fmla="*/ 0 60000 65536"/>
                    <a:gd name="T12" fmla="*/ 0 w 104"/>
                    <a:gd name="T13" fmla="*/ 0 h 28"/>
                    <a:gd name="T14" fmla="*/ 104 w 104"/>
                    <a:gd name="T15" fmla="*/ 28 h 28"/>
                  </a:gdLst>
                  <a:ahLst/>
                  <a:cxnLst>
                    <a:cxn ang="T8">
                      <a:pos x="T0" y="T1"/>
                    </a:cxn>
                    <a:cxn ang="T9">
                      <a:pos x="T2" y="T3"/>
                    </a:cxn>
                    <a:cxn ang="T10">
                      <a:pos x="T4" y="T5"/>
                    </a:cxn>
                    <a:cxn ang="T11">
                      <a:pos x="T6" y="T7"/>
                    </a:cxn>
                  </a:cxnLst>
                  <a:rect l="T12" t="T13" r="T14" b="T15"/>
                  <a:pathLst>
                    <a:path w="104" h="28">
                      <a:moveTo>
                        <a:pt x="0" y="0"/>
                      </a:moveTo>
                      <a:lnTo>
                        <a:pt x="28" y="21"/>
                      </a:lnTo>
                      <a:lnTo>
                        <a:pt x="62" y="28"/>
                      </a:lnTo>
                      <a:lnTo>
                        <a:pt x="104" y="0"/>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90" name="Freeform 14"/>
                <p:cNvSpPr>
                  <a:spLocks/>
                </p:cNvSpPr>
                <p:nvPr/>
              </p:nvSpPr>
              <p:spPr bwMode="auto">
                <a:xfrm>
                  <a:off x="1081" y="1178"/>
                  <a:ext cx="188" cy="63"/>
                </a:xfrm>
                <a:custGeom>
                  <a:avLst/>
                  <a:gdLst>
                    <a:gd name="T0" fmla="*/ 0 w 188"/>
                    <a:gd name="T1" fmla="*/ 0 h 63"/>
                    <a:gd name="T2" fmla="*/ 7 w 188"/>
                    <a:gd name="T3" fmla="*/ 21 h 63"/>
                    <a:gd name="T4" fmla="*/ 42 w 188"/>
                    <a:gd name="T5" fmla="*/ 56 h 63"/>
                    <a:gd name="T6" fmla="*/ 70 w 188"/>
                    <a:gd name="T7" fmla="*/ 63 h 63"/>
                    <a:gd name="T8" fmla="*/ 104 w 188"/>
                    <a:gd name="T9" fmla="*/ 63 h 63"/>
                    <a:gd name="T10" fmla="*/ 139 w 188"/>
                    <a:gd name="T11" fmla="*/ 49 h 63"/>
                    <a:gd name="T12" fmla="*/ 188 w 188"/>
                    <a:gd name="T13" fmla="*/ 14 h 63"/>
                    <a:gd name="T14" fmla="*/ 0 60000 65536"/>
                    <a:gd name="T15" fmla="*/ 0 60000 65536"/>
                    <a:gd name="T16" fmla="*/ 0 60000 65536"/>
                    <a:gd name="T17" fmla="*/ 0 60000 65536"/>
                    <a:gd name="T18" fmla="*/ 0 60000 65536"/>
                    <a:gd name="T19" fmla="*/ 0 60000 65536"/>
                    <a:gd name="T20" fmla="*/ 0 60000 65536"/>
                    <a:gd name="T21" fmla="*/ 0 w 188"/>
                    <a:gd name="T22" fmla="*/ 0 h 63"/>
                    <a:gd name="T23" fmla="*/ 188 w 18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63">
                      <a:moveTo>
                        <a:pt x="0" y="0"/>
                      </a:moveTo>
                      <a:lnTo>
                        <a:pt x="7" y="21"/>
                      </a:lnTo>
                      <a:lnTo>
                        <a:pt x="42" y="56"/>
                      </a:lnTo>
                      <a:lnTo>
                        <a:pt x="70" y="63"/>
                      </a:lnTo>
                      <a:lnTo>
                        <a:pt x="104" y="63"/>
                      </a:lnTo>
                      <a:lnTo>
                        <a:pt x="139" y="49"/>
                      </a:lnTo>
                      <a:lnTo>
                        <a:pt x="188" y="14"/>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grpSp>
          <p:sp>
            <p:nvSpPr>
              <p:cNvPr id="15387" name="Freeform 15"/>
              <p:cNvSpPr>
                <a:spLocks/>
              </p:cNvSpPr>
              <p:nvPr/>
            </p:nvSpPr>
            <p:spPr bwMode="auto">
              <a:xfrm>
                <a:off x="1056" y="1008"/>
                <a:ext cx="244" cy="132"/>
              </a:xfrm>
              <a:custGeom>
                <a:avLst/>
                <a:gdLst>
                  <a:gd name="T0" fmla="*/ 244 w 244"/>
                  <a:gd name="T1" fmla="*/ 64 h 91"/>
                  <a:gd name="T2" fmla="*/ 216 w 244"/>
                  <a:gd name="T3" fmla="*/ 128 h 91"/>
                  <a:gd name="T4" fmla="*/ 160 w 244"/>
                  <a:gd name="T5" fmla="*/ 257 h 91"/>
                  <a:gd name="T6" fmla="*/ 118 w 244"/>
                  <a:gd name="T7" fmla="*/ 277 h 91"/>
                  <a:gd name="T8" fmla="*/ 77 w 244"/>
                  <a:gd name="T9" fmla="*/ 257 h 91"/>
                  <a:gd name="T10" fmla="*/ 35 w 244"/>
                  <a:gd name="T11" fmla="*/ 170 h 91"/>
                  <a:gd name="T12" fmla="*/ 0 w 244"/>
                  <a:gd name="T13" fmla="*/ 0 h 91"/>
                  <a:gd name="T14" fmla="*/ 0 60000 65536"/>
                  <a:gd name="T15" fmla="*/ 0 60000 65536"/>
                  <a:gd name="T16" fmla="*/ 0 60000 65536"/>
                  <a:gd name="T17" fmla="*/ 0 60000 65536"/>
                  <a:gd name="T18" fmla="*/ 0 60000 65536"/>
                  <a:gd name="T19" fmla="*/ 0 60000 65536"/>
                  <a:gd name="T20" fmla="*/ 0 60000 65536"/>
                  <a:gd name="T21" fmla="*/ 0 w 244"/>
                  <a:gd name="T22" fmla="*/ 0 h 91"/>
                  <a:gd name="T23" fmla="*/ 244 w 244"/>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91">
                    <a:moveTo>
                      <a:pt x="244" y="21"/>
                    </a:moveTo>
                    <a:lnTo>
                      <a:pt x="216" y="42"/>
                    </a:lnTo>
                    <a:lnTo>
                      <a:pt x="160" y="84"/>
                    </a:lnTo>
                    <a:lnTo>
                      <a:pt x="118" y="91"/>
                    </a:lnTo>
                    <a:lnTo>
                      <a:pt x="77" y="84"/>
                    </a:lnTo>
                    <a:lnTo>
                      <a:pt x="35" y="56"/>
                    </a:lnTo>
                    <a:lnTo>
                      <a:pt x="0" y="0"/>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grpSp>
        <p:sp>
          <p:nvSpPr>
            <p:cNvPr id="15371" name="Freeform 16"/>
            <p:cNvSpPr>
              <a:spLocks/>
            </p:cNvSpPr>
            <p:nvPr/>
          </p:nvSpPr>
          <p:spPr bwMode="auto">
            <a:xfrm>
              <a:off x="676275" y="2251075"/>
              <a:ext cx="1943100" cy="363538"/>
            </a:xfrm>
            <a:custGeom>
              <a:avLst/>
              <a:gdLst>
                <a:gd name="T0" fmla="*/ 0 w 918"/>
                <a:gd name="T1" fmla="*/ 2147483647 h 153"/>
                <a:gd name="T2" fmla="*/ 2147483647 w 918"/>
                <a:gd name="T3" fmla="*/ 2147483647 h 153"/>
                <a:gd name="T4" fmla="*/ 2147483647 w 918"/>
                <a:gd name="T5" fmla="*/ 2147483647 h 153"/>
                <a:gd name="T6" fmla="*/ 2147483647 w 918"/>
                <a:gd name="T7" fmla="*/ 2147483647 h 153"/>
                <a:gd name="T8" fmla="*/ 2147483647 w 918"/>
                <a:gd name="T9" fmla="*/ 2147483647 h 153"/>
                <a:gd name="T10" fmla="*/ 2147483647 w 918"/>
                <a:gd name="T11" fmla="*/ 2147483647 h 153"/>
                <a:gd name="T12" fmla="*/ 2147483647 w 918"/>
                <a:gd name="T13" fmla="*/ 2147483647 h 153"/>
                <a:gd name="T14" fmla="*/ 2147483647 w 918"/>
                <a:gd name="T15" fmla="*/ 2147483647 h 153"/>
                <a:gd name="T16" fmla="*/ 2147483647 w 918"/>
                <a:gd name="T17" fmla="*/ 2147483647 h 153"/>
                <a:gd name="T18" fmla="*/ 2147483647 w 918"/>
                <a:gd name="T19" fmla="*/ 2147483647 h 153"/>
                <a:gd name="T20" fmla="*/ 2147483647 w 918"/>
                <a:gd name="T21" fmla="*/ 2147483647 h 153"/>
                <a:gd name="T22" fmla="*/ 2147483647 w 918"/>
                <a:gd name="T23" fmla="*/ 0 h 153"/>
                <a:gd name="T24" fmla="*/ 2147483647 w 918"/>
                <a:gd name="T25" fmla="*/ 2147483647 h 153"/>
                <a:gd name="T26" fmla="*/ 2147483647 w 918"/>
                <a:gd name="T27" fmla="*/ 2147483647 h 153"/>
                <a:gd name="T28" fmla="*/ 2147483647 w 918"/>
                <a:gd name="T29" fmla="*/ 2147483647 h 153"/>
                <a:gd name="T30" fmla="*/ 2147483647 w 918"/>
                <a:gd name="T31" fmla="*/ 2147483647 h 153"/>
                <a:gd name="T32" fmla="*/ 2147483647 w 918"/>
                <a:gd name="T33" fmla="*/ 2147483647 h 153"/>
                <a:gd name="T34" fmla="*/ 2147483647 w 918"/>
                <a:gd name="T35" fmla="*/ 2147483647 h 153"/>
                <a:gd name="T36" fmla="*/ 2147483647 w 918"/>
                <a:gd name="T37" fmla="*/ 0 h 153"/>
                <a:gd name="T38" fmla="*/ 2147483647 w 918"/>
                <a:gd name="T39" fmla="*/ 2147483647 h 153"/>
                <a:gd name="T40" fmla="*/ 2147483647 w 918"/>
                <a:gd name="T41" fmla="*/ 2147483647 h 153"/>
                <a:gd name="T42" fmla="*/ 2147483647 w 918"/>
                <a:gd name="T43" fmla="*/ 2147483647 h 1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18"/>
                <a:gd name="T67" fmla="*/ 0 h 153"/>
                <a:gd name="T68" fmla="*/ 918 w 918"/>
                <a:gd name="T69" fmla="*/ 153 h 1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18" h="153">
                  <a:moveTo>
                    <a:pt x="0" y="48"/>
                  </a:moveTo>
                  <a:lnTo>
                    <a:pt x="194" y="48"/>
                  </a:lnTo>
                  <a:lnTo>
                    <a:pt x="250" y="83"/>
                  </a:lnTo>
                  <a:lnTo>
                    <a:pt x="292" y="139"/>
                  </a:lnTo>
                  <a:lnTo>
                    <a:pt x="334" y="153"/>
                  </a:lnTo>
                  <a:lnTo>
                    <a:pt x="368" y="139"/>
                  </a:lnTo>
                  <a:lnTo>
                    <a:pt x="368" y="83"/>
                  </a:lnTo>
                  <a:lnTo>
                    <a:pt x="313" y="69"/>
                  </a:lnTo>
                  <a:lnTo>
                    <a:pt x="299" y="55"/>
                  </a:lnTo>
                  <a:lnTo>
                    <a:pt x="292" y="34"/>
                  </a:lnTo>
                  <a:lnTo>
                    <a:pt x="313" y="7"/>
                  </a:lnTo>
                  <a:lnTo>
                    <a:pt x="347" y="0"/>
                  </a:lnTo>
                  <a:lnTo>
                    <a:pt x="396" y="7"/>
                  </a:lnTo>
                  <a:lnTo>
                    <a:pt x="438" y="20"/>
                  </a:lnTo>
                  <a:lnTo>
                    <a:pt x="480" y="34"/>
                  </a:lnTo>
                  <a:lnTo>
                    <a:pt x="535" y="41"/>
                  </a:lnTo>
                  <a:lnTo>
                    <a:pt x="584" y="34"/>
                  </a:lnTo>
                  <a:lnTo>
                    <a:pt x="626" y="20"/>
                  </a:lnTo>
                  <a:lnTo>
                    <a:pt x="709" y="0"/>
                  </a:lnTo>
                  <a:lnTo>
                    <a:pt x="765" y="14"/>
                  </a:lnTo>
                  <a:lnTo>
                    <a:pt x="813" y="34"/>
                  </a:lnTo>
                  <a:lnTo>
                    <a:pt x="918" y="76"/>
                  </a:lnTo>
                </a:path>
              </a:pathLst>
            </a:custGeom>
            <a:noFill/>
            <a:ln w="22225">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72" name="Rectangle 17"/>
            <p:cNvSpPr>
              <a:spLocks noChangeArrowheads="1"/>
            </p:cNvSpPr>
            <p:nvPr/>
          </p:nvSpPr>
          <p:spPr bwMode="auto">
            <a:xfrm>
              <a:off x="3268663" y="2163763"/>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73" name="Rectangle 18"/>
            <p:cNvSpPr>
              <a:spLocks noChangeArrowheads="1"/>
            </p:cNvSpPr>
            <p:nvPr/>
          </p:nvSpPr>
          <p:spPr bwMode="auto">
            <a:xfrm>
              <a:off x="566738" y="1681163"/>
              <a:ext cx="4978400" cy="1600200"/>
            </a:xfrm>
            <a:prstGeom prst="rect">
              <a:avLst/>
            </a:prstGeom>
            <a:noFill/>
            <a:ln w="222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5374" name="Rectangle 19"/>
            <p:cNvSpPr>
              <a:spLocks noChangeArrowheads="1"/>
            </p:cNvSpPr>
            <p:nvPr/>
          </p:nvSpPr>
          <p:spPr bwMode="auto">
            <a:xfrm>
              <a:off x="1411288" y="1924050"/>
              <a:ext cx="1084262"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15375" name="Rectangle 20"/>
            <p:cNvSpPr>
              <a:spLocks noChangeArrowheads="1"/>
            </p:cNvSpPr>
            <p:nvPr/>
          </p:nvSpPr>
          <p:spPr bwMode="auto">
            <a:xfrm>
              <a:off x="2968625" y="2076450"/>
              <a:ext cx="982663"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15376" name="Rectangle 21"/>
            <p:cNvSpPr>
              <a:spLocks noChangeArrowheads="1"/>
            </p:cNvSpPr>
            <p:nvPr/>
          </p:nvSpPr>
          <p:spPr bwMode="auto">
            <a:xfrm>
              <a:off x="4578350" y="1924050"/>
              <a:ext cx="930275"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Cathode</a:t>
              </a:r>
            </a:p>
          </p:txBody>
        </p:sp>
        <p:sp>
          <p:nvSpPr>
            <p:cNvPr id="15377" name="Rectangle 22"/>
            <p:cNvSpPr>
              <a:spLocks noChangeArrowheads="1"/>
            </p:cNvSpPr>
            <p:nvPr/>
          </p:nvSpPr>
          <p:spPr bwMode="auto">
            <a:xfrm>
              <a:off x="3968750" y="1752600"/>
              <a:ext cx="642938"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Anode</a:t>
              </a:r>
            </a:p>
          </p:txBody>
        </p:sp>
        <p:sp>
          <p:nvSpPr>
            <p:cNvPr id="15378" name="Rectangle 23"/>
            <p:cNvSpPr>
              <a:spLocks noChangeArrowheads="1"/>
            </p:cNvSpPr>
            <p:nvPr/>
          </p:nvSpPr>
          <p:spPr bwMode="auto">
            <a:xfrm>
              <a:off x="2076450" y="2670175"/>
              <a:ext cx="1203325" cy="41910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1675"/>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Stress Anode</a:t>
              </a:r>
            </a:p>
          </p:txBody>
        </p:sp>
        <p:sp>
          <p:nvSpPr>
            <p:cNvPr id="15379" name="Rectangle 24"/>
            <p:cNvSpPr>
              <a:spLocks noChangeArrowheads="1"/>
            </p:cNvSpPr>
            <p:nvPr/>
          </p:nvSpPr>
          <p:spPr bwMode="auto">
            <a:xfrm>
              <a:off x="666750" y="2209800"/>
              <a:ext cx="744538"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80" name="Rectangle 25"/>
            <p:cNvSpPr>
              <a:spLocks noChangeArrowheads="1"/>
            </p:cNvSpPr>
            <p:nvPr/>
          </p:nvSpPr>
          <p:spPr bwMode="auto">
            <a:xfrm>
              <a:off x="2546350" y="1962150"/>
              <a:ext cx="744538"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81" name="Rectangle 26"/>
            <p:cNvSpPr>
              <a:spLocks noChangeArrowheads="1"/>
            </p:cNvSpPr>
            <p:nvPr/>
          </p:nvSpPr>
          <p:spPr bwMode="auto">
            <a:xfrm>
              <a:off x="1665288" y="2209800"/>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82" name="Rectangle 27"/>
            <p:cNvSpPr>
              <a:spLocks noChangeArrowheads="1"/>
            </p:cNvSpPr>
            <p:nvPr/>
          </p:nvSpPr>
          <p:spPr bwMode="auto">
            <a:xfrm>
              <a:off x="4184650" y="2028825"/>
              <a:ext cx="746125"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83" name="Rectangle 28"/>
            <p:cNvSpPr>
              <a:spLocks noChangeArrowheads="1"/>
            </p:cNvSpPr>
            <p:nvPr/>
          </p:nvSpPr>
          <p:spPr bwMode="auto">
            <a:xfrm>
              <a:off x="4865688" y="2228850"/>
              <a:ext cx="744537"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sp>
          <p:nvSpPr>
            <p:cNvPr id="15384" name="Rectangle 29"/>
            <p:cNvSpPr>
              <a:spLocks noChangeArrowheads="1"/>
            </p:cNvSpPr>
            <p:nvPr/>
          </p:nvSpPr>
          <p:spPr bwMode="auto">
            <a:xfrm>
              <a:off x="1330325" y="2486025"/>
              <a:ext cx="746125" cy="590550"/>
            </a:xfrm>
            <a:prstGeom prst="rect">
              <a:avLst/>
            </a:prstGeom>
            <a:noFill/>
            <a:ln w="9525">
              <a:noFill/>
              <a:miter lim="800000"/>
              <a:headEnd/>
              <a:tailEnd/>
            </a:ln>
          </p:spPr>
          <p:txBody>
            <a:bodyPr wrap="none" lIns="26670" tIns="37783" rIns="26670" bIns="37783"/>
            <a:lstStyle/>
            <a:p>
              <a:pPr marL="0" marR="0" lvl="0" indent="0" algn="l" defTabSz="1279525" rtl="0" eaLnBrk="0" fontAlgn="base" latinLnBrk="0" hangingPunct="0">
                <a:lnSpc>
                  <a:spcPts val="2938"/>
                </a:lnSpc>
                <a:spcBef>
                  <a:spcPct val="0"/>
                </a:spcBef>
                <a:spcAft>
                  <a:spcPct val="0"/>
                </a:spcAft>
                <a:buClrTx/>
                <a:buSzTx/>
                <a:buFontTx/>
                <a:buNone/>
                <a:tabLst>
                  <a:tab pos="639763" algn="l"/>
                  <a:tab pos="1279525" algn="l"/>
                  <a:tab pos="1920875" algn="l"/>
                </a:tabLst>
                <a:defRPr/>
              </a:pPr>
              <a:r>
                <a:rPr kumimoji="0" lang="en-US" sz="17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p:grpSp>
      <p:sp>
        <p:nvSpPr>
          <p:cNvPr id="15385" name="Rectangle 30"/>
          <p:cNvSpPr>
            <a:spLocks noChangeArrowheads="1"/>
          </p:cNvSpPr>
          <p:nvPr/>
        </p:nvSpPr>
        <p:spPr bwMode="auto">
          <a:xfrm>
            <a:off x="5332711" y="3276600"/>
            <a:ext cx="3680584" cy="864339"/>
          </a:xfrm>
          <a:prstGeom prst="rect">
            <a:avLst/>
          </a:prstGeom>
          <a:noFill/>
          <a:ln w="9525">
            <a:noFill/>
            <a:miter lim="800000"/>
            <a:headEnd/>
            <a:tailEnd/>
          </a:ln>
        </p:spPr>
        <p:txBody>
          <a:bodyPr wrap="square" lIns="126683" tIns="62230" rIns="126683" bIns="62230">
            <a:spAutoFit/>
          </a:bodyPr>
          <a:lstStyle/>
          <a:p>
            <a:pPr marL="0" marR="0" lvl="0" indent="0" algn="ctr" defTabSz="127952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Surface of unprotected  polished steel spear after 20 years interior storage</a:t>
            </a:r>
          </a:p>
        </p:txBody>
      </p:sp>
      <p:sp>
        <p:nvSpPr>
          <p:cNvPr id="32" name="Rectangle 4"/>
          <p:cNvSpPr>
            <a:spLocks noChangeArrowheads="1"/>
          </p:cNvSpPr>
          <p:nvPr/>
        </p:nvSpPr>
        <p:spPr bwMode="auto">
          <a:xfrm>
            <a:off x="1236962" y="618368"/>
            <a:ext cx="8839200" cy="4114800"/>
          </a:xfrm>
          <a:prstGeom prst="rect">
            <a:avLst/>
          </a:prstGeom>
          <a:noFill/>
          <a:ln w="9525">
            <a:noFill/>
            <a:miter lim="800000"/>
            <a:headEnd/>
            <a:tailEnd/>
          </a:ln>
          <a:effectLst/>
        </p:spPr>
        <p:txBody>
          <a:bodyPr lIns="86677" tIns="42227" rIns="86677" bIns="42227"/>
          <a:lstStyle/>
          <a:p>
            <a:pPr marL="230188" marR="0" lvl="0" indent="-230188" algn="l" defTabSz="612775"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Anode</a:t>
            </a:r>
            <a:r>
              <a:rPr kumimoji="0" lang="en-US" sz="3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a:t>
            </a:r>
            <a:r>
              <a:rPr kumimoji="0" lang="en-US" sz="32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Cathode</a:t>
            </a:r>
            <a:endParaRPr kumimoji="0" lang="en-US" sz="3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endParaRPr>
          </a:p>
          <a:p>
            <a:pPr marL="230188" marR="0" lvl="0" indent="-230188" algn="l" defTabSz="612775" rtl="0" eaLnBrk="0" fontAlgn="base" latinLnBrk="0" hangingPunct="0">
              <a:lnSpc>
                <a:spcPct val="11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Metal [Stressed]			Metal [Less Stressed]</a:t>
            </a:r>
          </a:p>
        </p:txBody>
      </p:sp>
      <p:pic>
        <p:nvPicPr>
          <p:cNvPr id="4" name="Picture 3"/>
          <p:cNvPicPr>
            <a:picLocks noChangeAspect="1"/>
          </p:cNvPicPr>
          <p:nvPr/>
        </p:nvPicPr>
        <p:blipFill>
          <a:blip r:embed="rId4">
            <a:clrChange>
              <a:clrFrom>
                <a:srgbClr val="33FFFE"/>
              </a:clrFrom>
              <a:clrTo>
                <a:srgbClr val="33FFFE">
                  <a:alpha val="0"/>
                </a:srgbClr>
              </a:clrTo>
            </a:clrChange>
            <a:extLst>
              <a:ext uri="{28A0092B-C50C-407E-A947-70E740481C1C}">
                <a14:useLocalDpi xmlns:a14="http://schemas.microsoft.com/office/drawing/2010/main" val="0"/>
              </a:ext>
            </a:extLst>
          </a:blip>
          <a:stretch>
            <a:fillRect/>
          </a:stretch>
        </p:blipFill>
        <p:spPr>
          <a:xfrm>
            <a:off x="5656562" y="1636776"/>
            <a:ext cx="2944368" cy="1639824"/>
          </a:xfrm>
          <a:prstGeom prst="rect">
            <a:avLst/>
          </a:prstGeom>
        </p:spPr>
      </p:pic>
      <p:sp>
        <p:nvSpPr>
          <p:cNvPr id="35" name="Rectangle 30"/>
          <p:cNvSpPr>
            <a:spLocks noChangeArrowheads="1"/>
          </p:cNvSpPr>
          <p:nvPr/>
        </p:nvSpPr>
        <p:spPr bwMode="auto">
          <a:xfrm>
            <a:off x="715226" y="3388100"/>
            <a:ext cx="4406348" cy="402674"/>
          </a:xfrm>
          <a:prstGeom prst="rect">
            <a:avLst/>
          </a:prstGeom>
          <a:noFill/>
          <a:ln w="9525">
            <a:noFill/>
            <a:miter lim="800000"/>
            <a:headEnd/>
            <a:tailEnd/>
          </a:ln>
        </p:spPr>
        <p:txBody>
          <a:bodyPr wrap="square" lIns="126683" tIns="62230" rIns="126683" bIns="62230">
            <a:spAutoFit/>
          </a:bodyPr>
          <a:lstStyle/>
          <a:p>
            <a:pPr marL="0" marR="0" lvl="0" indent="0" algn="ctr" defTabSz="127952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Surface of manufactured metal part</a:t>
            </a:r>
          </a:p>
        </p:txBody>
      </p:sp>
      <p:sp>
        <p:nvSpPr>
          <p:cNvPr id="36" name="Rectangle 30"/>
          <p:cNvSpPr>
            <a:spLocks noChangeArrowheads="1"/>
          </p:cNvSpPr>
          <p:nvPr/>
        </p:nvSpPr>
        <p:spPr bwMode="auto">
          <a:xfrm>
            <a:off x="-16042" y="6111005"/>
            <a:ext cx="5696936" cy="402674"/>
          </a:xfrm>
          <a:prstGeom prst="rect">
            <a:avLst/>
          </a:prstGeom>
          <a:noFill/>
          <a:ln w="9525">
            <a:noFill/>
            <a:miter lim="800000"/>
            <a:headEnd/>
            <a:tailEnd/>
          </a:ln>
        </p:spPr>
        <p:txBody>
          <a:bodyPr wrap="square" lIns="126683" tIns="62230" rIns="126683" bIns="62230">
            <a:spAutoFit/>
          </a:bodyPr>
          <a:lstStyle/>
          <a:p>
            <a:pPr marL="0" marR="0" lvl="0" indent="0" algn="ctr" defTabSz="127952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Unprotected nail in a corrosive environment</a:t>
            </a:r>
          </a:p>
        </p:txBody>
      </p:sp>
      <p:sp>
        <p:nvSpPr>
          <p:cNvPr id="37" name="TextBox 36"/>
          <p:cNvSpPr txBox="1"/>
          <p:nvPr/>
        </p:nvSpPr>
        <p:spPr>
          <a:xfrm>
            <a:off x="7523461" y="2861533"/>
            <a:ext cx="1727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 by: F. Altmayer</a:t>
            </a:r>
          </a:p>
        </p:txBody>
      </p:sp>
      <p:pic>
        <p:nvPicPr>
          <p:cNvPr id="38" name="Picture 37"/>
          <p:cNvPicPr>
            <a:picLocks noChangeAspect="1"/>
          </p:cNvPicPr>
          <p:nvPr/>
        </p:nvPicPr>
        <p:blipFill rotWithShape="1">
          <a:blip r:embed="rId5">
            <a:clrChange>
              <a:clrFrom>
                <a:srgbClr val="33FFFE"/>
              </a:clrFrom>
              <a:clrTo>
                <a:srgbClr val="33FFFE">
                  <a:alpha val="0"/>
                </a:srgbClr>
              </a:clrTo>
            </a:clrChange>
            <a:extLst>
              <a:ext uri="{28A0092B-C50C-407E-A947-70E740481C1C}">
                <a14:useLocalDpi xmlns:a14="http://schemas.microsoft.com/office/drawing/2010/main" val="0"/>
              </a:ext>
            </a:extLst>
          </a:blip>
          <a:srcRect t="15091"/>
          <a:stretch/>
        </p:blipFill>
        <p:spPr>
          <a:xfrm>
            <a:off x="6190597" y="4278649"/>
            <a:ext cx="1899610" cy="1955642"/>
          </a:xfrm>
          <a:prstGeom prst="rect">
            <a:avLst/>
          </a:prstGeom>
        </p:spPr>
      </p:pic>
      <p:sp>
        <p:nvSpPr>
          <p:cNvPr id="39" name="Text Box 4"/>
          <p:cNvSpPr txBox="1">
            <a:spLocks noChangeArrowheads="1"/>
          </p:cNvSpPr>
          <p:nvPr/>
        </p:nvSpPr>
        <p:spPr bwMode="auto">
          <a:xfrm>
            <a:off x="5522200" y="5913708"/>
            <a:ext cx="3491095" cy="584775"/>
          </a:xfrm>
          <a:prstGeom prst="rect">
            <a:avLst/>
          </a:prstGeom>
          <a:noFill/>
          <a:ln w="12699">
            <a:noFill/>
            <a:miter lim="800000"/>
            <a:headEnd type="none" w="sm" len="sm"/>
            <a:tailEnd type="none" w="sm" len="sm"/>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Salt Spray Failure At Weld of Nickel Plated Tubular Part</a:t>
            </a:r>
          </a:p>
        </p:txBody>
      </p:sp>
      <p:sp>
        <p:nvSpPr>
          <p:cNvPr id="40" name="TextBox 39"/>
          <p:cNvSpPr txBox="1"/>
          <p:nvPr/>
        </p:nvSpPr>
        <p:spPr>
          <a:xfrm>
            <a:off x="7607680" y="6611779"/>
            <a:ext cx="1727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Univers" pitchFamily="34" charset="0"/>
                <a:ea typeface="+mn-ea"/>
                <a:cs typeface="+mn-cs"/>
              </a:rPr>
              <a:t>Photo by: F. Altmayer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87463" y="2811463"/>
            <a:ext cx="2446337" cy="2041525"/>
          </a:xfrm>
          <a:prstGeom prst="rect">
            <a:avLst/>
          </a:prstGeom>
          <a:solidFill>
            <a:srgbClr val="F8FAA2"/>
          </a:solidFill>
          <a:ln w="2857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099" name="Text Box 3"/>
          <p:cNvSpPr txBox="1">
            <a:spLocks noChangeArrowheads="1"/>
          </p:cNvSpPr>
          <p:nvPr/>
        </p:nvSpPr>
        <p:spPr bwMode="auto">
          <a:xfrm>
            <a:off x="2209800" y="5334000"/>
            <a:ext cx="1431802" cy="120032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Sodium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Chloride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Solution</a:t>
            </a:r>
          </a:p>
        </p:txBody>
      </p:sp>
      <p:sp>
        <p:nvSpPr>
          <p:cNvPr id="4100" name="Rectangle 4" descr="Bouquet"/>
          <p:cNvSpPr>
            <a:spLocks noChangeArrowheads="1"/>
          </p:cNvSpPr>
          <p:nvPr/>
        </p:nvSpPr>
        <p:spPr bwMode="auto">
          <a:xfrm>
            <a:off x="2824163" y="2717800"/>
            <a:ext cx="454025" cy="1660525"/>
          </a:xfrm>
          <a:prstGeom prst="rect">
            <a:avLst/>
          </a:prstGeom>
          <a:blipFill dpi="0" rotWithShape="1">
            <a:blip r:embed="rId3" cstate="print"/>
            <a:srcRect/>
            <a:tile tx="0" ty="0" sx="100000" sy="100000" flip="none" algn="tl"/>
          </a:blip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1" name="Rectangle 5" descr="Bouquet"/>
          <p:cNvSpPr>
            <a:spLocks noChangeArrowheads="1"/>
          </p:cNvSpPr>
          <p:nvPr/>
        </p:nvSpPr>
        <p:spPr bwMode="auto">
          <a:xfrm>
            <a:off x="1855788" y="2717800"/>
            <a:ext cx="455612" cy="1660525"/>
          </a:xfrm>
          <a:prstGeom prst="rect">
            <a:avLst/>
          </a:prstGeom>
          <a:blipFill dpi="0" rotWithShape="1">
            <a:blip r:embed="rId3" cstate="print"/>
            <a:srcRect/>
            <a:tile tx="0" ty="0" sx="100000" sy="100000" flip="none" algn="tl"/>
          </a:blip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2" name="Freeform 6"/>
          <p:cNvSpPr>
            <a:spLocks/>
          </p:cNvSpPr>
          <p:nvPr/>
        </p:nvSpPr>
        <p:spPr bwMode="auto">
          <a:xfrm>
            <a:off x="2065338" y="2243138"/>
            <a:ext cx="246062" cy="474662"/>
          </a:xfrm>
          <a:custGeom>
            <a:avLst/>
            <a:gdLst>
              <a:gd name="T0" fmla="*/ 2147483647 w 208"/>
              <a:gd name="T1" fmla="*/ 0 h 480"/>
              <a:gd name="T2" fmla="*/ 2147483647 w 208"/>
              <a:gd name="T3" fmla="*/ 2147483647 h 480"/>
              <a:gd name="T4" fmla="*/ 2147483647 w 208"/>
              <a:gd name="T5" fmla="*/ 2147483647 h 480"/>
              <a:gd name="T6" fmla="*/ 2147483647 w 208"/>
              <a:gd name="T7" fmla="*/ 2147483647 h 480"/>
              <a:gd name="T8" fmla="*/ 0 60000 65536"/>
              <a:gd name="T9" fmla="*/ 0 60000 65536"/>
              <a:gd name="T10" fmla="*/ 0 60000 65536"/>
              <a:gd name="T11" fmla="*/ 0 60000 65536"/>
              <a:gd name="T12" fmla="*/ 0 w 208"/>
              <a:gd name="T13" fmla="*/ 0 h 480"/>
              <a:gd name="T14" fmla="*/ 208 w 208"/>
              <a:gd name="T15" fmla="*/ 480 h 480"/>
            </a:gdLst>
            <a:ahLst/>
            <a:cxnLst>
              <a:cxn ang="T8">
                <a:pos x="T0" y="T1"/>
              </a:cxn>
              <a:cxn ang="T9">
                <a:pos x="T2" y="T3"/>
              </a:cxn>
              <a:cxn ang="T10">
                <a:pos x="T4" y="T5"/>
              </a:cxn>
              <a:cxn ang="T11">
                <a:pos x="T6" y="T7"/>
              </a:cxn>
            </a:cxnLst>
            <a:rect l="T12" t="T13" r="T14" b="T15"/>
            <a:pathLst>
              <a:path w="208" h="480">
                <a:moveTo>
                  <a:pt x="208" y="0"/>
                </a:moveTo>
                <a:cubicBezTo>
                  <a:pt x="176" y="8"/>
                  <a:pt x="144" y="16"/>
                  <a:pt x="112" y="48"/>
                </a:cubicBezTo>
                <a:cubicBezTo>
                  <a:pt x="80" y="80"/>
                  <a:pt x="32" y="120"/>
                  <a:pt x="16" y="192"/>
                </a:cubicBezTo>
                <a:cubicBezTo>
                  <a:pt x="0" y="264"/>
                  <a:pt x="16" y="432"/>
                  <a:pt x="16" y="480"/>
                </a:cubicBezTo>
              </a:path>
            </a:pathLst>
          </a:custGeom>
          <a:noFill/>
          <a:ln w="38100" cmpd="sng">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3" name="Freeform 7"/>
          <p:cNvSpPr>
            <a:spLocks/>
          </p:cNvSpPr>
          <p:nvPr/>
        </p:nvSpPr>
        <p:spPr bwMode="auto">
          <a:xfrm>
            <a:off x="2767013" y="2243138"/>
            <a:ext cx="303212" cy="474662"/>
          </a:xfrm>
          <a:custGeom>
            <a:avLst/>
            <a:gdLst>
              <a:gd name="T0" fmla="*/ 0 w 256"/>
              <a:gd name="T1" fmla="*/ 0 h 480"/>
              <a:gd name="T2" fmla="*/ 2147483647 w 256"/>
              <a:gd name="T3" fmla="*/ 2147483647 h 480"/>
              <a:gd name="T4" fmla="*/ 2147483647 w 256"/>
              <a:gd name="T5" fmla="*/ 2147483647 h 480"/>
              <a:gd name="T6" fmla="*/ 2147483647 w 256"/>
              <a:gd name="T7" fmla="*/ 2147483647 h 480"/>
              <a:gd name="T8" fmla="*/ 0 60000 65536"/>
              <a:gd name="T9" fmla="*/ 0 60000 65536"/>
              <a:gd name="T10" fmla="*/ 0 60000 65536"/>
              <a:gd name="T11" fmla="*/ 0 60000 65536"/>
              <a:gd name="T12" fmla="*/ 0 w 256"/>
              <a:gd name="T13" fmla="*/ 0 h 480"/>
              <a:gd name="T14" fmla="*/ 256 w 256"/>
              <a:gd name="T15" fmla="*/ 480 h 480"/>
            </a:gdLst>
            <a:ahLst/>
            <a:cxnLst>
              <a:cxn ang="T8">
                <a:pos x="T0" y="T1"/>
              </a:cxn>
              <a:cxn ang="T9">
                <a:pos x="T2" y="T3"/>
              </a:cxn>
              <a:cxn ang="T10">
                <a:pos x="T4" y="T5"/>
              </a:cxn>
              <a:cxn ang="T11">
                <a:pos x="T6" y="T7"/>
              </a:cxn>
            </a:cxnLst>
            <a:rect l="T12" t="T13" r="T14" b="T15"/>
            <a:pathLst>
              <a:path w="256" h="480">
                <a:moveTo>
                  <a:pt x="0" y="0"/>
                </a:moveTo>
                <a:cubicBezTo>
                  <a:pt x="52" y="8"/>
                  <a:pt x="104" y="16"/>
                  <a:pt x="144" y="48"/>
                </a:cubicBezTo>
                <a:cubicBezTo>
                  <a:pt x="184" y="80"/>
                  <a:pt x="224" y="120"/>
                  <a:pt x="240" y="192"/>
                </a:cubicBezTo>
                <a:cubicBezTo>
                  <a:pt x="256" y="264"/>
                  <a:pt x="248" y="372"/>
                  <a:pt x="240" y="480"/>
                </a:cubicBezTo>
              </a:path>
            </a:pathLst>
          </a:custGeom>
          <a:noFill/>
          <a:ln w="38100" cmpd="sng">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4" name="Oval 8"/>
          <p:cNvSpPr>
            <a:spLocks noChangeArrowheads="1"/>
          </p:cNvSpPr>
          <p:nvPr/>
        </p:nvSpPr>
        <p:spPr bwMode="auto">
          <a:xfrm>
            <a:off x="2301875" y="2057400"/>
            <a:ext cx="487363" cy="403225"/>
          </a:xfrm>
          <a:prstGeom prst="ellipse">
            <a:avLst/>
          </a:prstGeom>
          <a:solidFill>
            <a:schemeClr val="tx1"/>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5" name="Line 9"/>
          <p:cNvSpPr>
            <a:spLocks noChangeShapeType="1"/>
          </p:cNvSpPr>
          <p:nvPr/>
        </p:nvSpPr>
        <p:spPr bwMode="auto">
          <a:xfrm>
            <a:off x="2538413" y="2717800"/>
            <a:ext cx="0" cy="2089150"/>
          </a:xfrm>
          <a:prstGeom prst="line">
            <a:avLst/>
          </a:prstGeom>
          <a:noFill/>
          <a:ln w="38100">
            <a:solidFill>
              <a:schemeClr val="bg2"/>
            </a:solidFill>
            <a:prstDash val="sysDot"/>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6" name="Rectangle 10"/>
          <p:cNvSpPr>
            <a:spLocks noChangeArrowheads="1"/>
          </p:cNvSpPr>
          <p:nvPr/>
        </p:nvSpPr>
        <p:spPr bwMode="auto">
          <a:xfrm>
            <a:off x="946150" y="2670175"/>
            <a:ext cx="568325" cy="47625"/>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7" name="Rectangle 11"/>
          <p:cNvSpPr>
            <a:spLocks noChangeArrowheads="1"/>
          </p:cNvSpPr>
          <p:nvPr/>
        </p:nvSpPr>
        <p:spPr bwMode="auto">
          <a:xfrm>
            <a:off x="1457325" y="2717800"/>
            <a:ext cx="57150" cy="1946275"/>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8" name="Rectangle 12"/>
          <p:cNvSpPr>
            <a:spLocks noChangeArrowheads="1"/>
          </p:cNvSpPr>
          <p:nvPr/>
        </p:nvSpPr>
        <p:spPr bwMode="auto">
          <a:xfrm>
            <a:off x="1457325" y="4616450"/>
            <a:ext cx="569913" cy="47625"/>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09" name="Oval 13"/>
          <p:cNvSpPr>
            <a:spLocks noChangeArrowheads="1"/>
          </p:cNvSpPr>
          <p:nvPr/>
        </p:nvSpPr>
        <p:spPr bwMode="auto">
          <a:xfrm>
            <a:off x="1743075" y="4378325"/>
            <a:ext cx="112713"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0" name="Oval 14"/>
          <p:cNvSpPr>
            <a:spLocks noChangeArrowheads="1"/>
          </p:cNvSpPr>
          <p:nvPr/>
        </p:nvSpPr>
        <p:spPr bwMode="auto">
          <a:xfrm>
            <a:off x="1855788" y="4473575"/>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1" name="Oval 15"/>
          <p:cNvSpPr>
            <a:spLocks noChangeArrowheads="1"/>
          </p:cNvSpPr>
          <p:nvPr/>
        </p:nvSpPr>
        <p:spPr bwMode="auto">
          <a:xfrm>
            <a:off x="1970088" y="4568825"/>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2" name="Oval 16"/>
          <p:cNvSpPr>
            <a:spLocks noChangeArrowheads="1"/>
          </p:cNvSpPr>
          <p:nvPr/>
        </p:nvSpPr>
        <p:spPr bwMode="auto">
          <a:xfrm>
            <a:off x="2027238" y="4425950"/>
            <a:ext cx="112712"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3" name="Oval 17"/>
          <p:cNvSpPr>
            <a:spLocks noChangeArrowheads="1"/>
          </p:cNvSpPr>
          <p:nvPr/>
        </p:nvSpPr>
        <p:spPr bwMode="auto">
          <a:xfrm>
            <a:off x="2139950" y="4568825"/>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4" name="Oval 18"/>
          <p:cNvSpPr>
            <a:spLocks noChangeArrowheads="1"/>
          </p:cNvSpPr>
          <p:nvPr/>
        </p:nvSpPr>
        <p:spPr bwMode="auto">
          <a:xfrm>
            <a:off x="1798638" y="3903663"/>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5" name="Oval 19"/>
          <p:cNvSpPr>
            <a:spLocks noChangeArrowheads="1"/>
          </p:cNvSpPr>
          <p:nvPr/>
        </p:nvSpPr>
        <p:spPr bwMode="auto">
          <a:xfrm>
            <a:off x="2254250" y="4378325"/>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6" name="Oval 20"/>
          <p:cNvSpPr>
            <a:spLocks noChangeArrowheads="1"/>
          </p:cNvSpPr>
          <p:nvPr/>
        </p:nvSpPr>
        <p:spPr bwMode="auto">
          <a:xfrm>
            <a:off x="2311400" y="4046538"/>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7" name="Oval 21"/>
          <p:cNvSpPr>
            <a:spLocks noChangeArrowheads="1"/>
          </p:cNvSpPr>
          <p:nvPr/>
        </p:nvSpPr>
        <p:spPr bwMode="auto">
          <a:xfrm>
            <a:off x="1912938" y="4141788"/>
            <a:ext cx="114300" cy="95250"/>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8" name="Oval 22"/>
          <p:cNvSpPr>
            <a:spLocks noChangeArrowheads="1"/>
          </p:cNvSpPr>
          <p:nvPr/>
        </p:nvSpPr>
        <p:spPr bwMode="auto">
          <a:xfrm>
            <a:off x="2139950" y="4237038"/>
            <a:ext cx="114300" cy="93662"/>
          </a:xfrm>
          <a:prstGeom prst="ellipse">
            <a:avLst/>
          </a:prstGeom>
          <a:solidFill>
            <a:srgbClr val="66FFFF"/>
          </a:solidFill>
          <a:ln w="9525">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19" name="Line 23"/>
          <p:cNvSpPr>
            <a:spLocks noChangeShapeType="1"/>
          </p:cNvSpPr>
          <p:nvPr/>
        </p:nvSpPr>
        <p:spPr bwMode="auto">
          <a:xfrm flipH="1" flipV="1">
            <a:off x="2438400" y="2133600"/>
            <a:ext cx="152400" cy="152400"/>
          </a:xfrm>
          <a:prstGeom prst="line">
            <a:avLst/>
          </a:prstGeom>
          <a:noFill/>
          <a:ln w="28575">
            <a:solidFill>
              <a:srgbClr val="000000"/>
            </a:solidFill>
            <a:round/>
            <a:headEnd/>
            <a:tailEnd type="arrow"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0" name="Line 24"/>
          <p:cNvSpPr>
            <a:spLocks noChangeShapeType="1"/>
          </p:cNvSpPr>
          <p:nvPr/>
        </p:nvSpPr>
        <p:spPr bwMode="auto">
          <a:xfrm flipH="1">
            <a:off x="1116013" y="2811463"/>
            <a:ext cx="171450" cy="0"/>
          </a:xfrm>
          <a:prstGeom prst="line">
            <a:avLst/>
          </a:prstGeom>
          <a:noFill/>
          <a:ln w="381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1" name="Line 25"/>
          <p:cNvSpPr>
            <a:spLocks noChangeShapeType="1"/>
          </p:cNvSpPr>
          <p:nvPr/>
        </p:nvSpPr>
        <p:spPr bwMode="auto">
          <a:xfrm flipH="1">
            <a:off x="3733800" y="2811463"/>
            <a:ext cx="171450" cy="0"/>
          </a:xfrm>
          <a:prstGeom prst="line">
            <a:avLst/>
          </a:prstGeom>
          <a:noFill/>
          <a:ln w="381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2" name="Text Box 26"/>
          <p:cNvSpPr txBox="1">
            <a:spLocks noChangeArrowheads="1"/>
          </p:cNvSpPr>
          <p:nvPr/>
        </p:nvSpPr>
        <p:spPr bwMode="auto">
          <a:xfrm>
            <a:off x="3902075" y="3198813"/>
            <a:ext cx="809625"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Zinc</a:t>
            </a:r>
          </a:p>
        </p:txBody>
      </p:sp>
      <p:sp>
        <p:nvSpPr>
          <p:cNvPr id="4123" name="Text Box 27"/>
          <p:cNvSpPr txBox="1">
            <a:spLocks noChangeArrowheads="1"/>
          </p:cNvSpPr>
          <p:nvPr/>
        </p:nvSpPr>
        <p:spPr bwMode="auto">
          <a:xfrm>
            <a:off x="0" y="4953000"/>
            <a:ext cx="170973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Membrane</a:t>
            </a:r>
          </a:p>
        </p:txBody>
      </p:sp>
      <p:sp>
        <p:nvSpPr>
          <p:cNvPr id="4124" name="Text Box 28"/>
          <p:cNvSpPr txBox="1">
            <a:spLocks noChangeArrowheads="1"/>
          </p:cNvSpPr>
          <p:nvPr/>
        </p:nvSpPr>
        <p:spPr bwMode="auto">
          <a:xfrm>
            <a:off x="533400" y="2057400"/>
            <a:ext cx="60801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Air</a:t>
            </a:r>
          </a:p>
        </p:txBody>
      </p:sp>
      <p:sp>
        <p:nvSpPr>
          <p:cNvPr id="4125" name="Line 29"/>
          <p:cNvSpPr>
            <a:spLocks noChangeShapeType="1"/>
          </p:cNvSpPr>
          <p:nvPr/>
        </p:nvSpPr>
        <p:spPr bwMode="auto">
          <a:xfrm>
            <a:off x="149225" y="2574925"/>
            <a:ext cx="966788" cy="0"/>
          </a:xfrm>
          <a:prstGeom prst="line">
            <a:avLst/>
          </a:prstGeom>
          <a:noFill/>
          <a:ln w="38100">
            <a:solidFill>
              <a:srgbClr val="0000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6" name="Line 30"/>
          <p:cNvSpPr>
            <a:spLocks noChangeShapeType="1"/>
          </p:cNvSpPr>
          <p:nvPr/>
        </p:nvSpPr>
        <p:spPr bwMode="auto">
          <a:xfrm flipH="1">
            <a:off x="3108325" y="3286125"/>
            <a:ext cx="852488" cy="285750"/>
          </a:xfrm>
          <a:prstGeom prst="line">
            <a:avLst/>
          </a:prstGeom>
          <a:noFill/>
          <a:ln w="38100">
            <a:solidFill>
              <a:srgbClr val="0000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7" name="Line 31"/>
          <p:cNvSpPr>
            <a:spLocks noChangeShapeType="1"/>
          </p:cNvSpPr>
          <p:nvPr/>
        </p:nvSpPr>
        <p:spPr bwMode="auto">
          <a:xfrm flipH="1">
            <a:off x="2027238" y="3286125"/>
            <a:ext cx="1933575" cy="0"/>
          </a:xfrm>
          <a:prstGeom prst="line">
            <a:avLst/>
          </a:prstGeom>
          <a:noFill/>
          <a:ln w="38100">
            <a:solidFill>
              <a:srgbClr val="0000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8" name="Line 32"/>
          <p:cNvSpPr>
            <a:spLocks noChangeShapeType="1"/>
          </p:cNvSpPr>
          <p:nvPr/>
        </p:nvSpPr>
        <p:spPr bwMode="auto">
          <a:xfrm flipH="1" flipV="1">
            <a:off x="2819400" y="4572000"/>
            <a:ext cx="76200" cy="762000"/>
          </a:xfrm>
          <a:prstGeom prst="line">
            <a:avLst/>
          </a:prstGeom>
          <a:noFill/>
          <a:ln w="38100">
            <a:solidFill>
              <a:srgbClr val="0000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29" name="Line 33"/>
          <p:cNvSpPr>
            <a:spLocks noChangeShapeType="1"/>
          </p:cNvSpPr>
          <p:nvPr/>
        </p:nvSpPr>
        <p:spPr bwMode="auto">
          <a:xfrm flipV="1">
            <a:off x="1690688" y="4702175"/>
            <a:ext cx="806450" cy="498475"/>
          </a:xfrm>
          <a:prstGeom prst="line">
            <a:avLst/>
          </a:prstGeom>
          <a:noFill/>
          <a:ln w="38100">
            <a:solidFill>
              <a:srgbClr val="0000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197666" name="Text Box 34"/>
          <p:cNvSpPr txBox="1">
            <a:spLocks noChangeArrowheads="1"/>
          </p:cNvSpPr>
          <p:nvPr/>
        </p:nvSpPr>
        <p:spPr bwMode="auto">
          <a:xfrm>
            <a:off x="358775" y="0"/>
            <a:ext cx="8426450" cy="1311275"/>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Differential Oxygen Concentration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 Corrosion</a:t>
            </a:r>
          </a:p>
        </p:txBody>
      </p:sp>
      <p:sp>
        <p:nvSpPr>
          <p:cNvPr id="4131" name="Rectangle 35"/>
          <p:cNvSpPr>
            <a:spLocks noChangeArrowheads="1"/>
          </p:cNvSpPr>
          <p:nvPr/>
        </p:nvSpPr>
        <p:spPr bwMode="auto">
          <a:xfrm>
            <a:off x="5257800" y="2459038"/>
            <a:ext cx="3048000" cy="260350"/>
          </a:xfrm>
          <a:prstGeom prst="rect">
            <a:avLst/>
          </a:prstGeom>
          <a:solidFill>
            <a:srgbClr val="999999"/>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2" name="Rectangle 36"/>
          <p:cNvSpPr>
            <a:spLocks noChangeArrowheads="1"/>
          </p:cNvSpPr>
          <p:nvPr/>
        </p:nvSpPr>
        <p:spPr bwMode="auto">
          <a:xfrm>
            <a:off x="5257800" y="2459038"/>
            <a:ext cx="3048000" cy="260350"/>
          </a:xfrm>
          <a:prstGeom prst="rect">
            <a:avLst/>
          </a:prstGeom>
          <a:noFill/>
          <a:ln w="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3" name="Freeform 37"/>
          <p:cNvSpPr>
            <a:spLocks/>
          </p:cNvSpPr>
          <p:nvPr/>
        </p:nvSpPr>
        <p:spPr bwMode="auto">
          <a:xfrm>
            <a:off x="5667375" y="1887538"/>
            <a:ext cx="2039938" cy="571500"/>
          </a:xfrm>
          <a:custGeom>
            <a:avLst/>
            <a:gdLst>
              <a:gd name="T0" fmla="*/ 2147483647 w 2433"/>
              <a:gd name="T1" fmla="*/ 2147483647 h 534"/>
              <a:gd name="T2" fmla="*/ 2147483647 w 2433"/>
              <a:gd name="T3" fmla="*/ 2147483647 h 534"/>
              <a:gd name="T4" fmla="*/ 2147483647 w 2433"/>
              <a:gd name="T5" fmla="*/ 2147483647 h 534"/>
              <a:gd name="T6" fmla="*/ 2147483647 w 2433"/>
              <a:gd name="T7" fmla="*/ 2147483647 h 534"/>
              <a:gd name="T8" fmla="*/ 2147483647 w 2433"/>
              <a:gd name="T9" fmla="*/ 2147483647 h 534"/>
              <a:gd name="T10" fmla="*/ 2147483647 w 2433"/>
              <a:gd name="T11" fmla="*/ 2147483647 h 534"/>
              <a:gd name="T12" fmla="*/ 2147483647 w 2433"/>
              <a:gd name="T13" fmla="*/ 2147483647 h 534"/>
              <a:gd name="T14" fmla="*/ 2147483647 w 2433"/>
              <a:gd name="T15" fmla="*/ 2147483647 h 534"/>
              <a:gd name="T16" fmla="*/ 2147483647 w 2433"/>
              <a:gd name="T17" fmla="*/ 2147483647 h 534"/>
              <a:gd name="T18" fmla="*/ 2147483647 w 2433"/>
              <a:gd name="T19" fmla="*/ 2147483647 h 534"/>
              <a:gd name="T20" fmla="*/ 2147483647 w 2433"/>
              <a:gd name="T21" fmla="*/ 2147483647 h 534"/>
              <a:gd name="T22" fmla="*/ 2147483647 w 2433"/>
              <a:gd name="T23" fmla="*/ 2147483647 h 534"/>
              <a:gd name="T24" fmla="*/ 2147483647 w 2433"/>
              <a:gd name="T25" fmla="*/ 2147483647 h 534"/>
              <a:gd name="T26" fmla="*/ 2147483647 w 2433"/>
              <a:gd name="T27" fmla="*/ 2147483647 h 534"/>
              <a:gd name="T28" fmla="*/ 2147483647 w 2433"/>
              <a:gd name="T29" fmla="*/ 2147483647 h 534"/>
              <a:gd name="T30" fmla="*/ 2147483647 w 2433"/>
              <a:gd name="T31" fmla="*/ 2147483647 h 534"/>
              <a:gd name="T32" fmla="*/ 2147483647 w 2433"/>
              <a:gd name="T33" fmla="*/ 0 h 534"/>
              <a:gd name="T34" fmla="*/ 2147483647 w 2433"/>
              <a:gd name="T35" fmla="*/ 0 h 534"/>
              <a:gd name="T36" fmla="*/ 2147483647 w 2433"/>
              <a:gd name="T37" fmla="*/ 2147483647 h 534"/>
              <a:gd name="T38" fmla="*/ 2147483647 w 2433"/>
              <a:gd name="T39" fmla="*/ 2147483647 h 534"/>
              <a:gd name="T40" fmla="*/ 2147483647 w 2433"/>
              <a:gd name="T41" fmla="*/ 2147483647 h 534"/>
              <a:gd name="T42" fmla="*/ 2147483647 w 2433"/>
              <a:gd name="T43" fmla="*/ 2147483647 h 534"/>
              <a:gd name="T44" fmla="*/ 2147483647 w 2433"/>
              <a:gd name="T45" fmla="*/ 2147483647 h 534"/>
              <a:gd name="T46" fmla="*/ 2147483647 w 2433"/>
              <a:gd name="T47" fmla="*/ 2147483647 h 534"/>
              <a:gd name="T48" fmla="*/ 2147483647 w 2433"/>
              <a:gd name="T49" fmla="*/ 2147483647 h 534"/>
              <a:gd name="T50" fmla="*/ 2147483647 w 2433"/>
              <a:gd name="T51" fmla="*/ 2147483647 h 534"/>
              <a:gd name="T52" fmla="*/ 2147483647 w 2433"/>
              <a:gd name="T53" fmla="*/ 2147483647 h 534"/>
              <a:gd name="T54" fmla="*/ 2147483647 w 2433"/>
              <a:gd name="T55" fmla="*/ 2147483647 h 534"/>
              <a:gd name="T56" fmla="*/ 2147483647 w 2433"/>
              <a:gd name="T57" fmla="*/ 2147483647 h 534"/>
              <a:gd name="T58" fmla="*/ 0 w 2433"/>
              <a:gd name="T59" fmla="*/ 2147483647 h 534"/>
              <a:gd name="T60" fmla="*/ 2147483647 w 2433"/>
              <a:gd name="T61" fmla="*/ 2147483647 h 534"/>
              <a:gd name="T62" fmla="*/ 2147483647 w 2433"/>
              <a:gd name="T63" fmla="*/ 2147483647 h 534"/>
              <a:gd name="T64" fmla="*/ 2147483647 w 2433"/>
              <a:gd name="T65" fmla="*/ 2147483647 h 534"/>
              <a:gd name="T66" fmla="*/ 2147483647 w 2433"/>
              <a:gd name="T67" fmla="*/ 2147483647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3"/>
              <a:gd name="T103" fmla="*/ 0 h 534"/>
              <a:gd name="T104" fmla="*/ 2433 w 2433"/>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3" h="534">
                <a:moveTo>
                  <a:pt x="2283" y="534"/>
                </a:moveTo>
                <a:lnTo>
                  <a:pt x="2361" y="472"/>
                </a:lnTo>
                <a:lnTo>
                  <a:pt x="2410" y="415"/>
                </a:lnTo>
                <a:lnTo>
                  <a:pt x="2433" y="360"/>
                </a:lnTo>
                <a:lnTo>
                  <a:pt x="2433" y="309"/>
                </a:lnTo>
                <a:lnTo>
                  <a:pt x="2410" y="261"/>
                </a:lnTo>
                <a:lnTo>
                  <a:pt x="2367" y="219"/>
                </a:lnTo>
                <a:lnTo>
                  <a:pt x="2305" y="179"/>
                </a:lnTo>
                <a:lnTo>
                  <a:pt x="2227" y="143"/>
                </a:lnTo>
                <a:lnTo>
                  <a:pt x="2133" y="111"/>
                </a:lnTo>
                <a:lnTo>
                  <a:pt x="2027" y="83"/>
                </a:lnTo>
                <a:lnTo>
                  <a:pt x="1911" y="59"/>
                </a:lnTo>
                <a:lnTo>
                  <a:pt x="1784" y="39"/>
                </a:lnTo>
                <a:lnTo>
                  <a:pt x="1649" y="23"/>
                </a:lnTo>
                <a:lnTo>
                  <a:pt x="1510" y="11"/>
                </a:lnTo>
                <a:lnTo>
                  <a:pt x="1366" y="3"/>
                </a:lnTo>
                <a:lnTo>
                  <a:pt x="1221" y="0"/>
                </a:lnTo>
                <a:lnTo>
                  <a:pt x="1076" y="0"/>
                </a:lnTo>
                <a:lnTo>
                  <a:pt x="931" y="5"/>
                </a:lnTo>
                <a:lnTo>
                  <a:pt x="793" y="14"/>
                </a:lnTo>
                <a:lnTo>
                  <a:pt x="657" y="27"/>
                </a:lnTo>
                <a:lnTo>
                  <a:pt x="530" y="45"/>
                </a:lnTo>
                <a:lnTo>
                  <a:pt x="413" y="67"/>
                </a:lnTo>
                <a:lnTo>
                  <a:pt x="305" y="93"/>
                </a:lnTo>
                <a:lnTo>
                  <a:pt x="212" y="124"/>
                </a:lnTo>
                <a:lnTo>
                  <a:pt x="133" y="160"/>
                </a:lnTo>
                <a:lnTo>
                  <a:pt x="71" y="199"/>
                </a:lnTo>
                <a:lnTo>
                  <a:pt x="26" y="244"/>
                </a:lnTo>
                <a:lnTo>
                  <a:pt x="3" y="292"/>
                </a:lnTo>
                <a:lnTo>
                  <a:pt x="0" y="345"/>
                </a:lnTo>
                <a:lnTo>
                  <a:pt x="23" y="404"/>
                </a:lnTo>
                <a:lnTo>
                  <a:pt x="71" y="466"/>
                </a:lnTo>
                <a:lnTo>
                  <a:pt x="147" y="534"/>
                </a:lnTo>
                <a:lnTo>
                  <a:pt x="2283" y="534"/>
                </a:lnTo>
                <a:close/>
              </a:path>
            </a:pathLst>
          </a:custGeom>
          <a:solidFill>
            <a:srgbClr val="00FFFF"/>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4" name="Freeform 38"/>
          <p:cNvSpPr>
            <a:spLocks/>
          </p:cNvSpPr>
          <p:nvPr/>
        </p:nvSpPr>
        <p:spPr bwMode="auto">
          <a:xfrm>
            <a:off x="5657850" y="1876425"/>
            <a:ext cx="2060575" cy="595313"/>
          </a:xfrm>
          <a:custGeom>
            <a:avLst/>
            <a:gdLst>
              <a:gd name="T0" fmla="*/ 2147483647 w 2456"/>
              <a:gd name="T1" fmla="*/ 2147483647 h 557"/>
              <a:gd name="T2" fmla="*/ 2147483647 w 2456"/>
              <a:gd name="T3" fmla="*/ 2147483647 h 557"/>
              <a:gd name="T4" fmla="*/ 2147483647 w 2456"/>
              <a:gd name="T5" fmla="*/ 2147483647 h 557"/>
              <a:gd name="T6" fmla="*/ 2147483647 w 2456"/>
              <a:gd name="T7" fmla="*/ 2147483647 h 557"/>
              <a:gd name="T8" fmla="*/ 2147483647 w 2456"/>
              <a:gd name="T9" fmla="*/ 2147483647 h 557"/>
              <a:gd name="T10" fmla="*/ 2147483647 w 2456"/>
              <a:gd name="T11" fmla="*/ 2147483647 h 557"/>
              <a:gd name="T12" fmla="*/ 2147483647 w 2456"/>
              <a:gd name="T13" fmla="*/ 2147483647 h 557"/>
              <a:gd name="T14" fmla="*/ 2147483647 w 2456"/>
              <a:gd name="T15" fmla="*/ 2147483647 h 557"/>
              <a:gd name="T16" fmla="*/ 2147483647 w 2456"/>
              <a:gd name="T17" fmla="*/ 2147483647 h 557"/>
              <a:gd name="T18" fmla="*/ 2147483647 w 2456"/>
              <a:gd name="T19" fmla="*/ 2147483647 h 557"/>
              <a:gd name="T20" fmla="*/ 2147483647 w 2456"/>
              <a:gd name="T21" fmla="*/ 2147483647 h 557"/>
              <a:gd name="T22" fmla="*/ 2147483647 w 2456"/>
              <a:gd name="T23" fmla="*/ 2147483647 h 557"/>
              <a:gd name="T24" fmla="*/ 2147483647 w 2456"/>
              <a:gd name="T25" fmla="*/ 2147483647 h 557"/>
              <a:gd name="T26" fmla="*/ 2147483647 w 2456"/>
              <a:gd name="T27" fmla="*/ 2147483647 h 557"/>
              <a:gd name="T28" fmla="*/ 2147483647 w 2456"/>
              <a:gd name="T29" fmla="*/ 2147483647 h 557"/>
              <a:gd name="T30" fmla="*/ 2147483647 w 2456"/>
              <a:gd name="T31" fmla="*/ 2147483647 h 557"/>
              <a:gd name="T32" fmla="*/ 2147483647 w 2456"/>
              <a:gd name="T33" fmla="*/ 2147483647 h 557"/>
              <a:gd name="T34" fmla="*/ 2147483647 w 2456"/>
              <a:gd name="T35" fmla="*/ 2147483647 h 557"/>
              <a:gd name="T36" fmla="*/ 2147483647 w 2456"/>
              <a:gd name="T37" fmla="*/ 2147483647 h 557"/>
              <a:gd name="T38" fmla="*/ 2147483647 w 2456"/>
              <a:gd name="T39" fmla="*/ 2147483647 h 557"/>
              <a:gd name="T40" fmla="*/ 2147483647 w 2456"/>
              <a:gd name="T41" fmla="*/ 2147483647 h 557"/>
              <a:gd name="T42" fmla="*/ 2147483647 w 2456"/>
              <a:gd name="T43" fmla="*/ 2147483647 h 557"/>
              <a:gd name="T44" fmla="*/ 2147483647 w 2456"/>
              <a:gd name="T45" fmla="*/ 2147483647 h 557"/>
              <a:gd name="T46" fmla="*/ 2147483647 w 2456"/>
              <a:gd name="T47" fmla="*/ 2147483647 h 557"/>
              <a:gd name="T48" fmla="*/ 2147483647 w 2456"/>
              <a:gd name="T49" fmla="*/ 2147483647 h 557"/>
              <a:gd name="T50" fmla="*/ 2147483647 w 2456"/>
              <a:gd name="T51" fmla="*/ 0 h 557"/>
              <a:gd name="T52" fmla="*/ 2147483647 w 2456"/>
              <a:gd name="T53" fmla="*/ 2147483647 h 557"/>
              <a:gd name="T54" fmla="*/ 2147483647 w 2456"/>
              <a:gd name="T55" fmla="*/ 2147483647 h 557"/>
              <a:gd name="T56" fmla="*/ 2147483647 w 2456"/>
              <a:gd name="T57" fmla="*/ 2147483647 h 557"/>
              <a:gd name="T58" fmla="*/ 2147483647 w 2456"/>
              <a:gd name="T59" fmla="*/ 2147483647 h 557"/>
              <a:gd name="T60" fmla="*/ 2147483647 w 2456"/>
              <a:gd name="T61" fmla="*/ 2147483647 h 557"/>
              <a:gd name="T62" fmla="*/ 0 w 2456"/>
              <a:gd name="T63" fmla="*/ 2147483647 h 557"/>
              <a:gd name="T64" fmla="*/ 2147483647 w 2456"/>
              <a:gd name="T65" fmla="*/ 2147483647 h 557"/>
              <a:gd name="T66" fmla="*/ 2147483647 w 2456"/>
              <a:gd name="T67" fmla="*/ 2147483647 h 5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56"/>
              <a:gd name="T103" fmla="*/ 0 h 557"/>
              <a:gd name="T104" fmla="*/ 2456 w 2456"/>
              <a:gd name="T105" fmla="*/ 557 h 5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56" h="557">
                <a:moveTo>
                  <a:pt x="158" y="533"/>
                </a:moveTo>
                <a:lnTo>
                  <a:pt x="164" y="536"/>
                </a:lnTo>
                <a:lnTo>
                  <a:pt x="90" y="470"/>
                </a:lnTo>
                <a:lnTo>
                  <a:pt x="43" y="410"/>
                </a:lnTo>
                <a:lnTo>
                  <a:pt x="23" y="355"/>
                </a:lnTo>
                <a:lnTo>
                  <a:pt x="24" y="306"/>
                </a:lnTo>
                <a:lnTo>
                  <a:pt x="46" y="261"/>
                </a:lnTo>
                <a:lnTo>
                  <a:pt x="89" y="219"/>
                </a:lnTo>
                <a:lnTo>
                  <a:pt x="150" y="181"/>
                </a:lnTo>
                <a:lnTo>
                  <a:pt x="226" y="146"/>
                </a:lnTo>
                <a:lnTo>
                  <a:pt x="319" y="116"/>
                </a:lnTo>
                <a:lnTo>
                  <a:pt x="426" y="90"/>
                </a:lnTo>
                <a:lnTo>
                  <a:pt x="544" y="67"/>
                </a:lnTo>
                <a:lnTo>
                  <a:pt x="669" y="50"/>
                </a:lnTo>
                <a:lnTo>
                  <a:pt x="804" y="36"/>
                </a:lnTo>
                <a:lnTo>
                  <a:pt x="944" y="28"/>
                </a:lnTo>
                <a:lnTo>
                  <a:pt x="1087" y="23"/>
                </a:lnTo>
                <a:lnTo>
                  <a:pt x="1232" y="22"/>
                </a:lnTo>
                <a:lnTo>
                  <a:pt x="1377" y="26"/>
                </a:lnTo>
                <a:lnTo>
                  <a:pt x="1520" y="34"/>
                </a:lnTo>
                <a:lnTo>
                  <a:pt x="1659" y="45"/>
                </a:lnTo>
                <a:lnTo>
                  <a:pt x="1793" y="62"/>
                </a:lnTo>
                <a:lnTo>
                  <a:pt x="1919" y="82"/>
                </a:lnTo>
                <a:lnTo>
                  <a:pt x="2037" y="106"/>
                </a:lnTo>
                <a:lnTo>
                  <a:pt x="2142" y="134"/>
                </a:lnTo>
                <a:lnTo>
                  <a:pt x="2233" y="165"/>
                </a:lnTo>
                <a:lnTo>
                  <a:pt x="2311" y="200"/>
                </a:lnTo>
                <a:lnTo>
                  <a:pt x="2370" y="239"/>
                </a:lnTo>
                <a:lnTo>
                  <a:pt x="2412" y="280"/>
                </a:lnTo>
                <a:lnTo>
                  <a:pt x="2432" y="323"/>
                </a:lnTo>
                <a:lnTo>
                  <a:pt x="2432" y="368"/>
                </a:lnTo>
                <a:lnTo>
                  <a:pt x="2412" y="418"/>
                </a:lnTo>
                <a:lnTo>
                  <a:pt x="2363" y="474"/>
                </a:lnTo>
                <a:lnTo>
                  <a:pt x="2288" y="536"/>
                </a:lnTo>
                <a:lnTo>
                  <a:pt x="2301" y="556"/>
                </a:lnTo>
                <a:lnTo>
                  <a:pt x="2379" y="492"/>
                </a:lnTo>
                <a:lnTo>
                  <a:pt x="2431" y="432"/>
                </a:lnTo>
                <a:lnTo>
                  <a:pt x="2456" y="373"/>
                </a:lnTo>
                <a:lnTo>
                  <a:pt x="2456" y="317"/>
                </a:lnTo>
                <a:lnTo>
                  <a:pt x="2431" y="265"/>
                </a:lnTo>
                <a:lnTo>
                  <a:pt x="2385" y="219"/>
                </a:lnTo>
                <a:lnTo>
                  <a:pt x="2322" y="180"/>
                </a:lnTo>
                <a:lnTo>
                  <a:pt x="2242" y="143"/>
                </a:lnTo>
                <a:lnTo>
                  <a:pt x="2149" y="110"/>
                </a:lnTo>
                <a:lnTo>
                  <a:pt x="2041" y="82"/>
                </a:lnTo>
                <a:lnTo>
                  <a:pt x="1923" y="59"/>
                </a:lnTo>
                <a:lnTo>
                  <a:pt x="1796" y="38"/>
                </a:lnTo>
                <a:lnTo>
                  <a:pt x="1662" y="22"/>
                </a:lnTo>
                <a:lnTo>
                  <a:pt x="1521" y="10"/>
                </a:lnTo>
                <a:lnTo>
                  <a:pt x="1378" y="3"/>
                </a:lnTo>
                <a:lnTo>
                  <a:pt x="1232" y="0"/>
                </a:lnTo>
                <a:lnTo>
                  <a:pt x="1086" y="0"/>
                </a:lnTo>
                <a:lnTo>
                  <a:pt x="942" y="4"/>
                </a:lnTo>
                <a:lnTo>
                  <a:pt x="802" y="13"/>
                </a:lnTo>
                <a:lnTo>
                  <a:pt x="668" y="26"/>
                </a:lnTo>
                <a:lnTo>
                  <a:pt x="539" y="44"/>
                </a:lnTo>
                <a:lnTo>
                  <a:pt x="421" y="66"/>
                </a:lnTo>
                <a:lnTo>
                  <a:pt x="313" y="93"/>
                </a:lnTo>
                <a:lnTo>
                  <a:pt x="219" y="123"/>
                </a:lnTo>
                <a:lnTo>
                  <a:pt x="138" y="160"/>
                </a:lnTo>
                <a:lnTo>
                  <a:pt x="74" y="202"/>
                </a:lnTo>
                <a:lnTo>
                  <a:pt x="27" y="247"/>
                </a:lnTo>
                <a:lnTo>
                  <a:pt x="2" y="300"/>
                </a:lnTo>
                <a:lnTo>
                  <a:pt x="0" y="359"/>
                </a:lnTo>
                <a:lnTo>
                  <a:pt x="24" y="421"/>
                </a:lnTo>
                <a:lnTo>
                  <a:pt x="73" y="486"/>
                </a:lnTo>
                <a:lnTo>
                  <a:pt x="151" y="554"/>
                </a:lnTo>
                <a:lnTo>
                  <a:pt x="158" y="557"/>
                </a:lnTo>
                <a:lnTo>
                  <a:pt x="158" y="53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5" name="Freeform 39"/>
          <p:cNvSpPr>
            <a:spLocks/>
          </p:cNvSpPr>
          <p:nvPr/>
        </p:nvSpPr>
        <p:spPr bwMode="auto">
          <a:xfrm>
            <a:off x="5791200" y="2446338"/>
            <a:ext cx="1797050" cy="25400"/>
          </a:xfrm>
          <a:custGeom>
            <a:avLst/>
            <a:gdLst>
              <a:gd name="T0" fmla="*/ 2147483647 w 2143"/>
              <a:gd name="T1" fmla="*/ 2147483647 h 24"/>
              <a:gd name="T2" fmla="*/ 2147483647 w 2143"/>
              <a:gd name="T3" fmla="*/ 0 h 24"/>
              <a:gd name="T4" fmla="*/ 0 w 2143"/>
              <a:gd name="T5" fmla="*/ 0 h 24"/>
              <a:gd name="T6" fmla="*/ 0 w 2143"/>
              <a:gd name="T7" fmla="*/ 2147483647 h 24"/>
              <a:gd name="T8" fmla="*/ 2147483647 w 2143"/>
              <a:gd name="T9" fmla="*/ 2147483647 h 24"/>
              <a:gd name="T10" fmla="*/ 2147483647 w 2143"/>
              <a:gd name="T11" fmla="*/ 2147483647 h 24"/>
              <a:gd name="T12" fmla="*/ 2147483647 w 2143"/>
              <a:gd name="T13" fmla="*/ 2147483647 h 24"/>
              <a:gd name="T14" fmla="*/ 0 60000 65536"/>
              <a:gd name="T15" fmla="*/ 0 60000 65536"/>
              <a:gd name="T16" fmla="*/ 0 60000 65536"/>
              <a:gd name="T17" fmla="*/ 0 60000 65536"/>
              <a:gd name="T18" fmla="*/ 0 60000 65536"/>
              <a:gd name="T19" fmla="*/ 0 60000 65536"/>
              <a:gd name="T20" fmla="*/ 0 60000 65536"/>
              <a:gd name="T21" fmla="*/ 0 w 2143"/>
              <a:gd name="T22" fmla="*/ 0 h 24"/>
              <a:gd name="T23" fmla="*/ 2143 w 214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3" h="24">
                <a:moveTo>
                  <a:pt x="2130" y="3"/>
                </a:moveTo>
                <a:lnTo>
                  <a:pt x="2136" y="0"/>
                </a:lnTo>
                <a:lnTo>
                  <a:pt x="0" y="0"/>
                </a:lnTo>
                <a:lnTo>
                  <a:pt x="0" y="24"/>
                </a:lnTo>
                <a:lnTo>
                  <a:pt x="2136" y="24"/>
                </a:lnTo>
                <a:lnTo>
                  <a:pt x="2143" y="23"/>
                </a:lnTo>
                <a:lnTo>
                  <a:pt x="2130"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6" name="Freeform 40"/>
          <p:cNvSpPr>
            <a:spLocks/>
          </p:cNvSpPr>
          <p:nvPr/>
        </p:nvSpPr>
        <p:spPr bwMode="auto">
          <a:xfrm>
            <a:off x="7213600" y="1295400"/>
            <a:ext cx="138113" cy="142875"/>
          </a:xfrm>
          <a:custGeom>
            <a:avLst/>
            <a:gdLst>
              <a:gd name="T0" fmla="*/ 0 w 166"/>
              <a:gd name="T1" fmla="*/ 0 h 133"/>
              <a:gd name="T2" fmla="*/ 2147483647 w 166"/>
              <a:gd name="T3" fmla="*/ 0 h 133"/>
              <a:gd name="T4" fmla="*/ 2147483647 w 166"/>
              <a:gd name="T5" fmla="*/ 2147483647 h 133"/>
              <a:gd name="T6" fmla="*/ 2147483647 w 166"/>
              <a:gd name="T7" fmla="*/ 0 h 133"/>
              <a:gd name="T8" fmla="*/ 2147483647 w 166"/>
              <a:gd name="T9" fmla="*/ 0 h 133"/>
              <a:gd name="T10" fmla="*/ 2147483647 w 166"/>
              <a:gd name="T11" fmla="*/ 2147483647 h 133"/>
              <a:gd name="T12" fmla="*/ 2147483647 w 166"/>
              <a:gd name="T13" fmla="*/ 0 h 133"/>
              <a:gd name="T14" fmla="*/ 2147483647 w 166"/>
              <a:gd name="T15" fmla="*/ 0 h 133"/>
              <a:gd name="T16" fmla="*/ 2147483647 w 166"/>
              <a:gd name="T17" fmla="*/ 2147483647 h 133"/>
              <a:gd name="T18" fmla="*/ 2147483647 w 166"/>
              <a:gd name="T19" fmla="*/ 2147483647 h 133"/>
              <a:gd name="T20" fmla="*/ 2147483647 w 166"/>
              <a:gd name="T21" fmla="*/ 2147483647 h 133"/>
              <a:gd name="T22" fmla="*/ 2147483647 w 166"/>
              <a:gd name="T23" fmla="*/ 2147483647 h 133"/>
              <a:gd name="T24" fmla="*/ 2147483647 w 166"/>
              <a:gd name="T25" fmla="*/ 2147483647 h 133"/>
              <a:gd name="T26" fmla="*/ 0 w 166"/>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133"/>
              <a:gd name="T44" fmla="*/ 166 w 166"/>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133">
                <a:moveTo>
                  <a:pt x="0" y="0"/>
                </a:moveTo>
                <a:lnTo>
                  <a:pt x="28" y="0"/>
                </a:lnTo>
                <a:lnTo>
                  <a:pt x="31" y="99"/>
                </a:lnTo>
                <a:lnTo>
                  <a:pt x="68" y="0"/>
                </a:lnTo>
                <a:lnTo>
                  <a:pt x="99" y="0"/>
                </a:lnTo>
                <a:lnTo>
                  <a:pt x="97" y="100"/>
                </a:lnTo>
                <a:lnTo>
                  <a:pt x="138" y="0"/>
                </a:lnTo>
                <a:lnTo>
                  <a:pt x="166" y="0"/>
                </a:lnTo>
                <a:lnTo>
                  <a:pt x="103" y="133"/>
                </a:lnTo>
                <a:lnTo>
                  <a:pt x="76" y="133"/>
                </a:lnTo>
                <a:lnTo>
                  <a:pt x="76" y="31"/>
                </a:lnTo>
                <a:lnTo>
                  <a:pt x="36" y="133"/>
                </a:lnTo>
                <a:lnTo>
                  <a:pt x="11" y="133"/>
                </a:lnTo>
                <a:lnTo>
                  <a:pt x="0"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7" name="Freeform 41"/>
          <p:cNvSpPr>
            <a:spLocks noEditPoints="1"/>
          </p:cNvSpPr>
          <p:nvPr/>
        </p:nvSpPr>
        <p:spPr bwMode="auto">
          <a:xfrm>
            <a:off x="7342188" y="1330325"/>
            <a:ext cx="79375" cy="107950"/>
          </a:xfrm>
          <a:custGeom>
            <a:avLst/>
            <a:gdLst>
              <a:gd name="T0" fmla="*/ 2147483647 w 96"/>
              <a:gd name="T1" fmla="*/ 2147483647 h 102"/>
              <a:gd name="T2" fmla="*/ 2147483647 w 96"/>
              <a:gd name="T3" fmla="*/ 2147483647 h 102"/>
              <a:gd name="T4" fmla="*/ 2147483647 w 96"/>
              <a:gd name="T5" fmla="*/ 2147483647 h 102"/>
              <a:gd name="T6" fmla="*/ 2147483647 w 96"/>
              <a:gd name="T7" fmla="*/ 2147483647 h 102"/>
              <a:gd name="T8" fmla="*/ 2147483647 w 96"/>
              <a:gd name="T9" fmla="*/ 0 h 102"/>
              <a:gd name="T10" fmla="*/ 2147483647 w 96"/>
              <a:gd name="T11" fmla="*/ 0 h 102"/>
              <a:gd name="T12" fmla="*/ 2147483647 w 96"/>
              <a:gd name="T13" fmla="*/ 2147483647 h 102"/>
              <a:gd name="T14" fmla="*/ 2147483647 w 96"/>
              <a:gd name="T15" fmla="*/ 2147483647 h 102"/>
              <a:gd name="T16" fmla="*/ 2147483647 w 96"/>
              <a:gd name="T17" fmla="*/ 2147483647 h 102"/>
              <a:gd name="T18" fmla="*/ 2147483647 w 96"/>
              <a:gd name="T19" fmla="*/ 2147483647 h 102"/>
              <a:gd name="T20" fmla="*/ 2147483647 w 96"/>
              <a:gd name="T21" fmla="*/ 2147483647 h 102"/>
              <a:gd name="T22" fmla="*/ 2147483647 w 96"/>
              <a:gd name="T23" fmla="*/ 2147483647 h 102"/>
              <a:gd name="T24" fmla="*/ 2147483647 w 96"/>
              <a:gd name="T25" fmla="*/ 2147483647 h 102"/>
              <a:gd name="T26" fmla="*/ 2147483647 w 96"/>
              <a:gd name="T27" fmla="*/ 2147483647 h 102"/>
              <a:gd name="T28" fmla="*/ 2147483647 w 96"/>
              <a:gd name="T29" fmla="*/ 2147483647 h 102"/>
              <a:gd name="T30" fmla="*/ 2147483647 w 96"/>
              <a:gd name="T31" fmla="*/ 2147483647 h 102"/>
              <a:gd name="T32" fmla="*/ 2147483647 w 96"/>
              <a:gd name="T33" fmla="*/ 2147483647 h 102"/>
              <a:gd name="T34" fmla="*/ 2147483647 w 96"/>
              <a:gd name="T35" fmla="*/ 2147483647 h 102"/>
              <a:gd name="T36" fmla="*/ 2147483647 w 96"/>
              <a:gd name="T37" fmla="*/ 2147483647 h 102"/>
              <a:gd name="T38" fmla="*/ 2147483647 w 96"/>
              <a:gd name="T39" fmla="*/ 2147483647 h 102"/>
              <a:gd name="T40" fmla="*/ 2147483647 w 96"/>
              <a:gd name="T41" fmla="*/ 2147483647 h 102"/>
              <a:gd name="T42" fmla="*/ 2147483647 w 96"/>
              <a:gd name="T43" fmla="*/ 2147483647 h 102"/>
              <a:gd name="T44" fmla="*/ 2147483647 w 96"/>
              <a:gd name="T45" fmla="*/ 2147483647 h 102"/>
              <a:gd name="T46" fmla="*/ 2147483647 w 96"/>
              <a:gd name="T47" fmla="*/ 2147483647 h 102"/>
              <a:gd name="T48" fmla="*/ 2147483647 w 96"/>
              <a:gd name="T49" fmla="*/ 2147483647 h 102"/>
              <a:gd name="T50" fmla="*/ 0 w 96"/>
              <a:gd name="T51" fmla="*/ 2147483647 h 102"/>
              <a:gd name="T52" fmla="*/ 0 w 96"/>
              <a:gd name="T53" fmla="*/ 2147483647 h 102"/>
              <a:gd name="T54" fmla="*/ 2147483647 w 96"/>
              <a:gd name="T55" fmla="*/ 2147483647 h 102"/>
              <a:gd name="T56" fmla="*/ 2147483647 w 96"/>
              <a:gd name="T57" fmla="*/ 2147483647 h 102"/>
              <a:gd name="T58" fmla="*/ 2147483647 w 96"/>
              <a:gd name="T59" fmla="*/ 2147483647 h 102"/>
              <a:gd name="T60" fmla="*/ 2147483647 w 96"/>
              <a:gd name="T61" fmla="*/ 2147483647 h 102"/>
              <a:gd name="T62" fmla="*/ 2147483647 w 96"/>
              <a:gd name="T63" fmla="*/ 2147483647 h 102"/>
              <a:gd name="T64" fmla="*/ 2147483647 w 96"/>
              <a:gd name="T65" fmla="*/ 2147483647 h 102"/>
              <a:gd name="T66" fmla="*/ 2147483647 w 96"/>
              <a:gd name="T67" fmla="*/ 2147483647 h 102"/>
              <a:gd name="T68" fmla="*/ 2147483647 w 96"/>
              <a:gd name="T69" fmla="*/ 2147483647 h 102"/>
              <a:gd name="T70" fmla="*/ 2147483647 w 96"/>
              <a:gd name="T71" fmla="*/ 2147483647 h 102"/>
              <a:gd name="T72" fmla="*/ 2147483647 w 96"/>
              <a:gd name="T73" fmla="*/ 2147483647 h 102"/>
              <a:gd name="T74" fmla="*/ 2147483647 w 96"/>
              <a:gd name="T75" fmla="*/ 2147483647 h 102"/>
              <a:gd name="T76" fmla="*/ 2147483647 w 96"/>
              <a:gd name="T77" fmla="*/ 2147483647 h 102"/>
              <a:gd name="T78" fmla="*/ 2147483647 w 96"/>
              <a:gd name="T79" fmla="*/ 2147483647 h 102"/>
              <a:gd name="T80" fmla="*/ 2147483647 w 96"/>
              <a:gd name="T81" fmla="*/ 2147483647 h 102"/>
              <a:gd name="T82" fmla="*/ 2147483647 w 96"/>
              <a:gd name="T83" fmla="*/ 2147483647 h 102"/>
              <a:gd name="T84" fmla="*/ 2147483647 w 96"/>
              <a:gd name="T85" fmla="*/ 2147483647 h 102"/>
              <a:gd name="T86" fmla="*/ 2147483647 w 96"/>
              <a:gd name="T87" fmla="*/ 2147483647 h 102"/>
              <a:gd name="T88" fmla="*/ 2147483647 w 96"/>
              <a:gd name="T89" fmla="*/ 2147483647 h 102"/>
              <a:gd name="T90" fmla="*/ 2147483647 w 96"/>
              <a:gd name="T91" fmla="*/ 2147483647 h 102"/>
              <a:gd name="T92" fmla="*/ 2147483647 w 96"/>
              <a:gd name="T93" fmla="*/ 2147483647 h 102"/>
              <a:gd name="T94" fmla="*/ 2147483647 w 96"/>
              <a:gd name="T95" fmla="*/ 2147483647 h 102"/>
              <a:gd name="T96" fmla="*/ 2147483647 w 96"/>
              <a:gd name="T97" fmla="*/ 2147483647 h 102"/>
              <a:gd name="T98" fmla="*/ 2147483647 w 96"/>
              <a:gd name="T99" fmla="*/ 2147483647 h 102"/>
              <a:gd name="T100" fmla="*/ 2147483647 w 96"/>
              <a:gd name="T101" fmla="*/ 2147483647 h 102"/>
              <a:gd name="T102" fmla="*/ 2147483647 w 96"/>
              <a:gd name="T103" fmla="*/ 2147483647 h 102"/>
              <a:gd name="T104" fmla="*/ 2147483647 w 96"/>
              <a:gd name="T105" fmla="*/ 2147483647 h 102"/>
              <a:gd name="T106" fmla="*/ 2147483647 w 96"/>
              <a:gd name="T107" fmla="*/ 2147483647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6"/>
              <a:gd name="T163" fmla="*/ 0 h 102"/>
              <a:gd name="T164" fmla="*/ 96 w 96"/>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6" h="102">
                <a:moveTo>
                  <a:pt x="12" y="34"/>
                </a:moveTo>
                <a:lnTo>
                  <a:pt x="12" y="33"/>
                </a:lnTo>
                <a:lnTo>
                  <a:pt x="13" y="30"/>
                </a:lnTo>
                <a:lnTo>
                  <a:pt x="13" y="28"/>
                </a:lnTo>
                <a:lnTo>
                  <a:pt x="15" y="27"/>
                </a:lnTo>
                <a:lnTo>
                  <a:pt x="15" y="24"/>
                </a:lnTo>
                <a:lnTo>
                  <a:pt x="16" y="23"/>
                </a:lnTo>
                <a:lnTo>
                  <a:pt x="16" y="21"/>
                </a:lnTo>
                <a:lnTo>
                  <a:pt x="18" y="20"/>
                </a:lnTo>
                <a:lnTo>
                  <a:pt x="19" y="18"/>
                </a:lnTo>
                <a:lnTo>
                  <a:pt x="19" y="17"/>
                </a:lnTo>
                <a:lnTo>
                  <a:pt x="21" y="15"/>
                </a:lnTo>
                <a:lnTo>
                  <a:pt x="22" y="14"/>
                </a:lnTo>
                <a:lnTo>
                  <a:pt x="24" y="12"/>
                </a:lnTo>
                <a:lnTo>
                  <a:pt x="25" y="11"/>
                </a:lnTo>
                <a:lnTo>
                  <a:pt x="27" y="11"/>
                </a:lnTo>
                <a:lnTo>
                  <a:pt x="28" y="9"/>
                </a:lnTo>
                <a:lnTo>
                  <a:pt x="30" y="8"/>
                </a:lnTo>
                <a:lnTo>
                  <a:pt x="31" y="8"/>
                </a:lnTo>
                <a:lnTo>
                  <a:pt x="33" y="6"/>
                </a:lnTo>
                <a:lnTo>
                  <a:pt x="34" y="5"/>
                </a:lnTo>
                <a:lnTo>
                  <a:pt x="37" y="5"/>
                </a:lnTo>
                <a:lnTo>
                  <a:pt x="39" y="3"/>
                </a:lnTo>
                <a:lnTo>
                  <a:pt x="40" y="3"/>
                </a:lnTo>
                <a:lnTo>
                  <a:pt x="43" y="3"/>
                </a:lnTo>
                <a:lnTo>
                  <a:pt x="44" y="2"/>
                </a:lnTo>
                <a:lnTo>
                  <a:pt x="46" y="2"/>
                </a:lnTo>
                <a:lnTo>
                  <a:pt x="49" y="2"/>
                </a:lnTo>
                <a:lnTo>
                  <a:pt x="50" y="2"/>
                </a:lnTo>
                <a:lnTo>
                  <a:pt x="53" y="0"/>
                </a:lnTo>
                <a:lnTo>
                  <a:pt x="55" y="0"/>
                </a:lnTo>
                <a:lnTo>
                  <a:pt x="58" y="0"/>
                </a:lnTo>
                <a:lnTo>
                  <a:pt x="61" y="0"/>
                </a:lnTo>
                <a:lnTo>
                  <a:pt x="62" y="0"/>
                </a:lnTo>
                <a:lnTo>
                  <a:pt x="64" y="0"/>
                </a:lnTo>
                <a:lnTo>
                  <a:pt x="65" y="0"/>
                </a:lnTo>
                <a:lnTo>
                  <a:pt x="68" y="0"/>
                </a:lnTo>
                <a:lnTo>
                  <a:pt x="70" y="0"/>
                </a:lnTo>
                <a:lnTo>
                  <a:pt x="71" y="2"/>
                </a:lnTo>
                <a:lnTo>
                  <a:pt x="73" y="2"/>
                </a:lnTo>
                <a:lnTo>
                  <a:pt x="74" y="2"/>
                </a:lnTo>
                <a:lnTo>
                  <a:pt x="75" y="2"/>
                </a:lnTo>
                <a:lnTo>
                  <a:pt x="77" y="2"/>
                </a:lnTo>
                <a:lnTo>
                  <a:pt x="78" y="2"/>
                </a:lnTo>
                <a:lnTo>
                  <a:pt x="80" y="3"/>
                </a:lnTo>
                <a:lnTo>
                  <a:pt x="81" y="3"/>
                </a:lnTo>
                <a:lnTo>
                  <a:pt x="83" y="3"/>
                </a:lnTo>
                <a:lnTo>
                  <a:pt x="84" y="5"/>
                </a:lnTo>
                <a:lnTo>
                  <a:pt x="86" y="5"/>
                </a:lnTo>
                <a:lnTo>
                  <a:pt x="87" y="6"/>
                </a:lnTo>
                <a:lnTo>
                  <a:pt x="89" y="6"/>
                </a:lnTo>
                <a:lnTo>
                  <a:pt x="89" y="8"/>
                </a:lnTo>
                <a:lnTo>
                  <a:pt x="90" y="8"/>
                </a:lnTo>
                <a:lnTo>
                  <a:pt x="90" y="9"/>
                </a:lnTo>
                <a:lnTo>
                  <a:pt x="92" y="9"/>
                </a:lnTo>
                <a:lnTo>
                  <a:pt x="92" y="11"/>
                </a:lnTo>
                <a:lnTo>
                  <a:pt x="93" y="11"/>
                </a:lnTo>
                <a:lnTo>
                  <a:pt x="93" y="12"/>
                </a:lnTo>
                <a:lnTo>
                  <a:pt x="95" y="14"/>
                </a:lnTo>
                <a:lnTo>
                  <a:pt x="95" y="15"/>
                </a:lnTo>
                <a:lnTo>
                  <a:pt x="96" y="17"/>
                </a:lnTo>
                <a:lnTo>
                  <a:pt x="96" y="18"/>
                </a:lnTo>
                <a:lnTo>
                  <a:pt x="96" y="20"/>
                </a:lnTo>
                <a:lnTo>
                  <a:pt x="96" y="21"/>
                </a:lnTo>
                <a:lnTo>
                  <a:pt x="96" y="23"/>
                </a:lnTo>
                <a:lnTo>
                  <a:pt x="96" y="24"/>
                </a:lnTo>
                <a:lnTo>
                  <a:pt x="96" y="26"/>
                </a:lnTo>
                <a:lnTo>
                  <a:pt x="96" y="27"/>
                </a:lnTo>
                <a:lnTo>
                  <a:pt x="96" y="28"/>
                </a:lnTo>
                <a:lnTo>
                  <a:pt x="96" y="30"/>
                </a:lnTo>
                <a:lnTo>
                  <a:pt x="96" y="31"/>
                </a:lnTo>
                <a:lnTo>
                  <a:pt x="96" y="33"/>
                </a:lnTo>
                <a:lnTo>
                  <a:pt x="95" y="33"/>
                </a:lnTo>
                <a:lnTo>
                  <a:pt x="95" y="34"/>
                </a:lnTo>
                <a:lnTo>
                  <a:pt x="95" y="36"/>
                </a:lnTo>
                <a:lnTo>
                  <a:pt x="86" y="80"/>
                </a:lnTo>
                <a:lnTo>
                  <a:pt x="86" y="86"/>
                </a:lnTo>
                <a:lnTo>
                  <a:pt x="84" y="86"/>
                </a:lnTo>
                <a:lnTo>
                  <a:pt x="84" y="87"/>
                </a:lnTo>
                <a:lnTo>
                  <a:pt x="84" y="89"/>
                </a:lnTo>
                <a:lnTo>
                  <a:pt x="84" y="90"/>
                </a:lnTo>
                <a:lnTo>
                  <a:pt x="84" y="92"/>
                </a:lnTo>
                <a:lnTo>
                  <a:pt x="84" y="93"/>
                </a:lnTo>
                <a:lnTo>
                  <a:pt x="84" y="95"/>
                </a:lnTo>
                <a:lnTo>
                  <a:pt x="84" y="96"/>
                </a:lnTo>
                <a:lnTo>
                  <a:pt x="86" y="96"/>
                </a:lnTo>
                <a:lnTo>
                  <a:pt x="86" y="98"/>
                </a:lnTo>
                <a:lnTo>
                  <a:pt x="86" y="99"/>
                </a:lnTo>
                <a:lnTo>
                  <a:pt x="87" y="99"/>
                </a:lnTo>
                <a:lnTo>
                  <a:pt x="87" y="101"/>
                </a:lnTo>
                <a:lnTo>
                  <a:pt x="61" y="101"/>
                </a:lnTo>
                <a:lnTo>
                  <a:pt x="61" y="99"/>
                </a:lnTo>
                <a:lnTo>
                  <a:pt x="61" y="98"/>
                </a:lnTo>
                <a:lnTo>
                  <a:pt x="59" y="98"/>
                </a:lnTo>
                <a:lnTo>
                  <a:pt x="59" y="96"/>
                </a:lnTo>
                <a:lnTo>
                  <a:pt x="59" y="95"/>
                </a:lnTo>
                <a:lnTo>
                  <a:pt x="59" y="93"/>
                </a:lnTo>
                <a:lnTo>
                  <a:pt x="59" y="92"/>
                </a:lnTo>
                <a:lnTo>
                  <a:pt x="59" y="90"/>
                </a:lnTo>
                <a:lnTo>
                  <a:pt x="59" y="89"/>
                </a:lnTo>
                <a:lnTo>
                  <a:pt x="59" y="87"/>
                </a:lnTo>
                <a:lnTo>
                  <a:pt x="58" y="89"/>
                </a:lnTo>
                <a:lnTo>
                  <a:pt x="56" y="89"/>
                </a:lnTo>
                <a:lnTo>
                  <a:pt x="56" y="90"/>
                </a:lnTo>
                <a:lnTo>
                  <a:pt x="55" y="90"/>
                </a:lnTo>
                <a:lnTo>
                  <a:pt x="55" y="92"/>
                </a:lnTo>
                <a:lnTo>
                  <a:pt x="53" y="92"/>
                </a:lnTo>
                <a:lnTo>
                  <a:pt x="53" y="93"/>
                </a:lnTo>
                <a:lnTo>
                  <a:pt x="52" y="93"/>
                </a:lnTo>
                <a:lnTo>
                  <a:pt x="52" y="95"/>
                </a:lnTo>
                <a:lnTo>
                  <a:pt x="50" y="95"/>
                </a:lnTo>
                <a:lnTo>
                  <a:pt x="49" y="95"/>
                </a:lnTo>
                <a:lnTo>
                  <a:pt x="49" y="96"/>
                </a:lnTo>
                <a:lnTo>
                  <a:pt x="47" y="96"/>
                </a:lnTo>
                <a:lnTo>
                  <a:pt x="47" y="98"/>
                </a:lnTo>
                <a:lnTo>
                  <a:pt x="46" y="98"/>
                </a:lnTo>
                <a:lnTo>
                  <a:pt x="44" y="98"/>
                </a:lnTo>
                <a:lnTo>
                  <a:pt x="44" y="99"/>
                </a:lnTo>
                <a:lnTo>
                  <a:pt x="43" y="99"/>
                </a:lnTo>
                <a:lnTo>
                  <a:pt x="41" y="99"/>
                </a:lnTo>
                <a:lnTo>
                  <a:pt x="41" y="101"/>
                </a:lnTo>
                <a:lnTo>
                  <a:pt x="40" y="101"/>
                </a:lnTo>
                <a:lnTo>
                  <a:pt x="39" y="101"/>
                </a:lnTo>
                <a:lnTo>
                  <a:pt x="37" y="101"/>
                </a:lnTo>
                <a:lnTo>
                  <a:pt x="37" y="102"/>
                </a:lnTo>
                <a:lnTo>
                  <a:pt x="36" y="102"/>
                </a:lnTo>
                <a:lnTo>
                  <a:pt x="34" y="102"/>
                </a:lnTo>
                <a:lnTo>
                  <a:pt x="33" y="102"/>
                </a:lnTo>
                <a:lnTo>
                  <a:pt x="31" y="102"/>
                </a:lnTo>
                <a:lnTo>
                  <a:pt x="30" y="102"/>
                </a:lnTo>
                <a:lnTo>
                  <a:pt x="28" y="102"/>
                </a:lnTo>
                <a:lnTo>
                  <a:pt x="27" y="102"/>
                </a:lnTo>
                <a:lnTo>
                  <a:pt x="25" y="102"/>
                </a:lnTo>
                <a:lnTo>
                  <a:pt x="24" y="102"/>
                </a:lnTo>
                <a:lnTo>
                  <a:pt x="22" y="102"/>
                </a:lnTo>
                <a:lnTo>
                  <a:pt x="21" y="102"/>
                </a:lnTo>
                <a:lnTo>
                  <a:pt x="19" y="102"/>
                </a:lnTo>
                <a:lnTo>
                  <a:pt x="18" y="102"/>
                </a:lnTo>
                <a:lnTo>
                  <a:pt x="16" y="102"/>
                </a:lnTo>
                <a:lnTo>
                  <a:pt x="15" y="102"/>
                </a:lnTo>
                <a:lnTo>
                  <a:pt x="13" y="101"/>
                </a:lnTo>
                <a:lnTo>
                  <a:pt x="12" y="101"/>
                </a:lnTo>
                <a:lnTo>
                  <a:pt x="10" y="101"/>
                </a:lnTo>
                <a:lnTo>
                  <a:pt x="10" y="99"/>
                </a:lnTo>
                <a:lnTo>
                  <a:pt x="9" y="99"/>
                </a:lnTo>
                <a:lnTo>
                  <a:pt x="8" y="98"/>
                </a:lnTo>
                <a:lnTo>
                  <a:pt x="6" y="96"/>
                </a:lnTo>
                <a:lnTo>
                  <a:pt x="5" y="95"/>
                </a:lnTo>
                <a:lnTo>
                  <a:pt x="5" y="93"/>
                </a:lnTo>
                <a:lnTo>
                  <a:pt x="3" y="93"/>
                </a:lnTo>
                <a:lnTo>
                  <a:pt x="3" y="92"/>
                </a:lnTo>
                <a:lnTo>
                  <a:pt x="2" y="90"/>
                </a:lnTo>
                <a:lnTo>
                  <a:pt x="2" y="89"/>
                </a:lnTo>
                <a:lnTo>
                  <a:pt x="2" y="87"/>
                </a:lnTo>
                <a:lnTo>
                  <a:pt x="0" y="86"/>
                </a:lnTo>
                <a:lnTo>
                  <a:pt x="0" y="84"/>
                </a:lnTo>
                <a:lnTo>
                  <a:pt x="0" y="83"/>
                </a:lnTo>
                <a:lnTo>
                  <a:pt x="0" y="82"/>
                </a:lnTo>
                <a:lnTo>
                  <a:pt x="0" y="80"/>
                </a:lnTo>
                <a:lnTo>
                  <a:pt x="0" y="79"/>
                </a:lnTo>
                <a:lnTo>
                  <a:pt x="0" y="77"/>
                </a:lnTo>
                <a:lnTo>
                  <a:pt x="0" y="76"/>
                </a:lnTo>
                <a:lnTo>
                  <a:pt x="0" y="74"/>
                </a:lnTo>
                <a:lnTo>
                  <a:pt x="2" y="74"/>
                </a:lnTo>
                <a:lnTo>
                  <a:pt x="2" y="73"/>
                </a:lnTo>
                <a:lnTo>
                  <a:pt x="2" y="71"/>
                </a:lnTo>
                <a:lnTo>
                  <a:pt x="2" y="70"/>
                </a:lnTo>
                <a:lnTo>
                  <a:pt x="2" y="68"/>
                </a:lnTo>
                <a:lnTo>
                  <a:pt x="3" y="68"/>
                </a:lnTo>
                <a:lnTo>
                  <a:pt x="3" y="67"/>
                </a:lnTo>
                <a:lnTo>
                  <a:pt x="3" y="65"/>
                </a:lnTo>
                <a:lnTo>
                  <a:pt x="3" y="64"/>
                </a:lnTo>
                <a:lnTo>
                  <a:pt x="5" y="64"/>
                </a:lnTo>
                <a:lnTo>
                  <a:pt x="5" y="62"/>
                </a:lnTo>
                <a:lnTo>
                  <a:pt x="6" y="61"/>
                </a:lnTo>
                <a:lnTo>
                  <a:pt x="6" y="59"/>
                </a:lnTo>
                <a:lnTo>
                  <a:pt x="8" y="59"/>
                </a:lnTo>
                <a:lnTo>
                  <a:pt x="8" y="58"/>
                </a:lnTo>
                <a:lnTo>
                  <a:pt x="9" y="56"/>
                </a:lnTo>
                <a:lnTo>
                  <a:pt x="9" y="55"/>
                </a:lnTo>
                <a:lnTo>
                  <a:pt x="10" y="55"/>
                </a:lnTo>
                <a:lnTo>
                  <a:pt x="10" y="54"/>
                </a:lnTo>
                <a:lnTo>
                  <a:pt x="12" y="54"/>
                </a:lnTo>
                <a:lnTo>
                  <a:pt x="12" y="52"/>
                </a:lnTo>
                <a:lnTo>
                  <a:pt x="13" y="52"/>
                </a:lnTo>
                <a:lnTo>
                  <a:pt x="15" y="51"/>
                </a:lnTo>
                <a:lnTo>
                  <a:pt x="16" y="51"/>
                </a:lnTo>
                <a:lnTo>
                  <a:pt x="16" y="49"/>
                </a:lnTo>
                <a:lnTo>
                  <a:pt x="18" y="49"/>
                </a:lnTo>
                <a:lnTo>
                  <a:pt x="19" y="49"/>
                </a:lnTo>
                <a:lnTo>
                  <a:pt x="19" y="48"/>
                </a:lnTo>
                <a:lnTo>
                  <a:pt x="21" y="48"/>
                </a:lnTo>
                <a:lnTo>
                  <a:pt x="22" y="48"/>
                </a:lnTo>
                <a:lnTo>
                  <a:pt x="24" y="46"/>
                </a:lnTo>
                <a:lnTo>
                  <a:pt x="25" y="46"/>
                </a:lnTo>
                <a:lnTo>
                  <a:pt x="27" y="46"/>
                </a:lnTo>
                <a:lnTo>
                  <a:pt x="27" y="45"/>
                </a:lnTo>
                <a:lnTo>
                  <a:pt x="28" y="45"/>
                </a:lnTo>
                <a:lnTo>
                  <a:pt x="30" y="45"/>
                </a:lnTo>
                <a:lnTo>
                  <a:pt x="31" y="45"/>
                </a:lnTo>
                <a:lnTo>
                  <a:pt x="33" y="45"/>
                </a:lnTo>
                <a:lnTo>
                  <a:pt x="34" y="43"/>
                </a:lnTo>
                <a:lnTo>
                  <a:pt x="36" y="43"/>
                </a:lnTo>
                <a:lnTo>
                  <a:pt x="37" y="43"/>
                </a:lnTo>
                <a:lnTo>
                  <a:pt x="39" y="43"/>
                </a:lnTo>
                <a:lnTo>
                  <a:pt x="40" y="43"/>
                </a:lnTo>
                <a:lnTo>
                  <a:pt x="41" y="42"/>
                </a:lnTo>
                <a:lnTo>
                  <a:pt x="43" y="42"/>
                </a:lnTo>
                <a:lnTo>
                  <a:pt x="44" y="42"/>
                </a:lnTo>
                <a:lnTo>
                  <a:pt x="46" y="42"/>
                </a:lnTo>
                <a:lnTo>
                  <a:pt x="47" y="42"/>
                </a:lnTo>
                <a:lnTo>
                  <a:pt x="49" y="42"/>
                </a:lnTo>
                <a:lnTo>
                  <a:pt x="50" y="42"/>
                </a:lnTo>
                <a:lnTo>
                  <a:pt x="50" y="40"/>
                </a:lnTo>
                <a:lnTo>
                  <a:pt x="52" y="40"/>
                </a:lnTo>
                <a:lnTo>
                  <a:pt x="53" y="40"/>
                </a:lnTo>
                <a:lnTo>
                  <a:pt x="55" y="40"/>
                </a:lnTo>
                <a:lnTo>
                  <a:pt x="56" y="40"/>
                </a:lnTo>
                <a:lnTo>
                  <a:pt x="58" y="40"/>
                </a:lnTo>
                <a:lnTo>
                  <a:pt x="59" y="40"/>
                </a:lnTo>
                <a:lnTo>
                  <a:pt x="61" y="40"/>
                </a:lnTo>
                <a:lnTo>
                  <a:pt x="62" y="39"/>
                </a:lnTo>
                <a:lnTo>
                  <a:pt x="64" y="39"/>
                </a:lnTo>
                <a:lnTo>
                  <a:pt x="65" y="39"/>
                </a:lnTo>
                <a:lnTo>
                  <a:pt x="67" y="39"/>
                </a:lnTo>
                <a:lnTo>
                  <a:pt x="68" y="39"/>
                </a:lnTo>
                <a:lnTo>
                  <a:pt x="70" y="34"/>
                </a:lnTo>
                <a:lnTo>
                  <a:pt x="70" y="33"/>
                </a:lnTo>
                <a:lnTo>
                  <a:pt x="70" y="31"/>
                </a:lnTo>
                <a:lnTo>
                  <a:pt x="70" y="30"/>
                </a:lnTo>
                <a:lnTo>
                  <a:pt x="70" y="28"/>
                </a:lnTo>
                <a:lnTo>
                  <a:pt x="70" y="27"/>
                </a:lnTo>
                <a:lnTo>
                  <a:pt x="68" y="26"/>
                </a:lnTo>
                <a:lnTo>
                  <a:pt x="68" y="24"/>
                </a:lnTo>
                <a:lnTo>
                  <a:pt x="67" y="24"/>
                </a:lnTo>
                <a:lnTo>
                  <a:pt x="65" y="23"/>
                </a:lnTo>
                <a:lnTo>
                  <a:pt x="64" y="23"/>
                </a:lnTo>
                <a:lnTo>
                  <a:pt x="62" y="23"/>
                </a:lnTo>
                <a:lnTo>
                  <a:pt x="62" y="21"/>
                </a:lnTo>
                <a:lnTo>
                  <a:pt x="61" y="21"/>
                </a:lnTo>
                <a:lnTo>
                  <a:pt x="59" y="21"/>
                </a:lnTo>
                <a:lnTo>
                  <a:pt x="58" y="21"/>
                </a:lnTo>
                <a:lnTo>
                  <a:pt x="56" y="21"/>
                </a:lnTo>
                <a:lnTo>
                  <a:pt x="55" y="21"/>
                </a:lnTo>
                <a:lnTo>
                  <a:pt x="53" y="21"/>
                </a:lnTo>
                <a:lnTo>
                  <a:pt x="52" y="21"/>
                </a:lnTo>
                <a:lnTo>
                  <a:pt x="50" y="21"/>
                </a:lnTo>
                <a:lnTo>
                  <a:pt x="49" y="23"/>
                </a:lnTo>
                <a:lnTo>
                  <a:pt x="47" y="23"/>
                </a:lnTo>
                <a:lnTo>
                  <a:pt x="46" y="23"/>
                </a:lnTo>
                <a:lnTo>
                  <a:pt x="44" y="23"/>
                </a:lnTo>
                <a:lnTo>
                  <a:pt x="44" y="24"/>
                </a:lnTo>
                <a:lnTo>
                  <a:pt x="43" y="24"/>
                </a:lnTo>
                <a:lnTo>
                  <a:pt x="43" y="26"/>
                </a:lnTo>
                <a:lnTo>
                  <a:pt x="41" y="26"/>
                </a:lnTo>
                <a:lnTo>
                  <a:pt x="40" y="26"/>
                </a:lnTo>
                <a:lnTo>
                  <a:pt x="40" y="27"/>
                </a:lnTo>
                <a:lnTo>
                  <a:pt x="39" y="28"/>
                </a:lnTo>
                <a:lnTo>
                  <a:pt x="39" y="30"/>
                </a:lnTo>
                <a:lnTo>
                  <a:pt x="37" y="30"/>
                </a:lnTo>
                <a:lnTo>
                  <a:pt x="37" y="31"/>
                </a:lnTo>
                <a:lnTo>
                  <a:pt x="37" y="33"/>
                </a:lnTo>
                <a:lnTo>
                  <a:pt x="36" y="33"/>
                </a:lnTo>
                <a:lnTo>
                  <a:pt x="36" y="34"/>
                </a:lnTo>
                <a:lnTo>
                  <a:pt x="12" y="34"/>
                </a:lnTo>
                <a:close/>
                <a:moveTo>
                  <a:pt x="46" y="58"/>
                </a:moveTo>
                <a:lnTo>
                  <a:pt x="44" y="58"/>
                </a:lnTo>
                <a:lnTo>
                  <a:pt x="43" y="59"/>
                </a:lnTo>
                <a:lnTo>
                  <a:pt x="41" y="59"/>
                </a:lnTo>
                <a:lnTo>
                  <a:pt x="40" y="59"/>
                </a:lnTo>
                <a:lnTo>
                  <a:pt x="39" y="59"/>
                </a:lnTo>
                <a:lnTo>
                  <a:pt x="39" y="61"/>
                </a:lnTo>
                <a:lnTo>
                  <a:pt x="37" y="61"/>
                </a:lnTo>
                <a:lnTo>
                  <a:pt x="36" y="61"/>
                </a:lnTo>
                <a:lnTo>
                  <a:pt x="34" y="61"/>
                </a:lnTo>
                <a:lnTo>
                  <a:pt x="34" y="62"/>
                </a:lnTo>
                <a:lnTo>
                  <a:pt x="33" y="62"/>
                </a:lnTo>
                <a:lnTo>
                  <a:pt x="33" y="64"/>
                </a:lnTo>
                <a:lnTo>
                  <a:pt x="31" y="64"/>
                </a:lnTo>
                <a:lnTo>
                  <a:pt x="30" y="65"/>
                </a:lnTo>
                <a:lnTo>
                  <a:pt x="30" y="67"/>
                </a:lnTo>
                <a:lnTo>
                  <a:pt x="28" y="67"/>
                </a:lnTo>
                <a:lnTo>
                  <a:pt x="28" y="68"/>
                </a:lnTo>
                <a:lnTo>
                  <a:pt x="28" y="70"/>
                </a:lnTo>
                <a:lnTo>
                  <a:pt x="27" y="70"/>
                </a:lnTo>
                <a:lnTo>
                  <a:pt x="27" y="71"/>
                </a:lnTo>
                <a:lnTo>
                  <a:pt x="27" y="73"/>
                </a:lnTo>
                <a:lnTo>
                  <a:pt x="27" y="74"/>
                </a:lnTo>
                <a:lnTo>
                  <a:pt x="27" y="76"/>
                </a:lnTo>
                <a:lnTo>
                  <a:pt x="27" y="77"/>
                </a:lnTo>
                <a:lnTo>
                  <a:pt x="28" y="77"/>
                </a:lnTo>
                <a:lnTo>
                  <a:pt x="28" y="79"/>
                </a:lnTo>
                <a:lnTo>
                  <a:pt x="30" y="80"/>
                </a:lnTo>
                <a:lnTo>
                  <a:pt x="31" y="80"/>
                </a:lnTo>
                <a:lnTo>
                  <a:pt x="31" y="82"/>
                </a:lnTo>
                <a:lnTo>
                  <a:pt x="33" y="82"/>
                </a:lnTo>
                <a:lnTo>
                  <a:pt x="34" y="82"/>
                </a:lnTo>
                <a:lnTo>
                  <a:pt x="36" y="82"/>
                </a:lnTo>
                <a:lnTo>
                  <a:pt x="37" y="82"/>
                </a:lnTo>
                <a:lnTo>
                  <a:pt x="39" y="82"/>
                </a:lnTo>
                <a:lnTo>
                  <a:pt x="40" y="82"/>
                </a:lnTo>
                <a:lnTo>
                  <a:pt x="41" y="82"/>
                </a:lnTo>
                <a:lnTo>
                  <a:pt x="43" y="82"/>
                </a:lnTo>
                <a:lnTo>
                  <a:pt x="44" y="82"/>
                </a:lnTo>
                <a:lnTo>
                  <a:pt x="46" y="82"/>
                </a:lnTo>
                <a:lnTo>
                  <a:pt x="47" y="82"/>
                </a:lnTo>
                <a:lnTo>
                  <a:pt x="49" y="80"/>
                </a:lnTo>
                <a:lnTo>
                  <a:pt x="50" y="80"/>
                </a:lnTo>
                <a:lnTo>
                  <a:pt x="52" y="80"/>
                </a:lnTo>
                <a:lnTo>
                  <a:pt x="52" y="79"/>
                </a:lnTo>
                <a:lnTo>
                  <a:pt x="53" y="79"/>
                </a:lnTo>
                <a:lnTo>
                  <a:pt x="55" y="77"/>
                </a:lnTo>
                <a:lnTo>
                  <a:pt x="56" y="76"/>
                </a:lnTo>
                <a:lnTo>
                  <a:pt x="58" y="74"/>
                </a:lnTo>
                <a:lnTo>
                  <a:pt x="59" y="73"/>
                </a:lnTo>
                <a:lnTo>
                  <a:pt x="61" y="71"/>
                </a:lnTo>
                <a:lnTo>
                  <a:pt x="61" y="70"/>
                </a:lnTo>
                <a:lnTo>
                  <a:pt x="61" y="68"/>
                </a:lnTo>
                <a:lnTo>
                  <a:pt x="62" y="68"/>
                </a:lnTo>
                <a:lnTo>
                  <a:pt x="62" y="67"/>
                </a:lnTo>
                <a:lnTo>
                  <a:pt x="62" y="65"/>
                </a:lnTo>
                <a:lnTo>
                  <a:pt x="64" y="64"/>
                </a:lnTo>
                <a:lnTo>
                  <a:pt x="64" y="62"/>
                </a:lnTo>
                <a:lnTo>
                  <a:pt x="64" y="61"/>
                </a:lnTo>
                <a:lnTo>
                  <a:pt x="64" y="59"/>
                </a:lnTo>
                <a:lnTo>
                  <a:pt x="65" y="58"/>
                </a:lnTo>
                <a:lnTo>
                  <a:pt x="65" y="55"/>
                </a:lnTo>
                <a:lnTo>
                  <a:pt x="46" y="58"/>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8" name="Freeform 42"/>
          <p:cNvSpPr>
            <a:spLocks/>
          </p:cNvSpPr>
          <p:nvPr/>
        </p:nvSpPr>
        <p:spPr bwMode="auto">
          <a:xfrm>
            <a:off x="7432675" y="1306513"/>
            <a:ext cx="49213" cy="131762"/>
          </a:xfrm>
          <a:custGeom>
            <a:avLst/>
            <a:gdLst>
              <a:gd name="T0" fmla="*/ 2147483647 w 58"/>
              <a:gd name="T1" fmla="*/ 2147483647 h 124"/>
              <a:gd name="T2" fmla="*/ 2147483647 w 58"/>
              <a:gd name="T3" fmla="*/ 0 h 124"/>
              <a:gd name="T4" fmla="*/ 2147483647 w 58"/>
              <a:gd name="T5" fmla="*/ 2147483647 h 124"/>
              <a:gd name="T6" fmla="*/ 2147483647 w 58"/>
              <a:gd name="T7" fmla="*/ 2147483647 h 124"/>
              <a:gd name="T8" fmla="*/ 2147483647 w 58"/>
              <a:gd name="T9" fmla="*/ 2147483647 h 124"/>
              <a:gd name="T10" fmla="*/ 2147483647 w 58"/>
              <a:gd name="T11" fmla="*/ 2147483647 h 124"/>
              <a:gd name="T12" fmla="*/ 2147483647 w 58"/>
              <a:gd name="T13" fmla="*/ 2147483647 h 124"/>
              <a:gd name="T14" fmla="*/ 2147483647 w 58"/>
              <a:gd name="T15" fmla="*/ 2147483647 h 124"/>
              <a:gd name="T16" fmla="*/ 2147483647 w 58"/>
              <a:gd name="T17" fmla="*/ 2147483647 h 124"/>
              <a:gd name="T18" fmla="*/ 2147483647 w 58"/>
              <a:gd name="T19" fmla="*/ 2147483647 h 124"/>
              <a:gd name="T20" fmla="*/ 2147483647 w 58"/>
              <a:gd name="T21" fmla="*/ 2147483647 h 124"/>
              <a:gd name="T22" fmla="*/ 2147483647 w 58"/>
              <a:gd name="T23" fmla="*/ 2147483647 h 124"/>
              <a:gd name="T24" fmla="*/ 2147483647 w 58"/>
              <a:gd name="T25" fmla="*/ 2147483647 h 124"/>
              <a:gd name="T26" fmla="*/ 2147483647 w 58"/>
              <a:gd name="T27" fmla="*/ 2147483647 h 124"/>
              <a:gd name="T28" fmla="*/ 2147483647 w 58"/>
              <a:gd name="T29" fmla="*/ 2147483647 h 124"/>
              <a:gd name="T30" fmla="*/ 2147483647 w 58"/>
              <a:gd name="T31" fmla="*/ 2147483647 h 124"/>
              <a:gd name="T32" fmla="*/ 2147483647 w 58"/>
              <a:gd name="T33" fmla="*/ 2147483647 h 124"/>
              <a:gd name="T34" fmla="*/ 2147483647 w 58"/>
              <a:gd name="T35" fmla="*/ 2147483647 h 124"/>
              <a:gd name="T36" fmla="*/ 2147483647 w 58"/>
              <a:gd name="T37" fmla="*/ 2147483647 h 124"/>
              <a:gd name="T38" fmla="*/ 2147483647 w 58"/>
              <a:gd name="T39" fmla="*/ 2147483647 h 124"/>
              <a:gd name="T40" fmla="*/ 2147483647 w 58"/>
              <a:gd name="T41" fmla="*/ 2147483647 h 124"/>
              <a:gd name="T42" fmla="*/ 2147483647 w 58"/>
              <a:gd name="T43" fmla="*/ 2147483647 h 124"/>
              <a:gd name="T44" fmla="*/ 2147483647 w 58"/>
              <a:gd name="T45" fmla="*/ 2147483647 h 124"/>
              <a:gd name="T46" fmla="*/ 2147483647 w 58"/>
              <a:gd name="T47" fmla="*/ 2147483647 h 124"/>
              <a:gd name="T48" fmla="*/ 2147483647 w 58"/>
              <a:gd name="T49" fmla="*/ 2147483647 h 124"/>
              <a:gd name="T50" fmla="*/ 2147483647 w 58"/>
              <a:gd name="T51" fmla="*/ 2147483647 h 124"/>
              <a:gd name="T52" fmla="*/ 2147483647 w 58"/>
              <a:gd name="T53" fmla="*/ 2147483647 h 124"/>
              <a:gd name="T54" fmla="*/ 2147483647 w 58"/>
              <a:gd name="T55" fmla="*/ 2147483647 h 124"/>
              <a:gd name="T56" fmla="*/ 0 w 58"/>
              <a:gd name="T57" fmla="*/ 2147483647 h 124"/>
              <a:gd name="T58" fmla="*/ 0 w 58"/>
              <a:gd name="T59" fmla="*/ 2147483647 h 124"/>
              <a:gd name="T60" fmla="*/ 0 w 58"/>
              <a:gd name="T61" fmla="*/ 2147483647 h 124"/>
              <a:gd name="T62" fmla="*/ 2147483647 w 58"/>
              <a:gd name="T63" fmla="*/ 2147483647 h 124"/>
              <a:gd name="T64" fmla="*/ 2147483647 w 58"/>
              <a:gd name="T65" fmla="*/ 2147483647 h 124"/>
              <a:gd name="T66" fmla="*/ 2147483647 w 58"/>
              <a:gd name="T67" fmla="*/ 2147483647 h 124"/>
              <a:gd name="T68" fmla="*/ 2147483647 w 58"/>
              <a:gd name="T69" fmla="*/ 2147483647 h 124"/>
              <a:gd name="T70" fmla="*/ 2147483647 w 58"/>
              <a:gd name="T71" fmla="*/ 2147483647 h 124"/>
              <a:gd name="T72" fmla="*/ 0 w 58"/>
              <a:gd name="T73" fmla="*/ 2147483647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124"/>
              <a:gd name="T113" fmla="*/ 58 w 58"/>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124">
                <a:moveTo>
                  <a:pt x="3" y="25"/>
                </a:moveTo>
                <a:lnTo>
                  <a:pt x="17" y="25"/>
                </a:lnTo>
                <a:lnTo>
                  <a:pt x="21" y="0"/>
                </a:lnTo>
                <a:lnTo>
                  <a:pt x="48" y="0"/>
                </a:lnTo>
                <a:lnTo>
                  <a:pt x="42" y="25"/>
                </a:lnTo>
                <a:lnTo>
                  <a:pt x="58" y="25"/>
                </a:lnTo>
                <a:lnTo>
                  <a:pt x="54" y="43"/>
                </a:lnTo>
                <a:lnTo>
                  <a:pt x="39" y="43"/>
                </a:lnTo>
                <a:lnTo>
                  <a:pt x="28" y="96"/>
                </a:lnTo>
                <a:lnTo>
                  <a:pt x="28" y="98"/>
                </a:lnTo>
                <a:lnTo>
                  <a:pt x="28" y="99"/>
                </a:lnTo>
                <a:lnTo>
                  <a:pt x="27" y="99"/>
                </a:lnTo>
                <a:lnTo>
                  <a:pt x="27" y="101"/>
                </a:lnTo>
                <a:lnTo>
                  <a:pt x="28" y="101"/>
                </a:lnTo>
                <a:lnTo>
                  <a:pt x="28" y="102"/>
                </a:lnTo>
                <a:lnTo>
                  <a:pt x="28" y="104"/>
                </a:lnTo>
                <a:lnTo>
                  <a:pt x="30" y="104"/>
                </a:lnTo>
                <a:lnTo>
                  <a:pt x="31" y="104"/>
                </a:lnTo>
                <a:lnTo>
                  <a:pt x="33" y="104"/>
                </a:lnTo>
                <a:lnTo>
                  <a:pt x="33" y="105"/>
                </a:lnTo>
                <a:lnTo>
                  <a:pt x="34" y="105"/>
                </a:lnTo>
                <a:lnTo>
                  <a:pt x="36" y="105"/>
                </a:lnTo>
                <a:lnTo>
                  <a:pt x="37" y="105"/>
                </a:lnTo>
                <a:lnTo>
                  <a:pt x="39" y="105"/>
                </a:lnTo>
                <a:lnTo>
                  <a:pt x="42" y="105"/>
                </a:lnTo>
                <a:lnTo>
                  <a:pt x="39" y="124"/>
                </a:lnTo>
                <a:lnTo>
                  <a:pt x="37" y="124"/>
                </a:lnTo>
                <a:lnTo>
                  <a:pt x="36" y="124"/>
                </a:lnTo>
                <a:lnTo>
                  <a:pt x="34" y="124"/>
                </a:lnTo>
                <a:lnTo>
                  <a:pt x="33" y="124"/>
                </a:lnTo>
                <a:lnTo>
                  <a:pt x="31" y="124"/>
                </a:lnTo>
                <a:lnTo>
                  <a:pt x="30" y="124"/>
                </a:lnTo>
                <a:lnTo>
                  <a:pt x="28" y="124"/>
                </a:lnTo>
                <a:lnTo>
                  <a:pt x="27" y="124"/>
                </a:lnTo>
                <a:lnTo>
                  <a:pt x="26" y="124"/>
                </a:lnTo>
                <a:lnTo>
                  <a:pt x="24" y="124"/>
                </a:lnTo>
                <a:lnTo>
                  <a:pt x="23" y="124"/>
                </a:lnTo>
                <a:lnTo>
                  <a:pt x="21" y="124"/>
                </a:lnTo>
                <a:lnTo>
                  <a:pt x="20" y="124"/>
                </a:lnTo>
                <a:lnTo>
                  <a:pt x="18" y="124"/>
                </a:lnTo>
                <a:lnTo>
                  <a:pt x="17" y="124"/>
                </a:lnTo>
                <a:lnTo>
                  <a:pt x="15" y="124"/>
                </a:lnTo>
                <a:lnTo>
                  <a:pt x="14" y="124"/>
                </a:lnTo>
                <a:lnTo>
                  <a:pt x="12" y="124"/>
                </a:lnTo>
                <a:lnTo>
                  <a:pt x="11" y="123"/>
                </a:lnTo>
                <a:lnTo>
                  <a:pt x="9" y="123"/>
                </a:lnTo>
                <a:lnTo>
                  <a:pt x="8" y="123"/>
                </a:lnTo>
                <a:lnTo>
                  <a:pt x="8" y="121"/>
                </a:lnTo>
                <a:lnTo>
                  <a:pt x="6" y="121"/>
                </a:lnTo>
                <a:lnTo>
                  <a:pt x="5" y="120"/>
                </a:lnTo>
                <a:lnTo>
                  <a:pt x="3" y="118"/>
                </a:lnTo>
                <a:lnTo>
                  <a:pt x="3" y="117"/>
                </a:lnTo>
                <a:lnTo>
                  <a:pt x="2" y="117"/>
                </a:lnTo>
                <a:lnTo>
                  <a:pt x="2" y="115"/>
                </a:lnTo>
                <a:lnTo>
                  <a:pt x="2" y="114"/>
                </a:lnTo>
                <a:lnTo>
                  <a:pt x="2" y="112"/>
                </a:lnTo>
                <a:lnTo>
                  <a:pt x="2" y="111"/>
                </a:lnTo>
                <a:lnTo>
                  <a:pt x="0" y="111"/>
                </a:lnTo>
                <a:lnTo>
                  <a:pt x="0" y="109"/>
                </a:lnTo>
                <a:lnTo>
                  <a:pt x="0" y="108"/>
                </a:lnTo>
                <a:lnTo>
                  <a:pt x="0" y="106"/>
                </a:lnTo>
                <a:lnTo>
                  <a:pt x="0" y="105"/>
                </a:lnTo>
                <a:lnTo>
                  <a:pt x="0" y="104"/>
                </a:lnTo>
                <a:lnTo>
                  <a:pt x="2" y="104"/>
                </a:lnTo>
                <a:lnTo>
                  <a:pt x="2" y="102"/>
                </a:lnTo>
                <a:lnTo>
                  <a:pt x="2" y="101"/>
                </a:lnTo>
                <a:lnTo>
                  <a:pt x="2" y="99"/>
                </a:lnTo>
                <a:lnTo>
                  <a:pt x="2" y="98"/>
                </a:lnTo>
                <a:lnTo>
                  <a:pt x="2" y="96"/>
                </a:lnTo>
                <a:lnTo>
                  <a:pt x="2" y="95"/>
                </a:lnTo>
                <a:lnTo>
                  <a:pt x="3" y="95"/>
                </a:lnTo>
                <a:lnTo>
                  <a:pt x="3" y="93"/>
                </a:lnTo>
                <a:lnTo>
                  <a:pt x="12" y="43"/>
                </a:lnTo>
                <a:lnTo>
                  <a:pt x="0" y="43"/>
                </a:lnTo>
                <a:lnTo>
                  <a:pt x="3" y="25"/>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39" name="Freeform 43"/>
          <p:cNvSpPr>
            <a:spLocks noEditPoints="1"/>
          </p:cNvSpPr>
          <p:nvPr/>
        </p:nvSpPr>
        <p:spPr bwMode="auto">
          <a:xfrm>
            <a:off x="7480300" y="1330325"/>
            <a:ext cx="77788" cy="107950"/>
          </a:xfrm>
          <a:custGeom>
            <a:avLst/>
            <a:gdLst>
              <a:gd name="T0" fmla="*/ 2147483647 w 93"/>
              <a:gd name="T1" fmla="*/ 2147483647 h 102"/>
              <a:gd name="T2" fmla="*/ 2147483647 w 93"/>
              <a:gd name="T3" fmla="*/ 2147483647 h 102"/>
              <a:gd name="T4" fmla="*/ 2147483647 w 93"/>
              <a:gd name="T5" fmla="*/ 2147483647 h 102"/>
              <a:gd name="T6" fmla="*/ 2147483647 w 93"/>
              <a:gd name="T7" fmla="*/ 2147483647 h 102"/>
              <a:gd name="T8" fmla="*/ 2147483647 w 93"/>
              <a:gd name="T9" fmla="*/ 2147483647 h 102"/>
              <a:gd name="T10" fmla="*/ 2147483647 w 93"/>
              <a:gd name="T11" fmla="*/ 2147483647 h 102"/>
              <a:gd name="T12" fmla="*/ 2147483647 w 93"/>
              <a:gd name="T13" fmla="*/ 2147483647 h 102"/>
              <a:gd name="T14" fmla="*/ 2147483647 w 93"/>
              <a:gd name="T15" fmla="*/ 2147483647 h 102"/>
              <a:gd name="T16" fmla="*/ 2147483647 w 93"/>
              <a:gd name="T17" fmla="*/ 2147483647 h 102"/>
              <a:gd name="T18" fmla="*/ 2147483647 w 93"/>
              <a:gd name="T19" fmla="*/ 2147483647 h 102"/>
              <a:gd name="T20" fmla="*/ 2147483647 w 93"/>
              <a:gd name="T21" fmla="*/ 2147483647 h 102"/>
              <a:gd name="T22" fmla="*/ 2147483647 w 93"/>
              <a:gd name="T23" fmla="*/ 2147483647 h 102"/>
              <a:gd name="T24" fmla="*/ 2147483647 w 93"/>
              <a:gd name="T25" fmla="*/ 2147483647 h 102"/>
              <a:gd name="T26" fmla="*/ 2147483647 w 93"/>
              <a:gd name="T27" fmla="*/ 2147483647 h 102"/>
              <a:gd name="T28" fmla="*/ 2147483647 w 93"/>
              <a:gd name="T29" fmla="*/ 2147483647 h 102"/>
              <a:gd name="T30" fmla="*/ 2147483647 w 93"/>
              <a:gd name="T31" fmla="*/ 2147483647 h 102"/>
              <a:gd name="T32" fmla="*/ 2147483647 w 93"/>
              <a:gd name="T33" fmla="*/ 2147483647 h 102"/>
              <a:gd name="T34" fmla="*/ 2147483647 w 93"/>
              <a:gd name="T35" fmla="*/ 2147483647 h 102"/>
              <a:gd name="T36" fmla="*/ 2147483647 w 93"/>
              <a:gd name="T37" fmla="*/ 2147483647 h 102"/>
              <a:gd name="T38" fmla="*/ 2147483647 w 93"/>
              <a:gd name="T39" fmla="*/ 2147483647 h 102"/>
              <a:gd name="T40" fmla="*/ 2147483647 w 93"/>
              <a:gd name="T41" fmla="*/ 2147483647 h 102"/>
              <a:gd name="T42" fmla="*/ 2147483647 w 93"/>
              <a:gd name="T43" fmla="*/ 2147483647 h 102"/>
              <a:gd name="T44" fmla="*/ 2147483647 w 93"/>
              <a:gd name="T45" fmla="*/ 2147483647 h 102"/>
              <a:gd name="T46" fmla="*/ 0 w 93"/>
              <a:gd name="T47" fmla="*/ 2147483647 h 102"/>
              <a:gd name="T48" fmla="*/ 0 w 93"/>
              <a:gd name="T49" fmla="*/ 2147483647 h 102"/>
              <a:gd name="T50" fmla="*/ 2147483647 w 93"/>
              <a:gd name="T51" fmla="*/ 2147483647 h 102"/>
              <a:gd name="T52" fmla="*/ 2147483647 w 93"/>
              <a:gd name="T53" fmla="*/ 2147483647 h 102"/>
              <a:gd name="T54" fmla="*/ 2147483647 w 93"/>
              <a:gd name="T55" fmla="*/ 2147483647 h 102"/>
              <a:gd name="T56" fmla="*/ 2147483647 w 93"/>
              <a:gd name="T57" fmla="*/ 2147483647 h 102"/>
              <a:gd name="T58" fmla="*/ 2147483647 w 93"/>
              <a:gd name="T59" fmla="*/ 2147483647 h 102"/>
              <a:gd name="T60" fmla="*/ 2147483647 w 93"/>
              <a:gd name="T61" fmla="*/ 2147483647 h 102"/>
              <a:gd name="T62" fmla="*/ 2147483647 w 93"/>
              <a:gd name="T63" fmla="*/ 2147483647 h 102"/>
              <a:gd name="T64" fmla="*/ 2147483647 w 93"/>
              <a:gd name="T65" fmla="*/ 2147483647 h 102"/>
              <a:gd name="T66" fmla="*/ 2147483647 w 93"/>
              <a:gd name="T67" fmla="*/ 2147483647 h 102"/>
              <a:gd name="T68" fmla="*/ 2147483647 w 93"/>
              <a:gd name="T69" fmla="*/ 2147483647 h 102"/>
              <a:gd name="T70" fmla="*/ 2147483647 w 93"/>
              <a:gd name="T71" fmla="*/ 2147483647 h 102"/>
              <a:gd name="T72" fmla="*/ 2147483647 w 93"/>
              <a:gd name="T73" fmla="*/ 0 h 102"/>
              <a:gd name="T74" fmla="*/ 2147483647 w 93"/>
              <a:gd name="T75" fmla="*/ 0 h 102"/>
              <a:gd name="T76" fmla="*/ 2147483647 w 93"/>
              <a:gd name="T77" fmla="*/ 2147483647 h 102"/>
              <a:gd name="T78" fmla="*/ 2147483647 w 93"/>
              <a:gd name="T79" fmla="*/ 2147483647 h 102"/>
              <a:gd name="T80" fmla="*/ 2147483647 w 93"/>
              <a:gd name="T81" fmla="*/ 2147483647 h 102"/>
              <a:gd name="T82" fmla="*/ 2147483647 w 93"/>
              <a:gd name="T83" fmla="*/ 2147483647 h 102"/>
              <a:gd name="T84" fmla="*/ 2147483647 w 93"/>
              <a:gd name="T85" fmla="*/ 2147483647 h 102"/>
              <a:gd name="T86" fmla="*/ 2147483647 w 93"/>
              <a:gd name="T87" fmla="*/ 2147483647 h 102"/>
              <a:gd name="T88" fmla="*/ 2147483647 w 93"/>
              <a:gd name="T89" fmla="*/ 2147483647 h 102"/>
              <a:gd name="T90" fmla="*/ 2147483647 w 93"/>
              <a:gd name="T91" fmla="*/ 2147483647 h 102"/>
              <a:gd name="T92" fmla="*/ 2147483647 w 93"/>
              <a:gd name="T93" fmla="*/ 2147483647 h 102"/>
              <a:gd name="T94" fmla="*/ 2147483647 w 93"/>
              <a:gd name="T95" fmla="*/ 2147483647 h 102"/>
              <a:gd name="T96" fmla="*/ 2147483647 w 93"/>
              <a:gd name="T97" fmla="*/ 2147483647 h 102"/>
              <a:gd name="T98" fmla="*/ 2147483647 w 93"/>
              <a:gd name="T99" fmla="*/ 2147483647 h 102"/>
              <a:gd name="T100" fmla="*/ 2147483647 w 93"/>
              <a:gd name="T101" fmla="*/ 2147483647 h 102"/>
              <a:gd name="T102" fmla="*/ 2147483647 w 93"/>
              <a:gd name="T103" fmla="*/ 2147483647 h 102"/>
              <a:gd name="T104" fmla="*/ 2147483647 w 93"/>
              <a:gd name="T105" fmla="*/ 2147483647 h 102"/>
              <a:gd name="T106" fmla="*/ 2147483647 w 93"/>
              <a:gd name="T107" fmla="*/ 2147483647 h 102"/>
              <a:gd name="T108" fmla="*/ 2147483647 w 93"/>
              <a:gd name="T109" fmla="*/ 2147483647 h 102"/>
              <a:gd name="T110" fmla="*/ 2147483647 w 93"/>
              <a:gd name="T111" fmla="*/ 2147483647 h 102"/>
              <a:gd name="T112" fmla="*/ 2147483647 w 93"/>
              <a:gd name="T113" fmla="*/ 2147483647 h 1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
              <a:gd name="T172" fmla="*/ 0 h 102"/>
              <a:gd name="T173" fmla="*/ 93 w 93"/>
              <a:gd name="T174" fmla="*/ 102 h 1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 h="102">
                <a:moveTo>
                  <a:pt x="28" y="56"/>
                </a:moveTo>
                <a:lnTo>
                  <a:pt x="26" y="56"/>
                </a:lnTo>
                <a:lnTo>
                  <a:pt x="26" y="58"/>
                </a:lnTo>
                <a:lnTo>
                  <a:pt x="26" y="59"/>
                </a:lnTo>
                <a:lnTo>
                  <a:pt x="26" y="61"/>
                </a:lnTo>
                <a:lnTo>
                  <a:pt x="26" y="62"/>
                </a:lnTo>
                <a:lnTo>
                  <a:pt x="26" y="64"/>
                </a:lnTo>
                <a:lnTo>
                  <a:pt x="26" y="65"/>
                </a:lnTo>
                <a:lnTo>
                  <a:pt x="26" y="67"/>
                </a:lnTo>
                <a:lnTo>
                  <a:pt x="26" y="68"/>
                </a:lnTo>
                <a:lnTo>
                  <a:pt x="26" y="70"/>
                </a:lnTo>
                <a:lnTo>
                  <a:pt x="28" y="71"/>
                </a:lnTo>
                <a:lnTo>
                  <a:pt x="28" y="73"/>
                </a:lnTo>
                <a:lnTo>
                  <a:pt x="28" y="74"/>
                </a:lnTo>
                <a:lnTo>
                  <a:pt x="29" y="76"/>
                </a:lnTo>
                <a:lnTo>
                  <a:pt x="29" y="77"/>
                </a:lnTo>
                <a:lnTo>
                  <a:pt x="31" y="77"/>
                </a:lnTo>
                <a:lnTo>
                  <a:pt x="31" y="79"/>
                </a:lnTo>
                <a:lnTo>
                  <a:pt x="32" y="79"/>
                </a:lnTo>
                <a:lnTo>
                  <a:pt x="32" y="80"/>
                </a:lnTo>
                <a:lnTo>
                  <a:pt x="33" y="80"/>
                </a:lnTo>
                <a:lnTo>
                  <a:pt x="35" y="82"/>
                </a:lnTo>
                <a:lnTo>
                  <a:pt x="36" y="82"/>
                </a:lnTo>
                <a:lnTo>
                  <a:pt x="38" y="82"/>
                </a:lnTo>
                <a:lnTo>
                  <a:pt x="39" y="82"/>
                </a:lnTo>
                <a:lnTo>
                  <a:pt x="41" y="82"/>
                </a:lnTo>
                <a:lnTo>
                  <a:pt x="42" y="82"/>
                </a:lnTo>
                <a:lnTo>
                  <a:pt x="44" y="82"/>
                </a:lnTo>
                <a:lnTo>
                  <a:pt x="45" y="82"/>
                </a:lnTo>
                <a:lnTo>
                  <a:pt x="47" y="82"/>
                </a:lnTo>
                <a:lnTo>
                  <a:pt x="48" y="82"/>
                </a:lnTo>
                <a:lnTo>
                  <a:pt x="48" y="80"/>
                </a:lnTo>
                <a:lnTo>
                  <a:pt x="50" y="80"/>
                </a:lnTo>
                <a:lnTo>
                  <a:pt x="51" y="80"/>
                </a:lnTo>
                <a:lnTo>
                  <a:pt x="51" y="79"/>
                </a:lnTo>
                <a:lnTo>
                  <a:pt x="53" y="79"/>
                </a:lnTo>
                <a:lnTo>
                  <a:pt x="53" y="77"/>
                </a:lnTo>
                <a:lnTo>
                  <a:pt x="54" y="77"/>
                </a:lnTo>
                <a:lnTo>
                  <a:pt x="54" y="76"/>
                </a:lnTo>
                <a:lnTo>
                  <a:pt x="56" y="76"/>
                </a:lnTo>
                <a:lnTo>
                  <a:pt x="56" y="74"/>
                </a:lnTo>
                <a:lnTo>
                  <a:pt x="57" y="74"/>
                </a:lnTo>
                <a:lnTo>
                  <a:pt x="57" y="73"/>
                </a:lnTo>
                <a:lnTo>
                  <a:pt x="59" y="73"/>
                </a:lnTo>
                <a:lnTo>
                  <a:pt x="59" y="71"/>
                </a:lnTo>
                <a:lnTo>
                  <a:pt x="85" y="71"/>
                </a:lnTo>
                <a:lnTo>
                  <a:pt x="84" y="74"/>
                </a:lnTo>
                <a:lnTo>
                  <a:pt x="82" y="76"/>
                </a:lnTo>
                <a:lnTo>
                  <a:pt x="81" y="77"/>
                </a:lnTo>
                <a:lnTo>
                  <a:pt x="81" y="79"/>
                </a:lnTo>
                <a:lnTo>
                  <a:pt x="79" y="80"/>
                </a:lnTo>
                <a:lnTo>
                  <a:pt x="78" y="83"/>
                </a:lnTo>
                <a:lnTo>
                  <a:pt x="76" y="84"/>
                </a:lnTo>
                <a:lnTo>
                  <a:pt x="75" y="86"/>
                </a:lnTo>
                <a:lnTo>
                  <a:pt x="73" y="87"/>
                </a:lnTo>
                <a:lnTo>
                  <a:pt x="72" y="87"/>
                </a:lnTo>
                <a:lnTo>
                  <a:pt x="70" y="89"/>
                </a:lnTo>
                <a:lnTo>
                  <a:pt x="70" y="90"/>
                </a:lnTo>
                <a:lnTo>
                  <a:pt x="69" y="92"/>
                </a:lnTo>
                <a:lnTo>
                  <a:pt x="67" y="93"/>
                </a:lnTo>
                <a:lnTo>
                  <a:pt x="66" y="93"/>
                </a:lnTo>
                <a:lnTo>
                  <a:pt x="65" y="95"/>
                </a:lnTo>
                <a:lnTo>
                  <a:pt x="63" y="96"/>
                </a:lnTo>
                <a:lnTo>
                  <a:pt x="60" y="96"/>
                </a:lnTo>
                <a:lnTo>
                  <a:pt x="59" y="98"/>
                </a:lnTo>
                <a:lnTo>
                  <a:pt x="57" y="98"/>
                </a:lnTo>
                <a:lnTo>
                  <a:pt x="56" y="99"/>
                </a:lnTo>
                <a:lnTo>
                  <a:pt x="54" y="99"/>
                </a:lnTo>
                <a:lnTo>
                  <a:pt x="53" y="101"/>
                </a:lnTo>
                <a:lnTo>
                  <a:pt x="51" y="101"/>
                </a:lnTo>
                <a:lnTo>
                  <a:pt x="50" y="101"/>
                </a:lnTo>
                <a:lnTo>
                  <a:pt x="47" y="102"/>
                </a:lnTo>
                <a:lnTo>
                  <a:pt x="45" y="102"/>
                </a:lnTo>
                <a:lnTo>
                  <a:pt x="44" y="102"/>
                </a:lnTo>
                <a:lnTo>
                  <a:pt x="42" y="102"/>
                </a:lnTo>
                <a:lnTo>
                  <a:pt x="39" y="102"/>
                </a:lnTo>
                <a:lnTo>
                  <a:pt x="38" y="102"/>
                </a:lnTo>
                <a:lnTo>
                  <a:pt x="36" y="102"/>
                </a:lnTo>
                <a:lnTo>
                  <a:pt x="35" y="102"/>
                </a:lnTo>
                <a:lnTo>
                  <a:pt x="33" y="102"/>
                </a:lnTo>
                <a:lnTo>
                  <a:pt x="32" y="102"/>
                </a:lnTo>
                <a:lnTo>
                  <a:pt x="31" y="102"/>
                </a:lnTo>
                <a:lnTo>
                  <a:pt x="29" y="102"/>
                </a:lnTo>
                <a:lnTo>
                  <a:pt x="28" y="102"/>
                </a:lnTo>
                <a:lnTo>
                  <a:pt x="26" y="102"/>
                </a:lnTo>
                <a:lnTo>
                  <a:pt x="25" y="102"/>
                </a:lnTo>
                <a:lnTo>
                  <a:pt x="25" y="101"/>
                </a:lnTo>
                <a:lnTo>
                  <a:pt x="23" y="101"/>
                </a:lnTo>
                <a:lnTo>
                  <a:pt x="22" y="101"/>
                </a:lnTo>
                <a:lnTo>
                  <a:pt x="20" y="101"/>
                </a:lnTo>
                <a:lnTo>
                  <a:pt x="19" y="99"/>
                </a:lnTo>
                <a:lnTo>
                  <a:pt x="17" y="99"/>
                </a:lnTo>
                <a:lnTo>
                  <a:pt x="16" y="98"/>
                </a:lnTo>
                <a:lnTo>
                  <a:pt x="14" y="98"/>
                </a:lnTo>
                <a:lnTo>
                  <a:pt x="14" y="96"/>
                </a:lnTo>
                <a:lnTo>
                  <a:pt x="13" y="96"/>
                </a:lnTo>
                <a:lnTo>
                  <a:pt x="11" y="95"/>
                </a:lnTo>
                <a:lnTo>
                  <a:pt x="10" y="95"/>
                </a:lnTo>
                <a:lnTo>
                  <a:pt x="10" y="93"/>
                </a:lnTo>
                <a:lnTo>
                  <a:pt x="8" y="93"/>
                </a:lnTo>
                <a:lnTo>
                  <a:pt x="8" y="92"/>
                </a:lnTo>
                <a:lnTo>
                  <a:pt x="7" y="92"/>
                </a:lnTo>
                <a:lnTo>
                  <a:pt x="7" y="90"/>
                </a:lnTo>
                <a:lnTo>
                  <a:pt x="5" y="89"/>
                </a:lnTo>
                <a:lnTo>
                  <a:pt x="5" y="87"/>
                </a:lnTo>
                <a:lnTo>
                  <a:pt x="4" y="87"/>
                </a:lnTo>
                <a:lnTo>
                  <a:pt x="4" y="86"/>
                </a:lnTo>
                <a:lnTo>
                  <a:pt x="4" y="84"/>
                </a:lnTo>
                <a:lnTo>
                  <a:pt x="2" y="84"/>
                </a:lnTo>
                <a:lnTo>
                  <a:pt x="2" y="83"/>
                </a:lnTo>
                <a:lnTo>
                  <a:pt x="2" y="82"/>
                </a:lnTo>
                <a:lnTo>
                  <a:pt x="1" y="82"/>
                </a:lnTo>
                <a:lnTo>
                  <a:pt x="1" y="80"/>
                </a:lnTo>
                <a:lnTo>
                  <a:pt x="1" y="79"/>
                </a:lnTo>
                <a:lnTo>
                  <a:pt x="1" y="77"/>
                </a:lnTo>
                <a:lnTo>
                  <a:pt x="1" y="76"/>
                </a:lnTo>
                <a:lnTo>
                  <a:pt x="0" y="74"/>
                </a:lnTo>
                <a:lnTo>
                  <a:pt x="0" y="73"/>
                </a:lnTo>
                <a:lnTo>
                  <a:pt x="0" y="71"/>
                </a:lnTo>
                <a:lnTo>
                  <a:pt x="0" y="70"/>
                </a:lnTo>
                <a:lnTo>
                  <a:pt x="0" y="68"/>
                </a:lnTo>
                <a:lnTo>
                  <a:pt x="0" y="67"/>
                </a:lnTo>
                <a:lnTo>
                  <a:pt x="0" y="65"/>
                </a:lnTo>
                <a:lnTo>
                  <a:pt x="0" y="64"/>
                </a:lnTo>
                <a:lnTo>
                  <a:pt x="0" y="62"/>
                </a:lnTo>
                <a:lnTo>
                  <a:pt x="0" y="61"/>
                </a:lnTo>
                <a:lnTo>
                  <a:pt x="0" y="59"/>
                </a:lnTo>
                <a:lnTo>
                  <a:pt x="0" y="58"/>
                </a:lnTo>
                <a:lnTo>
                  <a:pt x="0" y="56"/>
                </a:lnTo>
                <a:lnTo>
                  <a:pt x="1" y="56"/>
                </a:lnTo>
                <a:lnTo>
                  <a:pt x="1" y="55"/>
                </a:lnTo>
                <a:lnTo>
                  <a:pt x="1" y="54"/>
                </a:lnTo>
                <a:lnTo>
                  <a:pt x="1" y="52"/>
                </a:lnTo>
                <a:lnTo>
                  <a:pt x="1" y="51"/>
                </a:lnTo>
                <a:lnTo>
                  <a:pt x="1" y="49"/>
                </a:lnTo>
                <a:lnTo>
                  <a:pt x="2" y="48"/>
                </a:lnTo>
                <a:lnTo>
                  <a:pt x="2" y="46"/>
                </a:lnTo>
                <a:lnTo>
                  <a:pt x="2" y="45"/>
                </a:lnTo>
                <a:lnTo>
                  <a:pt x="2" y="43"/>
                </a:lnTo>
                <a:lnTo>
                  <a:pt x="4" y="42"/>
                </a:lnTo>
                <a:lnTo>
                  <a:pt x="4" y="40"/>
                </a:lnTo>
                <a:lnTo>
                  <a:pt x="4" y="39"/>
                </a:lnTo>
                <a:lnTo>
                  <a:pt x="5" y="37"/>
                </a:lnTo>
                <a:lnTo>
                  <a:pt x="5" y="36"/>
                </a:lnTo>
                <a:lnTo>
                  <a:pt x="7" y="34"/>
                </a:lnTo>
                <a:lnTo>
                  <a:pt x="7" y="33"/>
                </a:lnTo>
                <a:lnTo>
                  <a:pt x="7" y="31"/>
                </a:lnTo>
                <a:lnTo>
                  <a:pt x="8" y="30"/>
                </a:lnTo>
                <a:lnTo>
                  <a:pt x="10" y="28"/>
                </a:lnTo>
                <a:lnTo>
                  <a:pt x="10" y="27"/>
                </a:lnTo>
                <a:lnTo>
                  <a:pt x="11" y="26"/>
                </a:lnTo>
                <a:lnTo>
                  <a:pt x="13" y="24"/>
                </a:lnTo>
                <a:lnTo>
                  <a:pt x="13" y="23"/>
                </a:lnTo>
                <a:lnTo>
                  <a:pt x="14" y="21"/>
                </a:lnTo>
                <a:lnTo>
                  <a:pt x="16" y="20"/>
                </a:lnTo>
                <a:lnTo>
                  <a:pt x="16" y="18"/>
                </a:lnTo>
                <a:lnTo>
                  <a:pt x="17" y="18"/>
                </a:lnTo>
                <a:lnTo>
                  <a:pt x="17" y="17"/>
                </a:lnTo>
                <a:lnTo>
                  <a:pt x="19" y="17"/>
                </a:lnTo>
                <a:lnTo>
                  <a:pt x="19" y="15"/>
                </a:lnTo>
                <a:lnTo>
                  <a:pt x="20" y="14"/>
                </a:lnTo>
                <a:lnTo>
                  <a:pt x="22" y="14"/>
                </a:lnTo>
                <a:lnTo>
                  <a:pt x="22" y="12"/>
                </a:lnTo>
                <a:lnTo>
                  <a:pt x="23" y="12"/>
                </a:lnTo>
                <a:lnTo>
                  <a:pt x="25" y="11"/>
                </a:lnTo>
                <a:lnTo>
                  <a:pt x="26" y="9"/>
                </a:lnTo>
                <a:lnTo>
                  <a:pt x="28" y="9"/>
                </a:lnTo>
                <a:lnTo>
                  <a:pt x="28" y="8"/>
                </a:lnTo>
                <a:lnTo>
                  <a:pt x="29" y="8"/>
                </a:lnTo>
                <a:lnTo>
                  <a:pt x="31" y="8"/>
                </a:lnTo>
                <a:lnTo>
                  <a:pt x="31" y="6"/>
                </a:lnTo>
                <a:lnTo>
                  <a:pt x="32" y="6"/>
                </a:lnTo>
                <a:lnTo>
                  <a:pt x="33" y="5"/>
                </a:lnTo>
                <a:lnTo>
                  <a:pt x="35" y="5"/>
                </a:lnTo>
                <a:lnTo>
                  <a:pt x="36" y="3"/>
                </a:lnTo>
                <a:lnTo>
                  <a:pt x="38" y="3"/>
                </a:lnTo>
                <a:lnTo>
                  <a:pt x="39" y="3"/>
                </a:lnTo>
                <a:lnTo>
                  <a:pt x="41" y="2"/>
                </a:lnTo>
                <a:lnTo>
                  <a:pt x="42" y="2"/>
                </a:lnTo>
                <a:lnTo>
                  <a:pt x="44" y="2"/>
                </a:lnTo>
                <a:lnTo>
                  <a:pt x="45" y="2"/>
                </a:lnTo>
                <a:lnTo>
                  <a:pt x="47" y="2"/>
                </a:lnTo>
                <a:lnTo>
                  <a:pt x="48" y="0"/>
                </a:lnTo>
                <a:lnTo>
                  <a:pt x="50" y="0"/>
                </a:lnTo>
                <a:lnTo>
                  <a:pt x="51" y="0"/>
                </a:lnTo>
                <a:lnTo>
                  <a:pt x="53" y="0"/>
                </a:lnTo>
                <a:lnTo>
                  <a:pt x="54" y="0"/>
                </a:lnTo>
                <a:lnTo>
                  <a:pt x="56" y="0"/>
                </a:lnTo>
                <a:lnTo>
                  <a:pt x="57" y="0"/>
                </a:lnTo>
                <a:lnTo>
                  <a:pt x="59" y="0"/>
                </a:lnTo>
                <a:lnTo>
                  <a:pt x="60" y="0"/>
                </a:lnTo>
                <a:lnTo>
                  <a:pt x="62" y="0"/>
                </a:lnTo>
                <a:lnTo>
                  <a:pt x="63" y="0"/>
                </a:lnTo>
                <a:lnTo>
                  <a:pt x="65" y="2"/>
                </a:lnTo>
                <a:lnTo>
                  <a:pt x="66" y="2"/>
                </a:lnTo>
                <a:lnTo>
                  <a:pt x="67" y="2"/>
                </a:lnTo>
                <a:lnTo>
                  <a:pt x="69" y="2"/>
                </a:lnTo>
                <a:lnTo>
                  <a:pt x="70" y="2"/>
                </a:lnTo>
                <a:lnTo>
                  <a:pt x="70" y="3"/>
                </a:lnTo>
                <a:lnTo>
                  <a:pt x="72" y="3"/>
                </a:lnTo>
                <a:lnTo>
                  <a:pt x="73" y="3"/>
                </a:lnTo>
                <a:lnTo>
                  <a:pt x="75" y="3"/>
                </a:lnTo>
                <a:lnTo>
                  <a:pt x="75" y="5"/>
                </a:lnTo>
                <a:lnTo>
                  <a:pt x="76" y="5"/>
                </a:lnTo>
                <a:lnTo>
                  <a:pt x="78" y="5"/>
                </a:lnTo>
                <a:lnTo>
                  <a:pt x="78" y="6"/>
                </a:lnTo>
                <a:lnTo>
                  <a:pt x="79" y="6"/>
                </a:lnTo>
                <a:lnTo>
                  <a:pt x="81" y="8"/>
                </a:lnTo>
                <a:lnTo>
                  <a:pt x="82" y="9"/>
                </a:lnTo>
                <a:lnTo>
                  <a:pt x="84" y="9"/>
                </a:lnTo>
                <a:lnTo>
                  <a:pt x="84" y="11"/>
                </a:lnTo>
                <a:lnTo>
                  <a:pt x="85" y="11"/>
                </a:lnTo>
                <a:lnTo>
                  <a:pt x="85" y="12"/>
                </a:lnTo>
                <a:lnTo>
                  <a:pt x="87" y="14"/>
                </a:lnTo>
                <a:lnTo>
                  <a:pt x="87" y="15"/>
                </a:lnTo>
                <a:lnTo>
                  <a:pt x="88" y="15"/>
                </a:lnTo>
                <a:lnTo>
                  <a:pt x="88" y="17"/>
                </a:lnTo>
                <a:lnTo>
                  <a:pt x="88" y="18"/>
                </a:lnTo>
                <a:lnTo>
                  <a:pt x="90" y="18"/>
                </a:lnTo>
                <a:lnTo>
                  <a:pt x="90" y="20"/>
                </a:lnTo>
                <a:lnTo>
                  <a:pt x="90" y="21"/>
                </a:lnTo>
                <a:lnTo>
                  <a:pt x="91" y="21"/>
                </a:lnTo>
                <a:lnTo>
                  <a:pt x="91" y="23"/>
                </a:lnTo>
                <a:lnTo>
                  <a:pt x="91" y="24"/>
                </a:lnTo>
                <a:lnTo>
                  <a:pt x="91" y="26"/>
                </a:lnTo>
                <a:lnTo>
                  <a:pt x="91" y="27"/>
                </a:lnTo>
                <a:lnTo>
                  <a:pt x="93" y="28"/>
                </a:lnTo>
                <a:lnTo>
                  <a:pt x="93" y="30"/>
                </a:lnTo>
                <a:lnTo>
                  <a:pt x="93" y="31"/>
                </a:lnTo>
                <a:lnTo>
                  <a:pt x="93" y="33"/>
                </a:lnTo>
                <a:lnTo>
                  <a:pt x="93" y="34"/>
                </a:lnTo>
                <a:lnTo>
                  <a:pt x="93" y="36"/>
                </a:lnTo>
                <a:lnTo>
                  <a:pt x="93" y="37"/>
                </a:lnTo>
                <a:lnTo>
                  <a:pt x="93" y="39"/>
                </a:lnTo>
                <a:lnTo>
                  <a:pt x="93" y="40"/>
                </a:lnTo>
                <a:lnTo>
                  <a:pt x="93" y="42"/>
                </a:lnTo>
                <a:lnTo>
                  <a:pt x="93" y="43"/>
                </a:lnTo>
                <a:lnTo>
                  <a:pt x="93" y="45"/>
                </a:lnTo>
                <a:lnTo>
                  <a:pt x="91" y="46"/>
                </a:lnTo>
                <a:lnTo>
                  <a:pt x="91" y="48"/>
                </a:lnTo>
                <a:lnTo>
                  <a:pt x="91" y="49"/>
                </a:lnTo>
                <a:lnTo>
                  <a:pt x="91" y="51"/>
                </a:lnTo>
                <a:lnTo>
                  <a:pt x="91" y="52"/>
                </a:lnTo>
                <a:lnTo>
                  <a:pt x="90" y="56"/>
                </a:lnTo>
                <a:lnTo>
                  <a:pt x="28" y="56"/>
                </a:lnTo>
                <a:close/>
                <a:moveTo>
                  <a:pt x="66" y="40"/>
                </a:moveTo>
                <a:lnTo>
                  <a:pt x="66" y="39"/>
                </a:lnTo>
                <a:lnTo>
                  <a:pt x="66" y="37"/>
                </a:lnTo>
                <a:lnTo>
                  <a:pt x="66" y="36"/>
                </a:lnTo>
                <a:lnTo>
                  <a:pt x="66" y="34"/>
                </a:lnTo>
                <a:lnTo>
                  <a:pt x="66" y="33"/>
                </a:lnTo>
                <a:lnTo>
                  <a:pt x="66" y="31"/>
                </a:lnTo>
                <a:lnTo>
                  <a:pt x="66" y="30"/>
                </a:lnTo>
                <a:lnTo>
                  <a:pt x="65" y="28"/>
                </a:lnTo>
                <a:lnTo>
                  <a:pt x="65" y="27"/>
                </a:lnTo>
                <a:lnTo>
                  <a:pt x="63" y="26"/>
                </a:lnTo>
                <a:lnTo>
                  <a:pt x="62" y="24"/>
                </a:lnTo>
                <a:lnTo>
                  <a:pt x="60" y="23"/>
                </a:lnTo>
                <a:lnTo>
                  <a:pt x="59" y="23"/>
                </a:lnTo>
                <a:lnTo>
                  <a:pt x="57" y="21"/>
                </a:lnTo>
                <a:lnTo>
                  <a:pt x="56" y="21"/>
                </a:lnTo>
                <a:lnTo>
                  <a:pt x="54" y="21"/>
                </a:lnTo>
                <a:lnTo>
                  <a:pt x="53" y="21"/>
                </a:lnTo>
                <a:lnTo>
                  <a:pt x="51" y="21"/>
                </a:lnTo>
                <a:lnTo>
                  <a:pt x="50" y="21"/>
                </a:lnTo>
                <a:lnTo>
                  <a:pt x="48" y="21"/>
                </a:lnTo>
                <a:lnTo>
                  <a:pt x="47" y="21"/>
                </a:lnTo>
                <a:lnTo>
                  <a:pt x="45" y="23"/>
                </a:lnTo>
                <a:lnTo>
                  <a:pt x="44" y="23"/>
                </a:lnTo>
                <a:lnTo>
                  <a:pt x="42" y="23"/>
                </a:lnTo>
                <a:lnTo>
                  <a:pt x="41" y="24"/>
                </a:lnTo>
                <a:lnTo>
                  <a:pt x="39" y="24"/>
                </a:lnTo>
                <a:lnTo>
                  <a:pt x="39" y="26"/>
                </a:lnTo>
                <a:lnTo>
                  <a:pt x="38" y="26"/>
                </a:lnTo>
                <a:lnTo>
                  <a:pt x="38" y="27"/>
                </a:lnTo>
                <a:lnTo>
                  <a:pt x="36" y="27"/>
                </a:lnTo>
                <a:lnTo>
                  <a:pt x="36" y="28"/>
                </a:lnTo>
                <a:lnTo>
                  <a:pt x="35" y="28"/>
                </a:lnTo>
                <a:lnTo>
                  <a:pt x="35" y="30"/>
                </a:lnTo>
                <a:lnTo>
                  <a:pt x="33" y="31"/>
                </a:lnTo>
                <a:lnTo>
                  <a:pt x="33" y="33"/>
                </a:lnTo>
                <a:lnTo>
                  <a:pt x="32" y="33"/>
                </a:lnTo>
                <a:lnTo>
                  <a:pt x="32" y="34"/>
                </a:lnTo>
                <a:lnTo>
                  <a:pt x="32" y="36"/>
                </a:lnTo>
                <a:lnTo>
                  <a:pt x="32" y="37"/>
                </a:lnTo>
                <a:lnTo>
                  <a:pt x="31" y="37"/>
                </a:lnTo>
                <a:lnTo>
                  <a:pt x="31" y="39"/>
                </a:lnTo>
                <a:lnTo>
                  <a:pt x="31" y="40"/>
                </a:lnTo>
                <a:lnTo>
                  <a:pt x="66" y="4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0" name="Freeform 44"/>
          <p:cNvSpPr>
            <a:spLocks/>
          </p:cNvSpPr>
          <p:nvPr/>
        </p:nvSpPr>
        <p:spPr bwMode="auto">
          <a:xfrm>
            <a:off x="7564438" y="1330325"/>
            <a:ext cx="63500" cy="107950"/>
          </a:xfrm>
          <a:custGeom>
            <a:avLst/>
            <a:gdLst>
              <a:gd name="T0" fmla="*/ 2147483647 w 75"/>
              <a:gd name="T1" fmla="*/ 2147483647 h 101"/>
              <a:gd name="T2" fmla="*/ 2147483647 w 75"/>
              <a:gd name="T3" fmla="*/ 2147483647 h 101"/>
              <a:gd name="T4" fmla="*/ 2147483647 w 75"/>
              <a:gd name="T5" fmla="*/ 2147483647 h 101"/>
              <a:gd name="T6" fmla="*/ 2147483647 w 75"/>
              <a:gd name="T7" fmla="*/ 2147483647 h 101"/>
              <a:gd name="T8" fmla="*/ 2147483647 w 75"/>
              <a:gd name="T9" fmla="*/ 2147483647 h 101"/>
              <a:gd name="T10" fmla="*/ 2147483647 w 75"/>
              <a:gd name="T11" fmla="*/ 2147483647 h 101"/>
              <a:gd name="T12" fmla="*/ 2147483647 w 75"/>
              <a:gd name="T13" fmla="*/ 2147483647 h 101"/>
              <a:gd name="T14" fmla="*/ 2147483647 w 75"/>
              <a:gd name="T15" fmla="*/ 2147483647 h 101"/>
              <a:gd name="T16" fmla="*/ 2147483647 w 75"/>
              <a:gd name="T17" fmla="*/ 2147483647 h 101"/>
              <a:gd name="T18" fmla="*/ 2147483647 w 75"/>
              <a:gd name="T19" fmla="*/ 2147483647 h 101"/>
              <a:gd name="T20" fmla="*/ 2147483647 w 75"/>
              <a:gd name="T21" fmla="*/ 2147483647 h 101"/>
              <a:gd name="T22" fmla="*/ 2147483647 w 75"/>
              <a:gd name="T23" fmla="*/ 2147483647 h 101"/>
              <a:gd name="T24" fmla="*/ 2147483647 w 75"/>
              <a:gd name="T25" fmla="*/ 2147483647 h 101"/>
              <a:gd name="T26" fmla="*/ 2147483647 w 75"/>
              <a:gd name="T27" fmla="*/ 0 h 101"/>
              <a:gd name="T28" fmla="*/ 2147483647 w 75"/>
              <a:gd name="T29" fmla="*/ 0 h 101"/>
              <a:gd name="T30" fmla="*/ 2147483647 w 75"/>
              <a:gd name="T31" fmla="*/ 0 h 101"/>
              <a:gd name="T32" fmla="*/ 2147483647 w 75"/>
              <a:gd name="T33" fmla="*/ 2147483647 h 101"/>
              <a:gd name="T34" fmla="*/ 2147483647 w 75"/>
              <a:gd name="T35" fmla="*/ 2147483647 h 101"/>
              <a:gd name="T36" fmla="*/ 2147483647 w 75"/>
              <a:gd name="T37" fmla="*/ 2147483647 h 101"/>
              <a:gd name="T38" fmla="*/ 2147483647 w 75"/>
              <a:gd name="T39" fmla="*/ 2147483647 h 101"/>
              <a:gd name="T40" fmla="*/ 2147483647 w 75"/>
              <a:gd name="T41" fmla="*/ 2147483647 h 101"/>
              <a:gd name="T42" fmla="*/ 2147483647 w 75"/>
              <a:gd name="T43" fmla="*/ 2147483647 h 101"/>
              <a:gd name="T44" fmla="*/ 2147483647 w 75"/>
              <a:gd name="T45" fmla="*/ 2147483647 h 101"/>
              <a:gd name="T46" fmla="*/ 2147483647 w 75"/>
              <a:gd name="T47" fmla="*/ 2147483647 h 101"/>
              <a:gd name="T48" fmla="*/ 2147483647 w 75"/>
              <a:gd name="T49" fmla="*/ 2147483647 h 101"/>
              <a:gd name="T50" fmla="*/ 2147483647 w 75"/>
              <a:gd name="T51" fmla="*/ 2147483647 h 101"/>
              <a:gd name="T52" fmla="*/ 2147483647 w 75"/>
              <a:gd name="T53" fmla="*/ 2147483647 h 101"/>
              <a:gd name="T54" fmla="*/ 2147483647 w 75"/>
              <a:gd name="T55" fmla="*/ 2147483647 h 101"/>
              <a:gd name="T56" fmla="*/ 2147483647 w 75"/>
              <a:gd name="T57" fmla="*/ 2147483647 h 101"/>
              <a:gd name="T58" fmla="*/ 2147483647 w 75"/>
              <a:gd name="T59" fmla="*/ 2147483647 h 101"/>
              <a:gd name="T60" fmla="*/ 2147483647 w 75"/>
              <a:gd name="T61" fmla="*/ 2147483647 h 101"/>
              <a:gd name="T62" fmla="*/ 2147483647 w 75"/>
              <a:gd name="T63" fmla="*/ 2147483647 h 101"/>
              <a:gd name="T64" fmla="*/ 0 w 75"/>
              <a:gd name="T65" fmla="*/ 2147483647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01"/>
              <a:gd name="T101" fmla="*/ 75 w 75"/>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01">
                <a:moveTo>
                  <a:pt x="19" y="3"/>
                </a:moveTo>
                <a:lnTo>
                  <a:pt x="44" y="3"/>
                </a:lnTo>
                <a:lnTo>
                  <a:pt x="41" y="18"/>
                </a:lnTo>
                <a:lnTo>
                  <a:pt x="43" y="18"/>
                </a:lnTo>
                <a:lnTo>
                  <a:pt x="43" y="17"/>
                </a:lnTo>
                <a:lnTo>
                  <a:pt x="44" y="15"/>
                </a:lnTo>
                <a:lnTo>
                  <a:pt x="44" y="14"/>
                </a:lnTo>
                <a:lnTo>
                  <a:pt x="46" y="14"/>
                </a:lnTo>
                <a:lnTo>
                  <a:pt x="46" y="12"/>
                </a:lnTo>
                <a:lnTo>
                  <a:pt x="47" y="12"/>
                </a:lnTo>
                <a:lnTo>
                  <a:pt x="47" y="11"/>
                </a:lnTo>
                <a:lnTo>
                  <a:pt x="49" y="11"/>
                </a:lnTo>
                <a:lnTo>
                  <a:pt x="49" y="9"/>
                </a:lnTo>
                <a:lnTo>
                  <a:pt x="50" y="9"/>
                </a:lnTo>
                <a:lnTo>
                  <a:pt x="50" y="8"/>
                </a:lnTo>
                <a:lnTo>
                  <a:pt x="52" y="8"/>
                </a:lnTo>
                <a:lnTo>
                  <a:pt x="53" y="6"/>
                </a:lnTo>
                <a:lnTo>
                  <a:pt x="55" y="6"/>
                </a:lnTo>
                <a:lnTo>
                  <a:pt x="55" y="5"/>
                </a:lnTo>
                <a:lnTo>
                  <a:pt x="56" y="5"/>
                </a:lnTo>
                <a:lnTo>
                  <a:pt x="58" y="3"/>
                </a:lnTo>
                <a:lnTo>
                  <a:pt x="59" y="3"/>
                </a:lnTo>
                <a:lnTo>
                  <a:pt x="60" y="3"/>
                </a:lnTo>
                <a:lnTo>
                  <a:pt x="60" y="2"/>
                </a:lnTo>
                <a:lnTo>
                  <a:pt x="62" y="2"/>
                </a:lnTo>
                <a:lnTo>
                  <a:pt x="63" y="2"/>
                </a:lnTo>
                <a:lnTo>
                  <a:pt x="65" y="2"/>
                </a:lnTo>
                <a:lnTo>
                  <a:pt x="65" y="0"/>
                </a:lnTo>
                <a:lnTo>
                  <a:pt x="66" y="0"/>
                </a:lnTo>
                <a:lnTo>
                  <a:pt x="68" y="0"/>
                </a:lnTo>
                <a:lnTo>
                  <a:pt x="69" y="0"/>
                </a:lnTo>
                <a:lnTo>
                  <a:pt x="71" y="0"/>
                </a:lnTo>
                <a:lnTo>
                  <a:pt x="75" y="0"/>
                </a:lnTo>
                <a:lnTo>
                  <a:pt x="69" y="27"/>
                </a:lnTo>
                <a:lnTo>
                  <a:pt x="65" y="27"/>
                </a:lnTo>
                <a:lnTo>
                  <a:pt x="62" y="27"/>
                </a:lnTo>
                <a:lnTo>
                  <a:pt x="60" y="27"/>
                </a:lnTo>
                <a:lnTo>
                  <a:pt x="59" y="27"/>
                </a:lnTo>
                <a:lnTo>
                  <a:pt x="58" y="27"/>
                </a:lnTo>
                <a:lnTo>
                  <a:pt x="56" y="27"/>
                </a:lnTo>
                <a:lnTo>
                  <a:pt x="55" y="27"/>
                </a:lnTo>
                <a:lnTo>
                  <a:pt x="53" y="28"/>
                </a:lnTo>
                <a:lnTo>
                  <a:pt x="52" y="28"/>
                </a:lnTo>
                <a:lnTo>
                  <a:pt x="50" y="28"/>
                </a:lnTo>
                <a:lnTo>
                  <a:pt x="49" y="30"/>
                </a:lnTo>
                <a:lnTo>
                  <a:pt x="47" y="30"/>
                </a:lnTo>
                <a:lnTo>
                  <a:pt x="47" y="31"/>
                </a:lnTo>
                <a:lnTo>
                  <a:pt x="46" y="31"/>
                </a:lnTo>
                <a:lnTo>
                  <a:pt x="44" y="31"/>
                </a:lnTo>
                <a:lnTo>
                  <a:pt x="44" y="33"/>
                </a:lnTo>
                <a:lnTo>
                  <a:pt x="43" y="33"/>
                </a:lnTo>
                <a:lnTo>
                  <a:pt x="43" y="34"/>
                </a:lnTo>
                <a:lnTo>
                  <a:pt x="41" y="36"/>
                </a:lnTo>
                <a:lnTo>
                  <a:pt x="40" y="37"/>
                </a:lnTo>
                <a:lnTo>
                  <a:pt x="40" y="39"/>
                </a:lnTo>
                <a:lnTo>
                  <a:pt x="38" y="39"/>
                </a:lnTo>
                <a:lnTo>
                  <a:pt x="38" y="40"/>
                </a:lnTo>
                <a:lnTo>
                  <a:pt x="38" y="42"/>
                </a:lnTo>
                <a:lnTo>
                  <a:pt x="37" y="43"/>
                </a:lnTo>
                <a:lnTo>
                  <a:pt x="37" y="45"/>
                </a:lnTo>
                <a:lnTo>
                  <a:pt x="35" y="46"/>
                </a:lnTo>
                <a:lnTo>
                  <a:pt x="35" y="48"/>
                </a:lnTo>
                <a:lnTo>
                  <a:pt x="35" y="49"/>
                </a:lnTo>
                <a:lnTo>
                  <a:pt x="35" y="51"/>
                </a:lnTo>
                <a:lnTo>
                  <a:pt x="25" y="101"/>
                </a:lnTo>
                <a:lnTo>
                  <a:pt x="0" y="101"/>
                </a:lnTo>
                <a:lnTo>
                  <a:pt x="19"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1" name="Freeform 45"/>
          <p:cNvSpPr>
            <a:spLocks noEditPoints="1"/>
          </p:cNvSpPr>
          <p:nvPr/>
        </p:nvSpPr>
        <p:spPr bwMode="auto">
          <a:xfrm>
            <a:off x="7666038" y="1295400"/>
            <a:ext cx="106362" cy="142875"/>
          </a:xfrm>
          <a:custGeom>
            <a:avLst/>
            <a:gdLst>
              <a:gd name="T0" fmla="*/ 2147483647 w 127"/>
              <a:gd name="T1" fmla="*/ 0 h 133"/>
              <a:gd name="T2" fmla="*/ 2147483647 w 127"/>
              <a:gd name="T3" fmla="*/ 0 h 133"/>
              <a:gd name="T4" fmla="*/ 2147483647 w 127"/>
              <a:gd name="T5" fmla="*/ 0 h 133"/>
              <a:gd name="T6" fmla="*/ 2147483647 w 127"/>
              <a:gd name="T7" fmla="*/ 0 h 133"/>
              <a:gd name="T8" fmla="*/ 2147483647 w 127"/>
              <a:gd name="T9" fmla="*/ 2147483647 h 133"/>
              <a:gd name="T10" fmla="*/ 2147483647 w 127"/>
              <a:gd name="T11" fmla="*/ 2147483647 h 133"/>
              <a:gd name="T12" fmla="*/ 2147483647 w 127"/>
              <a:gd name="T13" fmla="*/ 2147483647 h 133"/>
              <a:gd name="T14" fmla="*/ 2147483647 w 127"/>
              <a:gd name="T15" fmla="*/ 2147483647 h 133"/>
              <a:gd name="T16" fmla="*/ 2147483647 w 127"/>
              <a:gd name="T17" fmla="*/ 2147483647 h 133"/>
              <a:gd name="T18" fmla="*/ 2147483647 w 127"/>
              <a:gd name="T19" fmla="*/ 2147483647 h 133"/>
              <a:gd name="T20" fmla="*/ 2147483647 w 127"/>
              <a:gd name="T21" fmla="*/ 2147483647 h 133"/>
              <a:gd name="T22" fmla="*/ 2147483647 w 127"/>
              <a:gd name="T23" fmla="*/ 2147483647 h 133"/>
              <a:gd name="T24" fmla="*/ 2147483647 w 127"/>
              <a:gd name="T25" fmla="*/ 2147483647 h 133"/>
              <a:gd name="T26" fmla="*/ 2147483647 w 127"/>
              <a:gd name="T27" fmla="*/ 2147483647 h 133"/>
              <a:gd name="T28" fmla="*/ 2147483647 w 127"/>
              <a:gd name="T29" fmla="*/ 2147483647 h 133"/>
              <a:gd name="T30" fmla="*/ 2147483647 w 127"/>
              <a:gd name="T31" fmla="*/ 2147483647 h 133"/>
              <a:gd name="T32" fmla="*/ 2147483647 w 127"/>
              <a:gd name="T33" fmla="*/ 2147483647 h 133"/>
              <a:gd name="T34" fmla="*/ 2147483647 w 127"/>
              <a:gd name="T35" fmla="*/ 2147483647 h 133"/>
              <a:gd name="T36" fmla="*/ 2147483647 w 127"/>
              <a:gd name="T37" fmla="*/ 2147483647 h 133"/>
              <a:gd name="T38" fmla="*/ 2147483647 w 127"/>
              <a:gd name="T39" fmla="*/ 2147483647 h 133"/>
              <a:gd name="T40" fmla="*/ 2147483647 w 127"/>
              <a:gd name="T41" fmla="*/ 2147483647 h 133"/>
              <a:gd name="T42" fmla="*/ 2147483647 w 127"/>
              <a:gd name="T43" fmla="*/ 2147483647 h 133"/>
              <a:gd name="T44" fmla="*/ 2147483647 w 127"/>
              <a:gd name="T45" fmla="*/ 2147483647 h 133"/>
              <a:gd name="T46" fmla="*/ 2147483647 w 127"/>
              <a:gd name="T47" fmla="*/ 2147483647 h 133"/>
              <a:gd name="T48" fmla="*/ 2147483647 w 127"/>
              <a:gd name="T49" fmla="*/ 2147483647 h 133"/>
              <a:gd name="T50" fmla="*/ 2147483647 w 127"/>
              <a:gd name="T51" fmla="*/ 2147483647 h 133"/>
              <a:gd name="T52" fmla="*/ 2147483647 w 127"/>
              <a:gd name="T53" fmla="*/ 2147483647 h 133"/>
              <a:gd name="T54" fmla="*/ 2147483647 w 127"/>
              <a:gd name="T55" fmla="*/ 2147483647 h 133"/>
              <a:gd name="T56" fmla="*/ 2147483647 w 127"/>
              <a:gd name="T57" fmla="*/ 2147483647 h 133"/>
              <a:gd name="T58" fmla="*/ 2147483647 w 127"/>
              <a:gd name="T59" fmla="*/ 2147483647 h 133"/>
              <a:gd name="T60" fmla="*/ 2147483647 w 127"/>
              <a:gd name="T61" fmla="*/ 2147483647 h 133"/>
              <a:gd name="T62" fmla="*/ 2147483647 w 127"/>
              <a:gd name="T63" fmla="*/ 2147483647 h 133"/>
              <a:gd name="T64" fmla="*/ 2147483647 w 127"/>
              <a:gd name="T65" fmla="*/ 2147483647 h 133"/>
              <a:gd name="T66" fmla="*/ 2147483647 w 127"/>
              <a:gd name="T67" fmla="*/ 2147483647 h 133"/>
              <a:gd name="T68" fmla="*/ 2147483647 w 127"/>
              <a:gd name="T69" fmla="*/ 2147483647 h 133"/>
              <a:gd name="T70" fmla="*/ 2147483647 w 127"/>
              <a:gd name="T71" fmla="*/ 2147483647 h 133"/>
              <a:gd name="T72" fmla="*/ 2147483647 w 127"/>
              <a:gd name="T73" fmla="*/ 2147483647 h 133"/>
              <a:gd name="T74" fmla="*/ 2147483647 w 127"/>
              <a:gd name="T75" fmla="*/ 2147483647 h 133"/>
              <a:gd name="T76" fmla="*/ 2147483647 w 127"/>
              <a:gd name="T77" fmla="*/ 2147483647 h 133"/>
              <a:gd name="T78" fmla="*/ 2147483647 w 127"/>
              <a:gd name="T79" fmla="*/ 2147483647 h 133"/>
              <a:gd name="T80" fmla="*/ 2147483647 w 127"/>
              <a:gd name="T81" fmla="*/ 2147483647 h 133"/>
              <a:gd name="T82" fmla="*/ 2147483647 w 127"/>
              <a:gd name="T83" fmla="*/ 2147483647 h 133"/>
              <a:gd name="T84" fmla="*/ 2147483647 w 127"/>
              <a:gd name="T85" fmla="*/ 2147483647 h 133"/>
              <a:gd name="T86" fmla="*/ 2147483647 w 127"/>
              <a:gd name="T87" fmla="*/ 2147483647 h 133"/>
              <a:gd name="T88" fmla="*/ 2147483647 w 127"/>
              <a:gd name="T89" fmla="*/ 2147483647 h 133"/>
              <a:gd name="T90" fmla="*/ 2147483647 w 127"/>
              <a:gd name="T91" fmla="*/ 2147483647 h 133"/>
              <a:gd name="T92" fmla="*/ 2147483647 w 127"/>
              <a:gd name="T93" fmla="*/ 2147483647 h 133"/>
              <a:gd name="T94" fmla="*/ 2147483647 w 127"/>
              <a:gd name="T95" fmla="*/ 2147483647 h 133"/>
              <a:gd name="T96" fmla="*/ 2147483647 w 127"/>
              <a:gd name="T97" fmla="*/ 2147483647 h 133"/>
              <a:gd name="T98" fmla="*/ 2147483647 w 127"/>
              <a:gd name="T99" fmla="*/ 2147483647 h 133"/>
              <a:gd name="T100" fmla="*/ 2147483647 w 127"/>
              <a:gd name="T101" fmla="*/ 2147483647 h 133"/>
              <a:gd name="T102" fmla="*/ 2147483647 w 127"/>
              <a:gd name="T103" fmla="*/ 2147483647 h 133"/>
              <a:gd name="T104" fmla="*/ 2147483647 w 127"/>
              <a:gd name="T105" fmla="*/ 2147483647 h 133"/>
              <a:gd name="T106" fmla="*/ 2147483647 w 127"/>
              <a:gd name="T107" fmla="*/ 2147483647 h 133"/>
              <a:gd name="T108" fmla="*/ 2147483647 w 127"/>
              <a:gd name="T109" fmla="*/ 2147483647 h 133"/>
              <a:gd name="T110" fmla="*/ 2147483647 w 127"/>
              <a:gd name="T111" fmla="*/ 2147483647 h 133"/>
              <a:gd name="T112" fmla="*/ 2147483647 w 127"/>
              <a:gd name="T113" fmla="*/ 2147483647 h 133"/>
              <a:gd name="T114" fmla="*/ 2147483647 w 127"/>
              <a:gd name="T115" fmla="*/ 2147483647 h 133"/>
              <a:gd name="T116" fmla="*/ 2147483647 w 127"/>
              <a:gd name="T117" fmla="*/ 2147483647 h 133"/>
              <a:gd name="T118" fmla="*/ 2147483647 w 127"/>
              <a:gd name="T119" fmla="*/ 2147483647 h 133"/>
              <a:gd name="T120" fmla="*/ 2147483647 w 127"/>
              <a:gd name="T121" fmla="*/ 2147483647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133"/>
              <a:gd name="T185" fmla="*/ 127 w 127"/>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133">
                <a:moveTo>
                  <a:pt x="25" y="0"/>
                </a:moveTo>
                <a:lnTo>
                  <a:pt x="77" y="0"/>
                </a:lnTo>
                <a:lnTo>
                  <a:pt x="78" y="0"/>
                </a:lnTo>
                <a:lnTo>
                  <a:pt x="80" y="0"/>
                </a:lnTo>
                <a:lnTo>
                  <a:pt x="81" y="0"/>
                </a:lnTo>
                <a:lnTo>
                  <a:pt x="83" y="0"/>
                </a:lnTo>
                <a:lnTo>
                  <a:pt x="84" y="0"/>
                </a:lnTo>
                <a:lnTo>
                  <a:pt x="86" y="0"/>
                </a:lnTo>
                <a:lnTo>
                  <a:pt x="87" y="0"/>
                </a:lnTo>
                <a:lnTo>
                  <a:pt x="89" y="0"/>
                </a:lnTo>
                <a:lnTo>
                  <a:pt x="90" y="0"/>
                </a:lnTo>
                <a:lnTo>
                  <a:pt x="92" y="0"/>
                </a:lnTo>
                <a:lnTo>
                  <a:pt x="93" y="0"/>
                </a:lnTo>
                <a:lnTo>
                  <a:pt x="95" y="0"/>
                </a:lnTo>
                <a:lnTo>
                  <a:pt x="96" y="0"/>
                </a:lnTo>
                <a:lnTo>
                  <a:pt x="97" y="0"/>
                </a:lnTo>
                <a:lnTo>
                  <a:pt x="99" y="0"/>
                </a:lnTo>
                <a:lnTo>
                  <a:pt x="100" y="0"/>
                </a:lnTo>
                <a:lnTo>
                  <a:pt x="100" y="1"/>
                </a:lnTo>
                <a:lnTo>
                  <a:pt x="102" y="1"/>
                </a:lnTo>
                <a:lnTo>
                  <a:pt x="103" y="1"/>
                </a:lnTo>
                <a:lnTo>
                  <a:pt x="105" y="3"/>
                </a:lnTo>
                <a:lnTo>
                  <a:pt x="106" y="3"/>
                </a:lnTo>
                <a:lnTo>
                  <a:pt x="106" y="4"/>
                </a:lnTo>
                <a:lnTo>
                  <a:pt x="108" y="4"/>
                </a:lnTo>
                <a:lnTo>
                  <a:pt x="109" y="6"/>
                </a:lnTo>
                <a:lnTo>
                  <a:pt x="111" y="6"/>
                </a:lnTo>
                <a:lnTo>
                  <a:pt x="111" y="7"/>
                </a:lnTo>
                <a:lnTo>
                  <a:pt x="112" y="9"/>
                </a:lnTo>
                <a:lnTo>
                  <a:pt x="114" y="10"/>
                </a:lnTo>
                <a:lnTo>
                  <a:pt x="115" y="12"/>
                </a:lnTo>
                <a:lnTo>
                  <a:pt x="115" y="13"/>
                </a:lnTo>
                <a:lnTo>
                  <a:pt x="117" y="13"/>
                </a:lnTo>
                <a:lnTo>
                  <a:pt x="117" y="15"/>
                </a:lnTo>
                <a:lnTo>
                  <a:pt x="118" y="15"/>
                </a:lnTo>
                <a:lnTo>
                  <a:pt x="118" y="16"/>
                </a:lnTo>
                <a:lnTo>
                  <a:pt x="120" y="18"/>
                </a:lnTo>
                <a:lnTo>
                  <a:pt x="120" y="19"/>
                </a:lnTo>
                <a:lnTo>
                  <a:pt x="121" y="19"/>
                </a:lnTo>
                <a:lnTo>
                  <a:pt x="121" y="21"/>
                </a:lnTo>
                <a:lnTo>
                  <a:pt x="121" y="22"/>
                </a:lnTo>
                <a:lnTo>
                  <a:pt x="123" y="22"/>
                </a:lnTo>
                <a:lnTo>
                  <a:pt x="123" y="24"/>
                </a:lnTo>
                <a:lnTo>
                  <a:pt x="123" y="25"/>
                </a:lnTo>
                <a:lnTo>
                  <a:pt x="124" y="25"/>
                </a:lnTo>
                <a:lnTo>
                  <a:pt x="124" y="27"/>
                </a:lnTo>
                <a:lnTo>
                  <a:pt x="124" y="28"/>
                </a:lnTo>
                <a:lnTo>
                  <a:pt x="126" y="29"/>
                </a:lnTo>
                <a:lnTo>
                  <a:pt x="126" y="31"/>
                </a:lnTo>
                <a:lnTo>
                  <a:pt x="126" y="32"/>
                </a:lnTo>
                <a:lnTo>
                  <a:pt x="126" y="34"/>
                </a:lnTo>
                <a:lnTo>
                  <a:pt x="126" y="35"/>
                </a:lnTo>
                <a:lnTo>
                  <a:pt x="127" y="35"/>
                </a:lnTo>
                <a:lnTo>
                  <a:pt x="127" y="37"/>
                </a:lnTo>
                <a:lnTo>
                  <a:pt x="127" y="38"/>
                </a:lnTo>
                <a:lnTo>
                  <a:pt x="127" y="40"/>
                </a:lnTo>
                <a:lnTo>
                  <a:pt x="127" y="41"/>
                </a:lnTo>
                <a:lnTo>
                  <a:pt x="127" y="43"/>
                </a:lnTo>
                <a:lnTo>
                  <a:pt x="127" y="44"/>
                </a:lnTo>
                <a:lnTo>
                  <a:pt x="127" y="46"/>
                </a:lnTo>
                <a:lnTo>
                  <a:pt x="127" y="47"/>
                </a:lnTo>
                <a:lnTo>
                  <a:pt x="127" y="49"/>
                </a:lnTo>
                <a:lnTo>
                  <a:pt x="127" y="50"/>
                </a:lnTo>
                <a:lnTo>
                  <a:pt x="127" y="52"/>
                </a:lnTo>
                <a:lnTo>
                  <a:pt x="127" y="53"/>
                </a:lnTo>
                <a:lnTo>
                  <a:pt x="127" y="55"/>
                </a:lnTo>
                <a:lnTo>
                  <a:pt x="127" y="56"/>
                </a:lnTo>
                <a:lnTo>
                  <a:pt x="127" y="58"/>
                </a:lnTo>
                <a:lnTo>
                  <a:pt x="126" y="58"/>
                </a:lnTo>
                <a:lnTo>
                  <a:pt x="126" y="59"/>
                </a:lnTo>
                <a:lnTo>
                  <a:pt x="126" y="60"/>
                </a:lnTo>
                <a:lnTo>
                  <a:pt x="126" y="62"/>
                </a:lnTo>
                <a:lnTo>
                  <a:pt x="126" y="63"/>
                </a:lnTo>
                <a:lnTo>
                  <a:pt x="126" y="65"/>
                </a:lnTo>
                <a:lnTo>
                  <a:pt x="124" y="66"/>
                </a:lnTo>
                <a:lnTo>
                  <a:pt x="124" y="68"/>
                </a:lnTo>
                <a:lnTo>
                  <a:pt x="124" y="69"/>
                </a:lnTo>
                <a:lnTo>
                  <a:pt x="124" y="71"/>
                </a:lnTo>
                <a:lnTo>
                  <a:pt x="123" y="72"/>
                </a:lnTo>
                <a:lnTo>
                  <a:pt x="123" y="74"/>
                </a:lnTo>
                <a:lnTo>
                  <a:pt x="123" y="75"/>
                </a:lnTo>
                <a:lnTo>
                  <a:pt x="121" y="77"/>
                </a:lnTo>
                <a:lnTo>
                  <a:pt x="121" y="78"/>
                </a:lnTo>
                <a:lnTo>
                  <a:pt x="121" y="80"/>
                </a:lnTo>
                <a:lnTo>
                  <a:pt x="121" y="81"/>
                </a:lnTo>
                <a:lnTo>
                  <a:pt x="120" y="83"/>
                </a:lnTo>
                <a:lnTo>
                  <a:pt x="120" y="84"/>
                </a:lnTo>
                <a:lnTo>
                  <a:pt x="118" y="86"/>
                </a:lnTo>
                <a:lnTo>
                  <a:pt x="118" y="87"/>
                </a:lnTo>
                <a:lnTo>
                  <a:pt x="117" y="88"/>
                </a:lnTo>
                <a:lnTo>
                  <a:pt x="117" y="90"/>
                </a:lnTo>
                <a:lnTo>
                  <a:pt x="115" y="91"/>
                </a:lnTo>
                <a:lnTo>
                  <a:pt x="115" y="93"/>
                </a:lnTo>
                <a:lnTo>
                  <a:pt x="115" y="94"/>
                </a:lnTo>
                <a:lnTo>
                  <a:pt x="114" y="96"/>
                </a:lnTo>
                <a:lnTo>
                  <a:pt x="112" y="97"/>
                </a:lnTo>
                <a:lnTo>
                  <a:pt x="112" y="99"/>
                </a:lnTo>
                <a:lnTo>
                  <a:pt x="111" y="100"/>
                </a:lnTo>
                <a:lnTo>
                  <a:pt x="109" y="102"/>
                </a:lnTo>
                <a:lnTo>
                  <a:pt x="109" y="103"/>
                </a:lnTo>
                <a:lnTo>
                  <a:pt x="108" y="105"/>
                </a:lnTo>
                <a:lnTo>
                  <a:pt x="106" y="106"/>
                </a:lnTo>
                <a:lnTo>
                  <a:pt x="106" y="108"/>
                </a:lnTo>
                <a:lnTo>
                  <a:pt x="105" y="108"/>
                </a:lnTo>
                <a:lnTo>
                  <a:pt x="105" y="109"/>
                </a:lnTo>
                <a:lnTo>
                  <a:pt x="103" y="111"/>
                </a:lnTo>
                <a:lnTo>
                  <a:pt x="102" y="112"/>
                </a:lnTo>
                <a:lnTo>
                  <a:pt x="100" y="114"/>
                </a:lnTo>
                <a:lnTo>
                  <a:pt x="100" y="115"/>
                </a:lnTo>
                <a:lnTo>
                  <a:pt x="99" y="115"/>
                </a:lnTo>
                <a:lnTo>
                  <a:pt x="97" y="116"/>
                </a:lnTo>
                <a:lnTo>
                  <a:pt x="96" y="118"/>
                </a:lnTo>
                <a:lnTo>
                  <a:pt x="95" y="119"/>
                </a:lnTo>
                <a:lnTo>
                  <a:pt x="93" y="121"/>
                </a:lnTo>
                <a:lnTo>
                  <a:pt x="92" y="121"/>
                </a:lnTo>
                <a:lnTo>
                  <a:pt x="90" y="122"/>
                </a:lnTo>
                <a:lnTo>
                  <a:pt x="89" y="122"/>
                </a:lnTo>
                <a:lnTo>
                  <a:pt x="89" y="124"/>
                </a:lnTo>
                <a:lnTo>
                  <a:pt x="87" y="124"/>
                </a:lnTo>
                <a:lnTo>
                  <a:pt x="86" y="125"/>
                </a:lnTo>
                <a:lnTo>
                  <a:pt x="84" y="125"/>
                </a:lnTo>
                <a:lnTo>
                  <a:pt x="83" y="127"/>
                </a:lnTo>
                <a:lnTo>
                  <a:pt x="81" y="127"/>
                </a:lnTo>
                <a:lnTo>
                  <a:pt x="80" y="127"/>
                </a:lnTo>
                <a:lnTo>
                  <a:pt x="80" y="128"/>
                </a:lnTo>
                <a:lnTo>
                  <a:pt x="78" y="128"/>
                </a:lnTo>
                <a:lnTo>
                  <a:pt x="77" y="128"/>
                </a:lnTo>
                <a:lnTo>
                  <a:pt x="75" y="130"/>
                </a:lnTo>
                <a:lnTo>
                  <a:pt x="74" y="130"/>
                </a:lnTo>
                <a:lnTo>
                  <a:pt x="72" y="130"/>
                </a:lnTo>
                <a:lnTo>
                  <a:pt x="71" y="130"/>
                </a:lnTo>
                <a:lnTo>
                  <a:pt x="71" y="131"/>
                </a:lnTo>
                <a:lnTo>
                  <a:pt x="69" y="131"/>
                </a:lnTo>
                <a:lnTo>
                  <a:pt x="68" y="131"/>
                </a:lnTo>
                <a:lnTo>
                  <a:pt x="66" y="131"/>
                </a:lnTo>
                <a:lnTo>
                  <a:pt x="65" y="131"/>
                </a:lnTo>
                <a:lnTo>
                  <a:pt x="64" y="131"/>
                </a:lnTo>
                <a:lnTo>
                  <a:pt x="62" y="131"/>
                </a:lnTo>
                <a:lnTo>
                  <a:pt x="61" y="131"/>
                </a:lnTo>
                <a:lnTo>
                  <a:pt x="59" y="131"/>
                </a:lnTo>
                <a:lnTo>
                  <a:pt x="58" y="131"/>
                </a:lnTo>
                <a:lnTo>
                  <a:pt x="56" y="131"/>
                </a:lnTo>
                <a:lnTo>
                  <a:pt x="56" y="133"/>
                </a:lnTo>
                <a:lnTo>
                  <a:pt x="55" y="133"/>
                </a:lnTo>
                <a:lnTo>
                  <a:pt x="53" y="133"/>
                </a:lnTo>
                <a:lnTo>
                  <a:pt x="52" y="133"/>
                </a:lnTo>
                <a:lnTo>
                  <a:pt x="50" y="133"/>
                </a:lnTo>
                <a:lnTo>
                  <a:pt x="49" y="133"/>
                </a:lnTo>
                <a:lnTo>
                  <a:pt x="0" y="133"/>
                </a:lnTo>
                <a:lnTo>
                  <a:pt x="25" y="0"/>
                </a:lnTo>
                <a:close/>
                <a:moveTo>
                  <a:pt x="31" y="108"/>
                </a:moveTo>
                <a:lnTo>
                  <a:pt x="53" y="108"/>
                </a:lnTo>
                <a:lnTo>
                  <a:pt x="55" y="108"/>
                </a:lnTo>
                <a:lnTo>
                  <a:pt x="56" y="108"/>
                </a:lnTo>
                <a:lnTo>
                  <a:pt x="58" y="108"/>
                </a:lnTo>
                <a:lnTo>
                  <a:pt x="59" y="108"/>
                </a:lnTo>
                <a:lnTo>
                  <a:pt x="61" y="108"/>
                </a:lnTo>
                <a:lnTo>
                  <a:pt x="62" y="108"/>
                </a:lnTo>
                <a:lnTo>
                  <a:pt x="64" y="108"/>
                </a:lnTo>
                <a:lnTo>
                  <a:pt x="65" y="108"/>
                </a:lnTo>
                <a:lnTo>
                  <a:pt x="66" y="106"/>
                </a:lnTo>
                <a:lnTo>
                  <a:pt x="68" y="106"/>
                </a:lnTo>
                <a:lnTo>
                  <a:pt x="69" y="106"/>
                </a:lnTo>
                <a:lnTo>
                  <a:pt x="71" y="106"/>
                </a:lnTo>
                <a:lnTo>
                  <a:pt x="71" y="105"/>
                </a:lnTo>
                <a:lnTo>
                  <a:pt x="72" y="105"/>
                </a:lnTo>
                <a:lnTo>
                  <a:pt x="74" y="105"/>
                </a:lnTo>
                <a:lnTo>
                  <a:pt x="74" y="103"/>
                </a:lnTo>
                <a:lnTo>
                  <a:pt x="75" y="103"/>
                </a:lnTo>
                <a:lnTo>
                  <a:pt x="77" y="102"/>
                </a:lnTo>
                <a:lnTo>
                  <a:pt x="78" y="102"/>
                </a:lnTo>
                <a:lnTo>
                  <a:pt x="80" y="100"/>
                </a:lnTo>
                <a:lnTo>
                  <a:pt x="81" y="99"/>
                </a:lnTo>
                <a:lnTo>
                  <a:pt x="83" y="97"/>
                </a:lnTo>
                <a:lnTo>
                  <a:pt x="84" y="96"/>
                </a:lnTo>
                <a:lnTo>
                  <a:pt x="86" y="94"/>
                </a:lnTo>
                <a:lnTo>
                  <a:pt x="86" y="93"/>
                </a:lnTo>
                <a:lnTo>
                  <a:pt x="87" y="93"/>
                </a:lnTo>
                <a:lnTo>
                  <a:pt x="87" y="91"/>
                </a:lnTo>
                <a:lnTo>
                  <a:pt x="87" y="90"/>
                </a:lnTo>
                <a:lnTo>
                  <a:pt x="89" y="90"/>
                </a:lnTo>
                <a:lnTo>
                  <a:pt x="89" y="88"/>
                </a:lnTo>
                <a:lnTo>
                  <a:pt x="90" y="87"/>
                </a:lnTo>
                <a:lnTo>
                  <a:pt x="90" y="86"/>
                </a:lnTo>
                <a:lnTo>
                  <a:pt x="90" y="84"/>
                </a:lnTo>
                <a:lnTo>
                  <a:pt x="92" y="84"/>
                </a:lnTo>
                <a:lnTo>
                  <a:pt x="92" y="83"/>
                </a:lnTo>
                <a:lnTo>
                  <a:pt x="92" y="81"/>
                </a:lnTo>
                <a:lnTo>
                  <a:pt x="93" y="80"/>
                </a:lnTo>
                <a:lnTo>
                  <a:pt x="93" y="78"/>
                </a:lnTo>
                <a:lnTo>
                  <a:pt x="93" y="77"/>
                </a:lnTo>
                <a:lnTo>
                  <a:pt x="95" y="75"/>
                </a:lnTo>
                <a:lnTo>
                  <a:pt x="95" y="74"/>
                </a:lnTo>
                <a:lnTo>
                  <a:pt x="95" y="72"/>
                </a:lnTo>
                <a:lnTo>
                  <a:pt x="95" y="71"/>
                </a:lnTo>
                <a:lnTo>
                  <a:pt x="96" y="69"/>
                </a:lnTo>
                <a:lnTo>
                  <a:pt x="96" y="68"/>
                </a:lnTo>
                <a:lnTo>
                  <a:pt x="96" y="66"/>
                </a:lnTo>
                <a:lnTo>
                  <a:pt x="96" y="65"/>
                </a:lnTo>
                <a:lnTo>
                  <a:pt x="96" y="63"/>
                </a:lnTo>
                <a:lnTo>
                  <a:pt x="97" y="63"/>
                </a:lnTo>
                <a:lnTo>
                  <a:pt x="97" y="62"/>
                </a:lnTo>
                <a:lnTo>
                  <a:pt x="97" y="60"/>
                </a:lnTo>
                <a:lnTo>
                  <a:pt x="97" y="59"/>
                </a:lnTo>
                <a:lnTo>
                  <a:pt x="97" y="58"/>
                </a:lnTo>
                <a:lnTo>
                  <a:pt x="97" y="56"/>
                </a:lnTo>
                <a:lnTo>
                  <a:pt x="97" y="55"/>
                </a:lnTo>
                <a:lnTo>
                  <a:pt x="97" y="53"/>
                </a:lnTo>
                <a:lnTo>
                  <a:pt x="97" y="52"/>
                </a:lnTo>
                <a:lnTo>
                  <a:pt x="97" y="50"/>
                </a:lnTo>
                <a:lnTo>
                  <a:pt x="97" y="49"/>
                </a:lnTo>
                <a:lnTo>
                  <a:pt x="97" y="47"/>
                </a:lnTo>
                <a:lnTo>
                  <a:pt x="97" y="46"/>
                </a:lnTo>
                <a:lnTo>
                  <a:pt x="97" y="44"/>
                </a:lnTo>
                <a:lnTo>
                  <a:pt x="97" y="43"/>
                </a:lnTo>
                <a:lnTo>
                  <a:pt x="97" y="41"/>
                </a:lnTo>
                <a:lnTo>
                  <a:pt x="96" y="41"/>
                </a:lnTo>
                <a:lnTo>
                  <a:pt x="96" y="40"/>
                </a:lnTo>
                <a:lnTo>
                  <a:pt x="96" y="38"/>
                </a:lnTo>
                <a:lnTo>
                  <a:pt x="96" y="37"/>
                </a:lnTo>
                <a:lnTo>
                  <a:pt x="95" y="37"/>
                </a:lnTo>
                <a:lnTo>
                  <a:pt x="95" y="35"/>
                </a:lnTo>
                <a:lnTo>
                  <a:pt x="95" y="34"/>
                </a:lnTo>
                <a:lnTo>
                  <a:pt x="93" y="34"/>
                </a:lnTo>
                <a:lnTo>
                  <a:pt x="93" y="32"/>
                </a:lnTo>
                <a:lnTo>
                  <a:pt x="92" y="32"/>
                </a:lnTo>
                <a:lnTo>
                  <a:pt x="92" y="31"/>
                </a:lnTo>
                <a:lnTo>
                  <a:pt x="90" y="31"/>
                </a:lnTo>
                <a:lnTo>
                  <a:pt x="90" y="29"/>
                </a:lnTo>
                <a:lnTo>
                  <a:pt x="89" y="29"/>
                </a:lnTo>
                <a:lnTo>
                  <a:pt x="89" y="28"/>
                </a:lnTo>
                <a:lnTo>
                  <a:pt x="87" y="28"/>
                </a:lnTo>
                <a:lnTo>
                  <a:pt x="86" y="27"/>
                </a:lnTo>
                <a:lnTo>
                  <a:pt x="84" y="27"/>
                </a:lnTo>
                <a:lnTo>
                  <a:pt x="83" y="25"/>
                </a:lnTo>
                <a:lnTo>
                  <a:pt x="81" y="25"/>
                </a:lnTo>
                <a:lnTo>
                  <a:pt x="80" y="25"/>
                </a:lnTo>
                <a:lnTo>
                  <a:pt x="78" y="25"/>
                </a:lnTo>
                <a:lnTo>
                  <a:pt x="78" y="24"/>
                </a:lnTo>
                <a:lnTo>
                  <a:pt x="77" y="24"/>
                </a:lnTo>
                <a:lnTo>
                  <a:pt x="75" y="24"/>
                </a:lnTo>
                <a:lnTo>
                  <a:pt x="74" y="24"/>
                </a:lnTo>
                <a:lnTo>
                  <a:pt x="72" y="24"/>
                </a:lnTo>
                <a:lnTo>
                  <a:pt x="71" y="24"/>
                </a:lnTo>
                <a:lnTo>
                  <a:pt x="69" y="24"/>
                </a:lnTo>
                <a:lnTo>
                  <a:pt x="49" y="24"/>
                </a:lnTo>
                <a:lnTo>
                  <a:pt x="31" y="108"/>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2" name="Freeform 46"/>
          <p:cNvSpPr>
            <a:spLocks/>
          </p:cNvSpPr>
          <p:nvPr/>
        </p:nvSpPr>
        <p:spPr bwMode="auto">
          <a:xfrm>
            <a:off x="7775575" y="1330325"/>
            <a:ext cx="63500" cy="107950"/>
          </a:xfrm>
          <a:custGeom>
            <a:avLst/>
            <a:gdLst>
              <a:gd name="T0" fmla="*/ 2147483647 w 76"/>
              <a:gd name="T1" fmla="*/ 2147483647 h 101"/>
              <a:gd name="T2" fmla="*/ 2147483647 w 76"/>
              <a:gd name="T3" fmla="*/ 2147483647 h 101"/>
              <a:gd name="T4" fmla="*/ 2147483647 w 76"/>
              <a:gd name="T5" fmla="*/ 2147483647 h 101"/>
              <a:gd name="T6" fmla="*/ 2147483647 w 76"/>
              <a:gd name="T7" fmla="*/ 2147483647 h 101"/>
              <a:gd name="T8" fmla="*/ 2147483647 w 76"/>
              <a:gd name="T9" fmla="*/ 2147483647 h 101"/>
              <a:gd name="T10" fmla="*/ 2147483647 w 76"/>
              <a:gd name="T11" fmla="*/ 2147483647 h 101"/>
              <a:gd name="T12" fmla="*/ 2147483647 w 76"/>
              <a:gd name="T13" fmla="*/ 2147483647 h 101"/>
              <a:gd name="T14" fmla="*/ 2147483647 w 76"/>
              <a:gd name="T15" fmla="*/ 2147483647 h 101"/>
              <a:gd name="T16" fmla="*/ 2147483647 w 76"/>
              <a:gd name="T17" fmla="*/ 2147483647 h 101"/>
              <a:gd name="T18" fmla="*/ 2147483647 w 76"/>
              <a:gd name="T19" fmla="*/ 2147483647 h 101"/>
              <a:gd name="T20" fmla="*/ 2147483647 w 76"/>
              <a:gd name="T21" fmla="*/ 2147483647 h 101"/>
              <a:gd name="T22" fmla="*/ 2147483647 w 76"/>
              <a:gd name="T23" fmla="*/ 2147483647 h 101"/>
              <a:gd name="T24" fmla="*/ 2147483647 w 76"/>
              <a:gd name="T25" fmla="*/ 2147483647 h 101"/>
              <a:gd name="T26" fmla="*/ 2147483647 w 76"/>
              <a:gd name="T27" fmla="*/ 0 h 101"/>
              <a:gd name="T28" fmla="*/ 2147483647 w 76"/>
              <a:gd name="T29" fmla="*/ 0 h 101"/>
              <a:gd name="T30" fmla="*/ 2147483647 w 76"/>
              <a:gd name="T31" fmla="*/ 0 h 101"/>
              <a:gd name="T32" fmla="*/ 2147483647 w 76"/>
              <a:gd name="T33" fmla="*/ 2147483647 h 101"/>
              <a:gd name="T34" fmla="*/ 2147483647 w 76"/>
              <a:gd name="T35" fmla="*/ 2147483647 h 101"/>
              <a:gd name="T36" fmla="*/ 2147483647 w 76"/>
              <a:gd name="T37" fmla="*/ 2147483647 h 101"/>
              <a:gd name="T38" fmla="*/ 2147483647 w 76"/>
              <a:gd name="T39" fmla="*/ 2147483647 h 101"/>
              <a:gd name="T40" fmla="*/ 2147483647 w 76"/>
              <a:gd name="T41" fmla="*/ 2147483647 h 101"/>
              <a:gd name="T42" fmla="*/ 2147483647 w 76"/>
              <a:gd name="T43" fmla="*/ 2147483647 h 101"/>
              <a:gd name="T44" fmla="*/ 2147483647 w 76"/>
              <a:gd name="T45" fmla="*/ 2147483647 h 101"/>
              <a:gd name="T46" fmla="*/ 2147483647 w 76"/>
              <a:gd name="T47" fmla="*/ 2147483647 h 101"/>
              <a:gd name="T48" fmla="*/ 2147483647 w 76"/>
              <a:gd name="T49" fmla="*/ 2147483647 h 101"/>
              <a:gd name="T50" fmla="*/ 2147483647 w 76"/>
              <a:gd name="T51" fmla="*/ 2147483647 h 101"/>
              <a:gd name="T52" fmla="*/ 2147483647 w 76"/>
              <a:gd name="T53" fmla="*/ 2147483647 h 101"/>
              <a:gd name="T54" fmla="*/ 2147483647 w 76"/>
              <a:gd name="T55" fmla="*/ 2147483647 h 101"/>
              <a:gd name="T56" fmla="*/ 2147483647 w 76"/>
              <a:gd name="T57" fmla="*/ 2147483647 h 101"/>
              <a:gd name="T58" fmla="*/ 2147483647 w 76"/>
              <a:gd name="T59" fmla="*/ 2147483647 h 101"/>
              <a:gd name="T60" fmla="*/ 2147483647 w 76"/>
              <a:gd name="T61" fmla="*/ 2147483647 h 101"/>
              <a:gd name="T62" fmla="*/ 0 w 76"/>
              <a:gd name="T63" fmla="*/ 2147483647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101"/>
              <a:gd name="T98" fmla="*/ 76 w 7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101">
                <a:moveTo>
                  <a:pt x="20" y="3"/>
                </a:moveTo>
                <a:lnTo>
                  <a:pt x="45" y="3"/>
                </a:lnTo>
                <a:lnTo>
                  <a:pt x="42" y="18"/>
                </a:lnTo>
                <a:lnTo>
                  <a:pt x="43" y="18"/>
                </a:lnTo>
                <a:lnTo>
                  <a:pt x="43" y="17"/>
                </a:lnTo>
                <a:lnTo>
                  <a:pt x="45" y="15"/>
                </a:lnTo>
                <a:lnTo>
                  <a:pt x="45" y="14"/>
                </a:lnTo>
                <a:lnTo>
                  <a:pt x="46" y="14"/>
                </a:lnTo>
                <a:lnTo>
                  <a:pt x="46" y="12"/>
                </a:lnTo>
                <a:lnTo>
                  <a:pt x="48" y="12"/>
                </a:lnTo>
                <a:lnTo>
                  <a:pt x="48" y="11"/>
                </a:lnTo>
                <a:lnTo>
                  <a:pt x="49" y="11"/>
                </a:lnTo>
                <a:lnTo>
                  <a:pt x="49" y="9"/>
                </a:lnTo>
                <a:lnTo>
                  <a:pt x="51" y="9"/>
                </a:lnTo>
                <a:lnTo>
                  <a:pt x="51" y="8"/>
                </a:lnTo>
                <a:lnTo>
                  <a:pt x="52" y="8"/>
                </a:lnTo>
                <a:lnTo>
                  <a:pt x="54" y="6"/>
                </a:lnTo>
                <a:lnTo>
                  <a:pt x="55" y="6"/>
                </a:lnTo>
                <a:lnTo>
                  <a:pt x="55" y="5"/>
                </a:lnTo>
                <a:lnTo>
                  <a:pt x="57" y="5"/>
                </a:lnTo>
                <a:lnTo>
                  <a:pt x="58" y="3"/>
                </a:lnTo>
                <a:lnTo>
                  <a:pt x="60" y="3"/>
                </a:lnTo>
                <a:lnTo>
                  <a:pt x="61" y="3"/>
                </a:lnTo>
                <a:lnTo>
                  <a:pt x="61" y="2"/>
                </a:lnTo>
                <a:lnTo>
                  <a:pt x="62" y="2"/>
                </a:lnTo>
                <a:lnTo>
                  <a:pt x="64" y="2"/>
                </a:lnTo>
                <a:lnTo>
                  <a:pt x="65" y="2"/>
                </a:lnTo>
                <a:lnTo>
                  <a:pt x="65" y="0"/>
                </a:lnTo>
                <a:lnTo>
                  <a:pt x="67" y="0"/>
                </a:lnTo>
                <a:lnTo>
                  <a:pt x="68" y="0"/>
                </a:lnTo>
                <a:lnTo>
                  <a:pt x="70" y="0"/>
                </a:lnTo>
                <a:lnTo>
                  <a:pt x="71" y="0"/>
                </a:lnTo>
                <a:lnTo>
                  <a:pt x="76" y="0"/>
                </a:lnTo>
                <a:lnTo>
                  <a:pt x="70" y="27"/>
                </a:lnTo>
                <a:lnTo>
                  <a:pt x="65" y="27"/>
                </a:lnTo>
                <a:lnTo>
                  <a:pt x="62" y="27"/>
                </a:lnTo>
                <a:lnTo>
                  <a:pt x="61" y="27"/>
                </a:lnTo>
                <a:lnTo>
                  <a:pt x="60" y="27"/>
                </a:lnTo>
                <a:lnTo>
                  <a:pt x="58" y="27"/>
                </a:lnTo>
                <a:lnTo>
                  <a:pt x="57" y="27"/>
                </a:lnTo>
                <a:lnTo>
                  <a:pt x="55" y="27"/>
                </a:lnTo>
                <a:lnTo>
                  <a:pt x="54" y="28"/>
                </a:lnTo>
                <a:lnTo>
                  <a:pt x="52" y="28"/>
                </a:lnTo>
                <a:lnTo>
                  <a:pt x="51" y="28"/>
                </a:lnTo>
                <a:lnTo>
                  <a:pt x="49" y="30"/>
                </a:lnTo>
                <a:lnTo>
                  <a:pt x="48" y="30"/>
                </a:lnTo>
                <a:lnTo>
                  <a:pt x="48" y="31"/>
                </a:lnTo>
                <a:lnTo>
                  <a:pt x="46" y="31"/>
                </a:lnTo>
                <a:lnTo>
                  <a:pt x="45" y="33"/>
                </a:lnTo>
                <a:lnTo>
                  <a:pt x="43" y="33"/>
                </a:lnTo>
                <a:lnTo>
                  <a:pt x="43" y="34"/>
                </a:lnTo>
                <a:lnTo>
                  <a:pt x="42" y="36"/>
                </a:lnTo>
                <a:lnTo>
                  <a:pt x="40" y="37"/>
                </a:lnTo>
                <a:lnTo>
                  <a:pt x="40" y="39"/>
                </a:lnTo>
                <a:lnTo>
                  <a:pt x="39" y="40"/>
                </a:lnTo>
                <a:lnTo>
                  <a:pt x="39" y="42"/>
                </a:lnTo>
                <a:lnTo>
                  <a:pt x="37" y="43"/>
                </a:lnTo>
                <a:lnTo>
                  <a:pt x="37" y="45"/>
                </a:lnTo>
                <a:lnTo>
                  <a:pt x="37" y="46"/>
                </a:lnTo>
                <a:lnTo>
                  <a:pt x="36" y="48"/>
                </a:lnTo>
                <a:lnTo>
                  <a:pt x="36" y="49"/>
                </a:lnTo>
                <a:lnTo>
                  <a:pt x="36" y="51"/>
                </a:lnTo>
                <a:lnTo>
                  <a:pt x="26" y="101"/>
                </a:lnTo>
                <a:lnTo>
                  <a:pt x="0" y="101"/>
                </a:lnTo>
                <a:lnTo>
                  <a:pt x="20"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3" name="Freeform 47"/>
          <p:cNvSpPr>
            <a:spLocks noEditPoints="1"/>
          </p:cNvSpPr>
          <p:nvPr/>
        </p:nvSpPr>
        <p:spPr bwMode="auto">
          <a:xfrm>
            <a:off x="7837488" y="1330325"/>
            <a:ext cx="85725" cy="107950"/>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0 h 102"/>
              <a:gd name="T20" fmla="*/ 2147483647 w 102"/>
              <a:gd name="T21" fmla="*/ 0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2147483647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0 w 102"/>
              <a:gd name="T71" fmla="*/ 2147483647 h 102"/>
              <a:gd name="T72" fmla="*/ 0 w 102"/>
              <a:gd name="T73" fmla="*/ 2147483647 h 102"/>
              <a:gd name="T74" fmla="*/ 0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2147483647 w 102"/>
              <a:gd name="T93" fmla="*/ 2147483647 h 102"/>
              <a:gd name="T94" fmla="*/ 2147483647 w 102"/>
              <a:gd name="T95" fmla="*/ 2147483647 h 102"/>
              <a:gd name="T96" fmla="*/ 2147483647 w 102"/>
              <a:gd name="T97" fmla="*/ 2147483647 h 102"/>
              <a:gd name="T98" fmla="*/ 2147483647 w 102"/>
              <a:gd name="T99" fmla="*/ 2147483647 h 102"/>
              <a:gd name="T100" fmla="*/ 2147483647 w 102"/>
              <a:gd name="T101" fmla="*/ 2147483647 h 102"/>
              <a:gd name="T102" fmla="*/ 2147483647 w 102"/>
              <a:gd name="T103" fmla="*/ 2147483647 h 102"/>
              <a:gd name="T104" fmla="*/ 2147483647 w 102"/>
              <a:gd name="T105" fmla="*/ 2147483647 h 102"/>
              <a:gd name="T106" fmla="*/ 2147483647 w 102"/>
              <a:gd name="T107" fmla="*/ 2147483647 h 102"/>
              <a:gd name="T108" fmla="*/ 2147483647 w 102"/>
              <a:gd name="T109" fmla="*/ 2147483647 h 102"/>
              <a:gd name="T110" fmla="*/ 2147483647 w 102"/>
              <a:gd name="T111" fmla="*/ 2147483647 h 102"/>
              <a:gd name="T112" fmla="*/ 2147483647 w 102"/>
              <a:gd name="T113" fmla="*/ 2147483647 h 102"/>
              <a:gd name="T114" fmla="*/ 2147483647 w 102"/>
              <a:gd name="T115" fmla="*/ 2147483647 h 102"/>
              <a:gd name="T116" fmla="*/ 2147483647 w 102"/>
              <a:gd name="T117" fmla="*/ 2147483647 h 102"/>
              <a:gd name="T118" fmla="*/ 2147483647 w 102"/>
              <a:gd name="T119" fmla="*/ 2147483647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1" y="52"/>
                </a:moveTo>
                <a:lnTo>
                  <a:pt x="1" y="51"/>
                </a:lnTo>
                <a:lnTo>
                  <a:pt x="1" y="49"/>
                </a:lnTo>
                <a:lnTo>
                  <a:pt x="1" y="48"/>
                </a:lnTo>
                <a:lnTo>
                  <a:pt x="3" y="46"/>
                </a:lnTo>
                <a:lnTo>
                  <a:pt x="3" y="45"/>
                </a:lnTo>
                <a:lnTo>
                  <a:pt x="3" y="43"/>
                </a:lnTo>
                <a:lnTo>
                  <a:pt x="3" y="42"/>
                </a:lnTo>
                <a:lnTo>
                  <a:pt x="4" y="40"/>
                </a:lnTo>
                <a:lnTo>
                  <a:pt x="4" y="39"/>
                </a:lnTo>
                <a:lnTo>
                  <a:pt x="4" y="37"/>
                </a:lnTo>
                <a:lnTo>
                  <a:pt x="6" y="37"/>
                </a:lnTo>
                <a:lnTo>
                  <a:pt x="6" y="36"/>
                </a:lnTo>
                <a:lnTo>
                  <a:pt x="7" y="34"/>
                </a:lnTo>
                <a:lnTo>
                  <a:pt x="7" y="33"/>
                </a:lnTo>
                <a:lnTo>
                  <a:pt x="7" y="31"/>
                </a:lnTo>
                <a:lnTo>
                  <a:pt x="9" y="31"/>
                </a:lnTo>
                <a:lnTo>
                  <a:pt x="9" y="30"/>
                </a:lnTo>
                <a:lnTo>
                  <a:pt x="10" y="28"/>
                </a:lnTo>
                <a:lnTo>
                  <a:pt x="10" y="27"/>
                </a:lnTo>
                <a:lnTo>
                  <a:pt x="12" y="26"/>
                </a:lnTo>
                <a:lnTo>
                  <a:pt x="13" y="24"/>
                </a:lnTo>
                <a:lnTo>
                  <a:pt x="13" y="23"/>
                </a:lnTo>
                <a:lnTo>
                  <a:pt x="15" y="23"/>
                </a:lnTo>
                <a:lnTo>
                  <a:pt x="15" y="21"/>
                </a:lnTo>
                <a:lnTo>
                  <a:pt x="16" y="20"/>
                </a:lnTo>
                <a:lnTo>
                  <a:pt x="18" y="20"/>
                </a:lnTo>
                <a:lnTo>
                  <a:pt x="18" y="18"/>
                </a:lnTo>
                <a:lnTo>
                  <a:pt x="19" y="17"/>
                </a:lnTo>
                <a:lnTo>
                  <a:pt x="20" y="15"/>
                </a:lnTo>
                <a:lnTo>
                  <a:pt x="22" y="15"/>
                </a:lnTo>
                <a:lnTo>
                  <a:pt x="22" y="14"/>
                </a:lnTo>
                <a:lnTo>
                  <a:pt x="23" y="12"/>
                </a:lnTo>
                <a:lnTo>
                  <a:pt x="25" y="12"/>
                </a:lnTo>
                <a:lnTo>
                  <a:pt x="26" y="11"/>
                </a:lnTo>
                <a:lnTo>
                  <a:pt x="28" y="9"/>
                </a:lnTo>
                <a:lnTo>
                  <a:pt x="29" y="9"/>
                </a:lnTo>
                <a:lnTo>
                  <a:pt x="29" y="8"/>
                </a:lnTo>
                <a:lnTo>
                  <a:pt x="31" y="8"/>
                </a:lnTo>
                <a:lnTo>
                  <a:pt x="32" y="8"/>
                </a:lnTo>
                <a:lnTo>
                  <a:pt x="34" y="6"/>
                </a:lnTo>
                <a:lnTo>
                  <a:pt x="35" y="6"/>
                </a:lnTo>
                <a:lnTo>
                  <a:pt x="35" y="5"/>
                </a:lnTo>
                <a:lnTo>
                  <a:pt x="37" y="5"/>
                </a:lnTo>
                <a:lnTo>
                  <a:pt x="38" y="5"/>
                </a:lnTo>
                <a:lnTo>
                  <a:pt x="40" y="5"/>
                </a:lnTo>
                <a:lnTo>
                  <a:pt x="41" y="3"/>
                </a:lnTo>
                <a:lnTo>
                  <a:pt x="43" y="3"/>
                </a:lnTo>
                <a:lnTo>
                  <a:pt x="44" y="2"/>
                </a:lnTo>
                <a:lnTo>
                  <a:pt x="46" y="2"/>
                </a:lnTo>
                <a:lnTo>
                  <a:pt x="47" y="2"/>
                </a:lnTo>
                <a:lnTo>
                  <a:pt x="49" y="2"/>
                </a:lnTo>
                <a:lnTo>
                  <a:pt x="50" y="2"/>
                </a:lnTo>
                <a:lnTo>
                  <a:pt x="51" y="2"/>
                </a:lnTo>
                <a:lnTo>
                  <a:pt x="53" y="0"/>
                </a:lnTo>
                <a:lnTo>
                  <a:pt x="54" y="0"/>
                </a:lnTo>
                <a:lnTo>
                  <a:pt x="56" y="0"/>
                </a:lnTo>
                <a:lnTo>
                  <a:pt x="57" y="0"/>
                </a:lnTo>
                <a:lnTo>
                  <a:pt x="59" y="0"/>
                </a:lnTo>
                <a:lnTo>
                  <a:pt x="60" y="0"/>
                </a:lnTo>
                <a:lnTo>
                  <a:pt x="62" y="0"/>
                </a:lnTo>
                <a:lnTo>
                  <a:pt x="63" y="0"/>
                </a:lnTo>
                <a:lnTo>
                  <a:pt x="65" y="0"/>
                </a:lnTo>
                <a:lnTo>
                  <a:pt x="66" y="0"/>
                </a:lnTo>
                <a:lnTo>
                  <a:pt x="68" y="0"/>
                </a:lnTo>
                <a:lnTo>
                  <a:pt x="69" y="0"/>
                </a:lnTo>
                <a:lnTo>
                  <a:pt x="69" y="2"/>
                </a:lnTo>
                <a:lnTo>
                  <a:pt x="71" y="2"/>
                </a:lnTo>
                <a:lnTo>
                  <a:pt x="72" y="2"/>
                </a:lnTo>
                <a:lnTo>
                  <a:pt x="74" y="2"/>
                </a:lnTo>
                <a:lnTo>
                  <a:pt x="75" y="2"/>
                </a:lnTo>
                <a:lnTo>
                  <a:pt x="77" y="2"/>
                </a:lnTo>
                <a:lnTo>
                  <a:pt x="77" y="3"/>
                </a:lnTo>
                <a:lnTo>
                  <a:pt x="78" y="3"/>
                </a:lnTo>
                <a:lnTo>
                  <a:pt x="80" y="3"/>
                </a:lnTo>
                <a:lnTo>
                  <a:pt x="81" y="5"/>
                </a:lnTo>
                <a:lnTo>
                  <a:pt x="82" y="5"/>
                </a:lnTo>
                <a:lnTo>
                  <a:pt x="84" y="5"/>
                </a:lnTo>
                <a:lnTo>
                  <a:pt x="84" y="6"/>
                </a:lnTo>
                <a:lnTo>
                  <a:pt x="85" y="6"/>
                </a:lnTo>
                <a:lnTo>
                  <a:pt x="87" y="8"/>
                </a:lnTo>
                <a:lnTo>
                  <a:pt x="88" y="8"/>
                </a:lnTo>
                <a:lnTo>
                  <a:pt x="88" y="9"/>
                </a:lnTo>
                <a:lnTo>
                  <a:pt x="90" y="9"/>
                </a:lnTo>
                <a:lnTo>
                  <a:pt x="90" y="11"/>
                </a:lnTo>
                <a:lnTo>
                  <a:pt x="91" y="11"/>
                </a:lnTo>
                <a:lnTo>
                  <a:pt x="93" y="12"/>
                </a:lnTo>
                <a:lnTo>
                  <a:pt x="93" y="14"/>
                </a:lnTo>
                <a:lnTo>
                  <a:pt x="94" y="14"/>
                </a:lnTo>
                <a:lnTo>
                  <a:pt x="94" y="15"/>
                </a:lnTo>
                <a:lnTo>
                  <a:pt x="96" y="15"/>
                </a:lnTo>
                <a:lnTo>
                  <a:pt x="96" y="17"/>
                </a:lnTo>
                <a:lnTo>
                  <a:pt x="97" y="18"/>
                </a:lnTo>
                <a:lnTo>
                  <a:pt x="97" y="20"/>
                </a:lnTo>
                <a:lnTo>
                  <a:pt x="99" y="20"/>
                </a:lnTo>
                <a:lnTo>
                  <a:pt x="99" y="21"/>
                </a:lnTo>
                <a:lnTo>
                  <a:pt x="99" y="23"/>
                </a:lnTo>
                <a:lnTo>
                  <a:pt x="99" y="24"/>
                </a:lnTo>
                <a:lnTo>
                  <a:pt x="100" y="24"/>
                </a:lnTo>
                <a:lnTo>
                  <a:pt x="100" y="26"/>
                </a:lnTo>
                <a:lnTo>
                  <a:pt x="100" y="27"/>
                </a:lnTo>
                <a:lnTo>
                  <a:pt x="100" y="28"/>
                </a:lnTo>
                <a:lnTo>
                  <a:pt x="102" y="30"/>
                </a:lnTo>
                <a:lnTo>
                  <a:pt x="102" y="31"/>
                </a:lnTo>
                <a:lnTo>
                  <a:pt x="102" y="33"/>
                </a:lnTo>
                <a:lnTo>
                  <a:pt x="102" y="34"/>
                </a:lnTo>
                <a:lnTo>
                  <a:pt x="102" y="36"/>
                </a:lnTo>
                <a:lnTo>
                  <a:pt x="102" y="37"/>
                </a:lnTo>
                <a:lnTo>
                  <a:pt x="102" y="39"/>
                </a:lnTo>
                <a:lnTo>
                  <a:pt x="102" y="40"/>
                </a:lnTo>
                <a:lnTo>
                  <a:pt x="102" y="42"/>
                </a:lnTo>
                <a:lnTo>
                  <a:pt x="102" y="43"/>
                </a:lnTo>
                <a:lnTo>
                  <a:pt x="102" y="45"/>
                </a:lnTo>
                <a:lnTo>
                  <a:pt x="102" y="46"/>
                </a:lnTo>
                <a:lnTo>
                  <a:pt x="102" y="48"/>
                </a:lnTo>
                <a:lnTo>
                  <a:pt x="102" y="49"/>
                </a:lnTo>
                <a:lnTo>
                  <a:pt x="100" y="49"/>
                </a:lnTo>
                <a:lnTo>
                  <a:pt x="100" y="51"/>
                </a:lnTo>
                <a:lnTo>
                  <a:pt x="100" y="52"/>
                </a:lnTo>
                <a:lnTo>
                  <a:pt x="100" y="54"/>
                </a:lnTo>
                <a:lnTo>
                  <a:pt x="100" y="55"/>
                </a:lnTo>
                <a:lnTo>
                  <a:pt x="100" y="56"/>
                </a:lnTo>
                <a:lnTo>
                  <a:pt x="99" y="58"/>
                </a:lnTo>
                <a:lnTo>
                  <a:pt x="99" y="59"/>
                </a:lnTo>
                <a:lnTo>
                  <a:pt x="97" y="61"/>
                </a:lnTo>
                <a:lnTo>
                  <a:pt x="97" y="62"/>
                </a:lnTo>
                <a:lnTo>
                  <a:pt x="97" y="64"/>
                </a:lnTo>
                <a:lnTo>
                  <a:pt x="97" y="65"/>
                </a:lnTo>
                <a:lnTo>
                  <a:pt x="96" y="67"/>
                </a:lnTo>
                <a:lnTo>
                  <a:pt x="96" y="68"/>
                </a:lnTo>
                <a:lnTo>
                  <a:pt x="94" y="70"/>
                </a:lnTo>
                <a:lnTo>
                  <a:pt x="94" y="71"/>
                </a:lnTo>
                <a:lnTo>
                  <a:pt x="93" y="73"/>
                </a:lnTo>
                <a:lnTo>
                  <a:pt x="93" y="74"/>
                </a:lnTo>
                <a:lnTo>
                  <a:pt x="91" y="76"/>
                </a:lnTo>
                <a:lnTo>
                  <a:pt x="90" y="77"/>
                </a:lnTo>
                <a:lnTo>
                  <a:pt x="90" y="79"/>
                </a:lnTo>
                <a:lnTo>
                  <a:pt x="88" y="79"/>
                </a:lnTo>
                <a:lnTo>
                  <a:pt x="88" y="80"/>
                </a:lnTo>
                <a:lnTo>
                  <a:pt x="87" y="82"/>
                </a:lnTo>
                <a:lnTo>
                  <a:pt x="87" y="83"/>
                </a:lnTo>
                <a:lnTo>
                  <a:pt x="85" y="83"/>
                </a:lnTo>
                <a:lnTo>
                  <a:pt x="84" y="84"/>
                </a:lnTo>
                <a:lnTo>
                  <a:pt x="84" y="86"/>
                </a:lnTo>
                <a:lnTo>
                  <a:pt x="82" y="86"/>
                </a:lnTo>
                <a:lnTo>
                  <a:pt x="82" y="87"/>
                </a:lnTo>
                <a:lnTo>
                  <a:pt x="81" y="87"/>
                </a:lnTo>
                <a:lnTo>
                  <a:pt x="80" y="89"/>
                </a:lnTo>
                <a:lnTo>
                  <a:pt x="80" y="90"/>
                </a:lnTo>
                <a:lnTo>
                  <a:pt x="78" y="90"/>
                </a:lnTo>
                <a:lnTo>
                  <a:pt x="77" y="92"/>
                </a:lnTo>
                <a:lnTo>
                  <a:pt x="75" y="92"/>
                </a:lnTo>
                <a:lnTo>
                  <a:pt x="75" y="93"/>
                </a:lnTo>
                <a:lnTo>
                  <a:pt x="74" y="93"/>
                </a:lnTo>
                <a:lnTo>
                  <a:pt x="72" y="95"/>
                </a:lnTo>
                <a:lnTo>
                  <a:pt x="71" y="95"/>
                </a:lnTo>
                <a:lnTo>
                  <a:pt x="69" y="96"/>
                </a:lnTo>
                <a:lnTo>
                  <a:pt x="68" y="96"/>
                </a:lnTo>
                <a:lnTo>
                  <a:pt x="66" y="98"/>
                </a:lnTo>
                <a:lnTo>
                  <a:pt x="65" y="98"/>
                </a:lnTo>
                <a:lnTo>
                  <a:pt x="63" y="99"/>
                </a:lnTo>
                <a:lnTo>
                  <a:pt x="62" y="99"/>
                </a:lnTo>
                <a:lnTo>
                  <a:pt x="60" y="99"/>
                </a:lnTo>
                <a:lnTo>
                  <a:pt x="59" y="101"/>
                </a:lnTo>
                <a:lnTo>
                  <a:pt x="57" y="101"/>
                </a:lnTo>
                <a:lnTo>
                  <a:pt x="56" y="101"/>
                </a:lnTo>
                <a:lnTo>
                  <a:pt x="54" y="101"/>
                </a:lnTo>
                <a:lnTo>
                  <a:pt x="53" y="102"/>
                </a:lnTo>
                <a:lnTo>
                  <a:pt x="51" y="102"/>
                </a:lnTo>
                <a:lnTo>
                  <a:pt x="50" y="102"/>
                </a:lnTo>
                <a:lnTo>
                  <a:pt x="49" y="102"/>
                </a:lnTo>
                <a:lnTo>
                  <a:pt x="47" y="102"/>
                </a:lnTo>
                <a:lnTo>
                  <a:pt x="46"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1"/>
                </a:lnTo>
                <a:lnTo>
                  <a:pt x="25" y="101"/>
                </a:lnTo>
                <a:lnTo>
                  <a:pt x="23" y="101"/>
                </a:lnTo>
                <a:lnTo>
                  <a:pt x="22" y="99"/>
                </a:lnTo>
                <a:lnTo>
                  <a:pt x="20" y="99"/>
                </a:lnTo>
                <a:lnTo>
                  <a:pt x="19" y="99"/>
                </a:lnTo>
                <a:lnTo>
                  <a:pt x="19" y="98"/>
                </a:lnTo>
                <a:lnTo>
                  <a:pt x="18" y="98"/>
                </a:lnTo>
                <a:lnTo>
                  <a:pt x="16" y="96"/>
                </a:lnTo>
                <a:lnTo>
                  <a:pt x="15" y="96"/>
                </a:lnTo>
                <a:lnTo>
                  <a:pt x="13" y="95"/>
                </a:lnTo>
                <a:lnTo>
                  <a:pt x="12" y="95"/>
                </a:lnTo>
                <a:lnTo>
                  <a:pt x="12" y="93"/>
                </a:lnTo>
                <a:lnTo>
                  <a:pt x="10" y="92"/>
                </a:lnTo>
                <a:lnTo>
                  <a:pt x="9" y="92"/>
                </a:lnTo>
                <a:lnTo>
                  <a:pt x="9" y="90"/>
                </a:lnTo>
                <a:lnTo>
                  <a:pt x="7" y="90"/>
                </a:lnTo>
                <a:lnTo>
                  <a:pt x="7" y="89"/>
                </a:lnTo>
                <a:lnTo>
                  <a:pt x="6" y="87"/>
                </a:lnTo>
                <a:lnTo>
                  <a:pt x="6" y="86"/>
                </a:lnTo>
                <a:lnTo>
                  <a:pt x="4" y="86"/>
                </a:lnTo>
                <a:lnTo>
                  <a:pt x="4" y="84"/>
                </a:lnTo>
                <a:lnTo>
                  <a:pt x="3" y="83"/>
                </a:lnTo>
                <a:lnTo>
                  <a:pt x="3" y="82"/>
                </a:lnTo>
                <a:lnTo>
                  <a:pt x="3" y="80"/>
                </a:lnTo>
                <a:lnTo>
                  <a:pt x="1" y="80"/>
                </a:lnTo>
                <a:lnTo>
                  <a:pt x="1" y="79"/>
                </a:lnTo>
                <a:lnTo>
                  <a:pt x="1" y="77"/>
                </a:lnTo>
                <a:lnTo>
                  <a:pt x="1" y="76"/>
                </a:lnTo>
                <a:lnTo>
                  <a:pt x="1" y="74"/>
                </a:lnTo>
                <a:lnTo>
                  <a:pt x="0" y="74"/>
                </a:lnTo>
                <a:lnTo>
                  <a:pt x="0" y="73"/>
                </a:lnTo>
                <a:lnTo>
                  <a:pt x="0" y="71"/>
                </a:lnTo>
                <a:lnTo>
                  <a:pt x="0" y="70"/>
                </a:lnTo>
                <a:lnTo>
                  <a:pt x="0" y="68"/>
                </a:lnTo>
                <a:lnTo>
                  <a:pt x="0" y="67"/>
                </a:lnTo>
                <a:lnTo>
                  <a:pt x="0" y="65"/>
                </a:lnTo>
                <a:lnTo>
                  <a:pt x="0" y="64"/>
                </a:lnTo>
                <a:lnTo>
                  <a:pt x="0" y="62"/>
                </a:lnTo>
                <a:lnTo>
                  <a:pt x="0" y="61"/>
                </a:lnTo>
                <a:lnTo>
                  <a:pt x="0" y="59"/>
                </a:lnTo>
                <a:lnTo>
                  <a:pt x="0" y="58"/>
                </a:lnTo>
                <a:lnTo>
                  <a:pt x="0" y="56"/>
                </a:lnTo>
                <a:lnTo>
                  <a:pt x="0" y="55"/>
                </a:lnTo>
                <a:lnTo>
                  <a:pt x="0" y="54"/>
                </a:lnTo>
                <a:lnTo>
                  <a:pt x="1" y="52"/>
                </a:lnTo>
                <a:close/>
                <a:moveTo>
                  <a:pt x="44" y="82"/>
                </a:moveTo>
                <a:lnTo>
                  <a:pt x="46" y="82"/>
                </a:lnTo>
                <a:lnTo>
                  <a:pt x="47" y="82"/>
                </a:lnTo>
                <a:lnTo>
                  <a:pt x="49" y="82"/>
                </a:lnTo>
                <a:lnTo>
                  <a:pt x="50" y="82"/>
                </a:lnTo>
                <a:lnTo>
                  <a:pt x="51" y="82"/>
                </a:lnTo>
                <a:lnTo>
                  <a:pt x="53" y="82"/>
                </a:lnTo>
                <a:lnTo>
                  <a:pt x="53" y="80"/>
                </a:lnTo>
                <a:lnTo>
                  <a:pt x="54" y="80"/>
                </a:lnTo>
                <a:lnTo>
                  <a:pt x="56" y="80"/>
                </a:lnTo>
                <a:lnTo>
                  <a:pt x="56" y="79"/>
                </a:lnTo>
                <a:lnTo>
                  <a:pt x="57" y="79"/>
                </a:lnTo>
                <a:lnTo>
                  <a:pt x="59" y="79"/>
                </a:lnTo>
                <a:lnTo>
                  <a:pt x="59" y="77"/>
                </a:lnTo>
                <a:lnTo>
                  <a:pt x="60" y="77"/>
                </a:lnTo>
                <a:lnTo>
                  <a:pt x="60" y="76"/>
                </a:lnTo>
                <a:lnTo>
                  <a:pt x="62" y="76"/>
                </a:lnTo>
                <a:lnTo>
                  <a:pt x="62" y="74"/>
                </a:lnTo>
                <a:lnTo>
                  <a:pt x="63" y="74"/>
                </a:lnTo>
                <a:lnTo>
                  <a:pt x="63" y="73"/>
                </a:lnTo>
                <a:lnTo>
                  <a:pt x="65" y="73"/>
                </a:lnTo>
                <a:lnTo>
                  <a:pt x="65" y="71"/>
                </a:lnTo>
                <a:lnTo>
                  <a:pt x="66" y="71"/>
                </a:lnTo>
                <a:lnTo>
                  <a:pt x="66" y="70"/>
                </a:lnTo>
                <a:lnTo>
                  <a:pt x="68" y="70"/>
                </a:lnTo>
                <a:lnTo>
                  <a:pt x="68" y="68"/>
                </a:lnTo>
                <a:lnTo>
                  <a:pt x="68" y="67"/>
                </a:lnTo>
                <a:lnTo>
                  <a:pt x="69" y="67"/>
                </a:lnTo>
                <a:lnTo>
                  <a:pt x="69" y="65"/>
                </a:lnTo>
                <a:lnTo>
                  <a:pt x="71" y="64"/>
                </a:lnTo>
                <a:lnTo>
                  <a:pt x="71" y="62"/>
                </a:lnTo>
                <a:lnTo>
                  <a:pt x="72" y="61"/>
                </a:lnTo>
                <a:lnTo>
                  <a:pt x="72" y="59"/>
                </a:lnTo>
                <a:lnTo>
                  <a:pt x="72" y="58"/>
                </a:lnTo>
                <a:lnTo>
                  <a:pt x="74" y="56"/>
                </a:lnTo>
                <a:lnTo>
                  <a:pt x="74" y="55"/>
                </a:lnTo>
                <a:lnTo>
                  <a:pt x="74" y="54"/>
                </a:lnTo>
                <a:lnTo>
                  <a:pt x="74" y="52"/>
                </a:lnTo>
                <a:lnTo>
                  <a:pt x="75" y="51"/>
                </a:lnTo>
                <a:lnTo>
                  <a:pt x="75" y="49"/>
                </a:lnTo>
                <a:lnTo>
                  <a:pt x="75" y="48"/>
                </a:lnTo>
                <a:lnTo>
                  <a:pt x="75" y="46"/>
                </a:lnTo>
                <a:lnTo>
                  <a:pt x="75" y="45"/>
                </a:lnTo>
                <a:lnTo>
                  <a:pt x="75" y="43"/>
                </a:lnTo>
                <a:lnTo>
                  <a:pt x="75" y="42"/>
                </a:lnTo>
                <a:lnTo>
                  <a:pt x="75" y="40"/>
                </a:lnTo>
                <a:lnTo>
                  <a:pt x="75" y="39"/>
                </a:lnTo>
                <a:lnTo>
                  <a:pt x="75" y="37"/>
                </a:lnTo>
                <a:lnTo>
                  <a:pt x="75" y="36"/>
                </a:lnTo>
                <a:lnTo>
                  <a:pt x="75" y="34"/>
                </a:lnTo>
                <a:lnTo>
                  <a:pt x="74" y="34"/>
                </a:lnTo>
                <a:lnTo>
                  <a:pt x="74" y="33"/>
                </a:lnTo>
                <a:lnTo>
                  <a:pt x="74" y="31"/>
                </a:lnTo>
                <a:lnTo>
                  <a:pt x="74" y="30"/>
                </a:lnTo>
                <a:lnTo>
                  <a:pt x="72" y="30"/>
                </a:lnTo>
                <a:lnTo>
                  <a:pt x="72" y="28"/>
                </a:lnTo>
                <a:lnTo>
                  <a:pt x="71" y="27"/>
                </a:lnTo>
                <a:lnTo>
                  <a:pt x="69" y="26"/>
                </a:lnTo>
                <a:lnTo>
                  <a:pt x="68" y="24"/>
                </a:lnTo>
                <a:lnTo>
                  <a:pt x="66" y="24"/>
                </a:lnTo>
                <a:lnTo>
                  <a:pt x="66" y="23"/>
                </a:lnTo>
                <a:lnTo>
                  <a:pt x="65" y="23"/>
                </a:lnTo>
                <a:lnTo>
                  <a:pt x="63" y="23"/>
                </a:lnTo>
                <a:lnTo>
                  <a:pt x="63" y="21"/>
                </a:lnTo>
                <a:lnTo>
                  <a:pt x="62" y="21"/>
                </a:lnTo>
                <a:lnTo>
                  <a:pt x="60" y="21"/>
                </a:lnTo>
                <a:lnTo>
                  <a:pt x="59" y="21"/>
                </a:lnTo>
                <a:lnTo>
                  <a:pt x="57" y="21"/>
                </a:lnTo>
                <a:lnTo>
                  <a:pt x="56" y="21"/>
                </a:lnTo>
                <a:lnTo>
                  <a:pt x="54" y="21"/>
                </a:lnTo>
                <a:lnTo>
                  <a:pt x="53" y="21"/>
                </a:lnTo>
                <a:lnTo>
                  <a:pt x="51" y="21"/>
                </a:lnTo>
                <a:lnTo>
                  <a:pt x="50" y="21"/>
                </a:lnTo>
                <a:lnTo>
                  <a:pt x="50" y="23"/>
                </a:lnTo>
                <a:lnTo>
                  <a:pt x="49" y="23"/>
                </a:lnTo>
                <a:lnTo>
                  <a:pt x="47" y="23"/>
                </a:lnTo>
                <a:lnTo>
                  <a:pt x="46" y="24"/>
                </a:lnTo>
                <a:lnTo>
                  <a:pt x="44" y="24"/>
                </a:lnTo>
                <a:lnTo>
                  <a:pt x="43" y="26"/>
                </a:lnTo>
                <a:lnTo>
                  <a:pt x="41" y="26"/>
                </a:lnTo>
                <a:lnTo>
                  <a:pt x="41" y="27"/>
                </a:lnTo>
                <a:lnTo>
                  <a:pt x="40" y="27"/>
                </a:lnTo>
                <a:lnTo>
                  <a:pt x="40" y="28"/>
                </a:lnTo>
                <a:lnTo>
                  <a:pt x="38" y="28"/>
                </a:lnTo>
                <a:lnTo>
                  <a:pt x="38" y="30"/>
                </a:lnTo>
                <a:lnTo>
                  <a:pt x="37" y="30"/>
                </a:lnTo>
                <a:lnTo>
                  <a:pt x="37" y="31"/>
                </a:lnTo>
                <a:lnTo>
                  <a:pt x="35" y="31"/>
                </a:lnTo>
                <a:lnTo>
                  <a:pt x="35" y="33"/>
                </a:lnTo>
                <a:lnTo>
                  <a:pt x="34" y="33"/>
                </a:lnTo>
                <a:lnTo>
                  <a:pt x="34" y="34"/>
                </a:lnTo>
                <a:lnTo>
                  <a:pt x="32" y="36"/>
                </a:lnTo>
                <a:lnTo>
                  <a:pt x="32" y="37"/>
                </a:lnTo>
                <a:lnTo>
                  <a:pt x="31" y="39"/>
                </a:lnTo>
                <a:lnTo>
                  <a:pt x="31" y="40"/>
                </a:lnTo>
                <a:lnTo>
                  <a:pt x="29" y="42"/>
                </a:lnTo>
                <a:lnTo>
                  <a:pt x="29" y="43"/>
                </a:lnTo>
                <a:lnTo>
                  <a:pt x="29" y="45"/>
                </a:lnTo>
                <a:lnTo>
                  <a:pt x="28" y="46"/>
                </a:lnTo>
                <a:lnTo>
                  <a:pt x="28" y="48"/>
                </a:lnTo>
                <a:lnTo>
                  <a:pt x="28" y="49"/>
                </a:lnTo>
                <a:lnTo>
                  <a:pt x="28" y="51"/>
                </a:lnTo>
                <a:lnTo>
                  <a:pt x="26" y="52"/>
                </a:lnTo>
                <a:lnTo>
                  <a:pt x="26" y="54"/>
                </a:lnTo>
                <a:lnTo>
                  <a:pt x="26" y="55"/>
                </a:lnTo>
                <a:lnTo>
                  <a:pt x="26" y="56"/>
                </a:lnTo>
                <a:lnTo>
                  <a:pt x="26" y="58"/>
                </a:lnTo>
                <a:lnTo>
                  <a:pt x="26" y="59"/>
                </a:lnTo>
                <a:lnTo>
                  <a:pt x="26" y="61"/>
                </a:lnTo>
                <a:lnTo>
                  <a:pt x="26" y="62"/>
                </a:lnTo>
                <a:lnTo>
                  <a:pt x="26" y="64"/>
                </a:lnTo>
                <a:lnTo>
                  <a:pt x="26" y="65"/>
                </a:lnTo>
                <a:lnTo>
                  <a:pt x="26" y="67"/>
                </a:lnTo>
                <a:lnTo>
                  <a:pt x="26" y="68"/>
                </a:lnTo>
                <a:lnTo>
                  <a:pt x="28" y="70"/>
                </a:lnTo>
                <a:lnTo>
                  <a:pt x="28" y="71"/>
                </a:lnTo>
                <a:lnTo>
                  <a:pt x="28" y="73"/>
                </a:lnTo>
                <a:lnTo>
                  <a:pt x="29" y="73"/>
                </a:lnTo>
                <a:lnTo>
                  <a:pt x="29" y="74"/>
                </a:lnTo>
                <a:lnTo>
                  <a:pt x="29" y="76"/>
                </a:lnTo>
                <a:lnTo>
                  <a:pt x="31" y="76"/>
                </a:lnTo>
                <a:lnTo>
                  <a:pt x="31" y="77"/>
                </a:lnTo>
                <a:lnTo>
                  <a:pt x="32" y="77"/>
                </a:lnTo>
                <a:lnTo>
                  <a:pt x="32" y="79"/>
                </a:lnTo>
                <a:lnTo>
                  <a:pt x="34" y="79"/>
                </a:lnTo>
                <a:lnTo>
                  <a:pt x="34" y="80"/>
                </a:lnTo>
                <a:lnTo>
                  <a:pt x="35" y="80"/>
                </a:lnTo>
                <a:lnTo>
                  <a:pt x="37" y="80"/>
                </a:lnTo>
                <a:lnTo>
                  <a:pt x="38" y="82"/>
                </a:lnTo>
                <a:lnTo>
                  <a:pt x="40" y="82"/>
                </a:lnTo>
                <a:lnTo>
                  <a:pt x="41" y="82"/>
                </a:lnTo>
                <a:lnTo>
                  <a:pt x="43" y="82"/>
                </a:lnTo>
                <a:lnTo>
                  <a:pt x="44" y="8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4" name="Freeform 48"/>
          <p:cNvSpPr>
            <a:spLocks noEditPoints="1"/>
          </p:cNvSpPr>
          <p:nvPr/>
        </p:nvSpPr>
        <p:spPr bwMode="auto">
          <a:xfrm>
            <a:off x="7923213" y="1330325"/>
            <a:ext cx="93662" cy="147638"/>
          </a:xfrm>
          <a:custGeom>
            <a:avLst/>
            <a:gdLst>
              <a:gd name="T0" fmla="*/ 2147483647 w 112"/>
              <a:gd name="T1" fmla="*/ 2147483647 h 138"/>
              <a:gd name="T2" fmla="*/ 2147483647 w 112"/>
              <a:gd name="T3" fmla="*/ 2147483647 h 138"/>
              <a:gd name="T4" fmla="*/ 2147483647 w 112"/>
              <a:gd name="T5" fmla="*/ 2147483647 h 138"/>
              <a:gd name="T6" fmla="*/ 2147483647 w 112"/>
              <a:gd name="T7" fmla="*/ 2147483647 h 138"/>
              <a:gd name="T8" fmla="*/ 2147483647 w 112"/>
              <a:gd name="T9" fmla="*/ 2147483647 h 138"/>
              <a:gd name="T10" fmla="*/ 2147483647 w 112"/>
              <a:gd name="T11" fmla="*/ 0 h 138"/>
              <a:gd name="T12" fmla="*/ 2147483647 w 112"/>
              <a:gd name="T13" fmla="*/ 0 h 138"/>
              <a:gd name="T14" fmla="*/ 2147483647 w 112"/>
              <a:gd name="T15" fmla="*/ 2147483647 h 138"/>
              <a:gd name="T16" fmla="*/ 2147483647 w 112"/>
              <a:gd name="T17" fmla="*/ 2147483647 h 138"/>
              <a:gd name="T18" fmla="*/ 2147483647 w 112"/>
              <a:gd name="T19" fmla="*/ 2147483647 h 138"/>
              <a:gd name="T20" fmla="*/ 2147483647 w 112"/>
              <a:gd name="T21" fmla="*/ 2147483647 h 138"/>
              <a:gd name="T22" fmla="*/ 2147483647 w 112"/>
              <a:gd name="T23" fmla="*/ 2147483647 h 138"/>
              <a:gd name="T24" fmla="*/ 2147483647 w 112"/>
              <a:gd name="T25" fmla="*/ 2147483647 h 138"/>
              <a:gd name="T26" fmla="*/ 2147483647 w 112"/>
              <a:gd name="T27" fmla="*/ 2147483647 h 138"/>
              <a:gd name="T28" fmla="*/ 2147483647 w 112"/>
              <a:gd name="T29" fmla="*/ 2147483647 h 138"/>
              <a:gd name="T30" fmla="*/ 2147483647 w 112"/>
              <a:gd name="T31" fmla="*/ 2147483647 h 138"/>
              <a:gd name="T32" fmla="*/ 2147483647 w 112"/>
              <a:gd name="T33" fmla="*/ 2147483647 h 138"/>
              <a:gd name="T34" fmla="*/ 2147483647 w 112"/>
              <a:gd name="T35" fmla="*/ 2147483647 h 138"/>
              <a:gd name="T36" fmla="*/ 2147483647 w 112"/>
              <a:gd name="T37" fmla="*/ 2147483647 h 138"/>
              <a:gd name="T38" fmla="*/ 2147483647 w 112"/>
              <a:gd name="T39" fmla="*/ 2147483647 h 138"/>
              <a:gd name="T40" fmla="*/ 2147483647 w 112"/>
              <a:gd name="T41" fmla="*/ 2147483647 h 138"/>
              <a:gd name="T42" fmla="*/ 2147483647 w 112"/>
              <a:gd name="T43" fmla="*/ 2147483647 h 138"/>
              <a:gd name="T44" fmla="*/ 2147483647 w 112"/>
              <a:gd name="T45" fmla="*/ 2147483647 h 138"/>
              <a:gd name="T46" fmla="*/ 2147483647 w 112"/>
              <a:gd name="T47" fmla="*/ 2147483647 h 138"/>
              <a:gd name="T48" fmla="*/ 2147483647 w 112"/>
              <a:gd name="T49" fmla="*/ 2147483647 h 138"/>
              <a:gd name="T50" fmla="*/ 2147483647 w 112"/>
              <a:gd name="T51" fmla="*/ 2147483647 h 138"/>
              <a:gd name="T52" fmla="*/ 2147483647 w 112"/>
              <a:gd name="T53" fmla="*/ 2147483647 h 138"/>
              <a:gd name="T54" fmla="*/ 2147483647 w 112"/>
              <a:gd name="T55" fmla="*/ 2147483647 h 138"/>
              <a:gd name="T56" fmla="*/ 2147483647 w 112"/>
              <a:gd name="T57" fmla="*/ 2147483647 h 138"/>
              <a:gd name="T58" fmla="*/ 2147483647 w 112"/>
              <a:gd name="T59" fmla="*/ 2147483647 h 138"/>
              <a:gd name="T60" fmla="*/ 2147483647 w 112"/>
              <a:gd name="T61" fmla="*/ 2147483647 h 138"/>
              <a:gd name="T62" fmla="*/ 2147483647 w 112"/>
              <a:gd name="T63" fmla="*/ 2147483647 h 138"/>
              <a:gd name="T64" fmla="*/ 2147483647 w 112"/>
              <a:gd name="T65" fmla="*/ 2147483647 h 138"/>
              <a:gd name="T66" fmla="*/ 2147483647 w 112"/>
              <a:gd name="T67" fmla="*/ 2147483647 h 138"/>
              <a:gd name="T68" fmla="*/ 2147483647 w 112"/>
              <a:gd name="T69" fmla="*/ 2147483647 h 138"/>
              <a:gd name="T70" fmla="*/ 2147483647 w 112"/>
              <a:gd name="T71" fmla="*/ 2147483647 h 138"/>
              <a:gd name="T72" fmla="*/ 2147483647 w 112"/>
              <a:gd name="T73" fmla="*/ 2147483647 h 138"/>
              <a:gd name="T74" fmla="*/ 2147483647 w 112"/>
              <a:gd name="T75" fmla="*/ 2147483647 h 138"/>
              <a:gd name="T76" fmla="*/ 2147483647 w 112"/>
              <a:gd name="T77" fmla="*/ 2147483647 h 138"/>
              <a:gd name="T78" fmla="*/ 2147483647 w 112"/>
              <a:gd name="T79" fmla="*/ 2147483647 h 138"/>
              <a:gd name="T80" fmla="*/ 2147483647 w 112"/>
              <a:gd name="T81" fmla="*/ 2147483647 h 138"/>
              <a:gd name="T82" fmla="*/ 2147483647 w 112"/>
              <a:gd name="T83" fmla="*/ 2147483647 h 138"/>
              <a:gd name="T84" fmla="*/ 2147483647 w 112"/>
              <a:gd name="T85" fmla="*/ 2147483647 h 138"/>
              <a:gd name="T86" fmla="*/ 2147483647 w 112"/>
              <a:gd name="T87" fmla="*/ 2147483647 h 138"/>
              <a:gd name="T88" fmla="*/ 2147483647 w 112"/>
              <a:gd name="T89" fmla="*/ 2147483647 h 138"/>
              <a:gd name="T90" fmla="*/ 2147483647 w 112"/>
              <a:gd name="T91" fmla="*/ 2147483647 h 138"/>
              <a:gd name="T92" fmla="*/ 2147483647 w 112"/>
              <a:gd name="T93" fmla="*/ 2147483647 h 138"/>
              <a:gd name="T94" fmla="*/ 2147483647 w 112"/>
              <a:gd name="T95" fmla="*/ 2147483647 h 138"/>
              <a:gd name="T96" fmla="*/ 2147483647 w 112"/>
              <a:gd name="T97" fmla="*/ 2147483647 h 138"/>
              <a:gd name="T98" fmla="*/ 2147483647 w 112"/>
              <a:gd name="T99" fmla="*/ 2147483647 h 138"/>
              <a:gd name="T100" fmla="*/ 2147483647 w 112"/>
              <a:gd name="T101" fmla="*/ 2147483647 h 138"/>
              <a:gd name="T102" fmla="*/ 2147483647 w 112"/>
              <a:gd name="T103" fmla="*/ 2147483647 h 138"/>
              <a:gd name="T104" fmla="*/ 2147483647 w 112"/>
              <a:gd name="T105" fmla="*/ 2147483647 h 138"/>
              <a:gd name="T106" fmla="*/ 2147483647 w 112"/>
              <a:gd name="T107" fmla="*/ 2147483647 h 138"/>
              <a:gd name="T108" fmla="*/ 2147483647 w 112"/>
              <a:gd name="T109" fmla="*/ 2147483647 h 138"/>
              <a:gd name="T110" fmla="*/ 2147483647 w 112"/>
              <a:gd name="T111" fmla="*/ 2147483647 h 138"/>
              <a:gd name="T112" fmla="*/ 2147483647 w 112"/>
              <a:gd name="T113" fmla="*/ 2147483647 h 1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2"/>
              <a:gd name="T172" fmla="*/ 0 h 138"/>
              <a:gd name="T173" fmla="*/ 112 w 112"/>
              <a:gd name="T174" fmla="*/ 138 h 1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2" h="138">
                <a:moveTo>
                  <a:pt x="26" y="3"/>
                </a:moveTo>
                <a:lnTo>
                  <a:pt x="51" y="3"/>
                </a:lnTo>
                <a:lnTo>
                  <a:pt x="50" y="17"/>
                </a:lnTo>
                <a:lnTo>
                  <a:pt x="50" y="15"/>
                </a:lnTo>
                <a:lnTo>
                  <a:pt x="51" y="15"/>
                </a:lnTo>
                <a:lnTo>
                  <a:pt x="51" y="14"/>
                </a:lnTo>
                <a:lnTo>
                  <a:pt x="53" y="14"/>
                </a:lnTo>
                <a:lnTo>
                  <a:pt x="53" y="12"/>
                </a:lnTo>
                <a:lnTo>
                  <a:pt x="54" y="12"/>
                </a:lnTo>
                <a:lnTo>
                  <a:pt x="56" y="11"/>
                </a:lnTo>
                <a:lnTo>
                  <a:pt x="57" y="9"/>
                </a:lnTo>
                <a:lnTo>
                  <a:pt x="59" y="9"/>
                </a:lnTo>
                <a:lnTo>
                  <a:pt x="59" y="8"/>
                </a:lnTo>
                <a:lnTo>
                  <a:pt x="60" y="8"/>
                </a:lnTo>
                <a:lnTo>
                  <a:pt x="62" y="6"/>
                </a:lnTo>
                <a:lnTo>
                  <a:pt x="63" y="6"/>
                </a:lnTo>
                <a:lnTo>
                  <a:pt x="63" y="5"/>
                </a:lnTo>
                <a:lnTo>
                  <a:pt x="65" y="5"/>
                </a:lnTo>
                <a:lnTo>
                  <a:pt x="66" y="5"/>
                </a:lnTo>
                <a:lnTo>
                  <a:pt x="66" y="3"/>
                </a:lnTo>
                <a:lnTo>
                  <a:pt x="68" y="3"/>
                </a:lnTo>
                <a:lnTo>
                  <a:pt x="69" y="3"/>
                </a:lnTo>
                <a:lnTo>
                  <a:pt x="69" y="2"/>
                </a:lnTo>
                <a:lnTo>
                  <a:pt x="71" y="2"/>
                </a:lnTo>
                <a:lnTo>
                  <a:pt x="72" y="2"/>
                </a:lnTo>
                <a:lnTo>
                  <a:pt x="74" y="2"/>
                </a:lnTo>
                <a:lnTo>
                  <a:pt x="75" y="2"/>
                </a:lnTo>
                <a:lnTo>
                  <a:pt x="76" y="0"/>
                </a:lnTo>
                <a:lnTo>
                  <a:pt x="78" y="0"/>
                </a:lnTo>
                <a:lnTo>
                  <a:pt x="79" y="0"/>
                </a:lnTo>
                <a:lnTo>
                  <a:pt x="81" y="0"/>
                </a:lnTo>
                <a:lnTo>
                  <a:pt x="82" y="0"/>
                </a:lnTo>
                <a:lnTo>
                  <a:pt x="84" y="0"/>
                </a:lnTo>
                <a:lnTo>
                  <a:pt x="85" y="0"/>
                </a:lnTo>
                <a:lnTo>
                  <a:pt x="87" y="0"/>
                </a:lnTo>
                <a:lnTo>
                  <a:pt x="88" y="0"/>
                </a:lnTo>
                <a:lnTo>
                  <a:pt x="88" y="2"/>
                </a:lnTo>
                <a:lnTo>
                  <a:pt x="90" y="2"/>
                </a:lnTo>
                <a:lnTo>
                  <a:pt x="91" y="2"/>
                </a:lnTo>
                <a:lnTo>
                  <a:pt x="93" y="2"/>
                </a:lnTo>
                <a:lnTo>
                  <a:pt x="94" y="2"/>
                </a:lnTo>
                <a:lnTo>
                  <a:pt x="94" y="3"/>
                </a:lnTo>
                <a:lnTo>
                  <a:pt x="96" y="3"/>
                </a:lnTo>
                <a:lnTo>
                  <a:pt x="97" y="3"/>
                </a:lnTo>
                <a:lnTo>
                  <a:pt x="97" y="5"/>
                </a:lnTo>
                <a:lnTo>
                  <a:pt x="99" y="5"/>
                </a:lnTo>
                <a:lnTo>
                  <a:pt x="100" y="6"/>
                </a:lnTo>
                <a:lnTo>
                  <a:pt x="102" y="6"/>
                </a:lnTo>
                <a:lnTo>
                  <a:pt x="102" y="8"/>
                </a:lnTo>
                <a:lnTo>
                  <a:pt x="103" y="8"/>
                </a:lnTo>
                <a:lnTo>
                  <a:pt x="103" y="9"/>
                </a:lnTo>
                <a:lnTo>
                  <a:pt x="105" y="9"/>
                </a:lnTo>
                <a:lnTo>
                  <a:pt x="105" y="11"/>
                </a:lnTo>
                <a:lnTo>
                  <a:pt x="106" y="12"/>
                </a:lnTo>
                <a:lnTo>
                  <a:pt x="106" y="14"/>
                </a:lnTo>
                <a:lnTo>
                  <a:pt x="107" y="14"/>
                </a:lnTo>
                <a:lnTo>
                  <a:pt x="107" y="15"/>
                </a:lnTo>
                <a:lnTo>
                  <a:pt x="107" y="17"/>
                </a:lnTo>
                <a:lnTo>
                  <a:pt x="109" y="17"/>
                </a:lnTo>
                <a:lnTo>
                  <a:pt x="109" y="18"/>
                </a:lnTo>
                <a:lnTo>
                  <a:pt x="109" y="20"/>
                </a:lnTo>
                <a:lnTo>
                  <a:pt x="110" y="21"/>
                </a:lnTo>
                <a:lnTo>
                  <a:pt x="110" y="23"/>
                </a:lnTo>
                <a:lnTo>
                  <a:pt x="110" y="24"/>
                </a:lnTo>
                <a:lnTo>
                  <a:pt x="110" y="26"/>
                </a:lnTo>
                <a:lnTo>
                  <a:pt x="110" y="27"/>
                </a:lnTo>
                <a:lnTo>
                  <a:pt x="110" y="28"/>
                </a:lnTo>
                <a:lnTo>
                  <a:pt x="112" y="30"/>
                </a:lnTo>
                <a:lnTo>
                  <a:pt x="112" y="31"/>
                </a:lnTo>
                <a:lnTo>
                  <a:pt x="112" y="33"/>
                </a:lnTo>
                <a:lnTo>
                  <a:pt x="112" y="34"/>
                </a:lnTo>
                <a:lnTo>
                  <a:pt x="112" y="36"/>
                </a:lnTo>
                <a:lnTo>
                  <a:pt x="112" y="37"/>
                </a:lnTo>
                <a:lnTo>
                  <a:pt x="112" y="39"/>
                </a:lnTo>
                <a:lnTo>
                  <a:pt x="112" y="40"/>
                </a:lnTo>
                <a:lnTo>
                  <a:pt x="110" y="40"/>
                </a:lnTo>
                <a:lnTo>
                  <a:pt x="110" y="42"/>
                </a:lnTo>
                <a:lnTo>
                  <a:pt x="110" y="43"/>
                </a:lnTo>
                <a:lnTo>
                  <a:pt x="110" y="45"/>
                </a:lnTo>
                <a:lnTo>
                  <a:pt x="110" y="46"/>
                </a:lnTo>
                <a:lnTo>
                  <a:pt x="110" y="48"/>
                </a:lnTo>
                <a:lnTo>
                  <a:pt x="110" y="49"/>
                </a:lnTo>
                <a:lnTo>
                  <a:pt x="110" y="51"/>
                </a:lnTo>
                <a:lnTo>
                  <a:pt x="109" y="52"/>
                </a:lnTo>
                <a:lnTo>
                  <a:pt x="109" y="54"/>
                </a:lnTo>
                <a:lnTo>
                  <a:pt x="109" y="55"/>
                </a:lnTo>
                <a:lnTo>
                  <a:pt x="109" y="56"/>
                </a:lnTo>
                <a:lnTo>
                  <a:pt x="107" y="58"/>
                </a:lnTo>
                <a:lnTo>
                  <a:pt x="107" y="59"/>
                </a:lnTo>
                <a:lnTo>
                  <a:pt x="107" y="61"/>
                </a:lnTo>
                <a:lnTo>
                  <a:pt x="107" y="62"/>
                </a:lnTo>
                <a:lnTo>
                  <a:pt x="106" y="64"/>
                </a:lnTo>
                <a:lnTo>
                  <a:pt x="106" y="65"/>
                </a:lnTo>
                <a:lnTo>
                  <a:pt x="106" y="67"/>
                </a:lnTo>
                <a:lnTo>
                  <a:pt x="105" y="67"/>
                </a:lnTo>
                <a:lnTo>
                  <a:pt x="105" y="68"/>
                </a:lnTo>
                <a:lnTo>
                  <a:pt x="105" y="70"/>
                </a:lnTo>
                <a:lnTo>
                  <a:pt x="103" y="71"/>
                </a:lnTo>
                <a:lnTo>
                  <a:pt x="103" y="73"/>
                </a:lnTo>
                <a:lnTo>
                  <a:pt x="102" y="73"/>
                </a:lnTo>
                <a:lnTo>
                  <a:pt x="102" y="74"/>
                </a:lnTo>
                <a:lnTo>
                  <a:pt x="102" y="76"/>
                </a:lnTo>
                <a:lnTo>
                  <a:pt x="100" y="77"/>
                </a:lnTo>
                <a:lnTo>
                  <a:pt x="100" y="79"/>
                </a:lnTo>
                <a:lnTo>
                  <a:pt x="99" y="79"/>
                </a:lnTo>
                <a:lnTo>
                  <a:pt x="99" y="80"/>
                </a:lnTo>
                <a:lnTo>
                  <a:pt x="97" y="82"/>
                </a:lnTo>
                <a:lnTo>
                  <a:pt x="96" y="83"/>
                </a:lnTo>
                <a:lnTo>
                  <a:pt x="96" y="84"/>
                </a:lnTo>
                <a:lnTo>
                  <a:pt x="94" y="84"/>
                </a:lnTo>
                <a:lnTo>
                  <a:pt x="94" y="86"/>
                </a:lnTo>
                <a:lnTo>
                  <a:pt x="93" y="87"/>
                </a:lnTo>
                <a:lnTo>
                  <a:pt x="91" y="89"/>
                </a:lnTo>
                <a:lnTo>
                  <a:pt x="90" y="90"/>
                </a:lnTo>
                <a:lnTo>
                  <a:pt x="88" y="92"/>
                </a:lnTo>
                <a:lnTo>
                  <a:pt x="87" y="93"/>
                </a:lnTo>
                <a:lnTo>
                  <a:pt x="85" y="95"/>
                </a:lnTo>
                <a:lnTo>
                  <a:pt x="84" y="95"/>
                </a:lnTo>
                <a:lnTo>
                  <a:pt x="82" y="96"/>
                </a:lnTo>
                <a:lnTo>
                  <a:pt x="81" y="96"/>
                </a:lnTo>
                <a:lnTo>
                  <a:pt x="81" y="98"/>
                </a:lnTo>
                <a:lnTo>
                  <a:pt x="79" y="98"/>
                </a:lnTo>
                <a:lnTo>
                  <a:pt x="78" y="99"/>
                </a:lnTo>
                <a:lnTo>
                  <a:pt x="76" y="99"/>
                </a:lnTo>
                <a:lnTo>
                  <a:pt x="75" y="101"/>
                </a:lnTo>
                <a:lnTo>
                  <a:pt x="74" y="101"/>
                </a:lnTo>
                <a:lnTo>
                  <a:pt x="72" y="101"/>
                </a:lnTo>
                <a:lnTo>
                  <a:pt x="71" y="101"/>
                </a:lnTo>
                <a:lnTo>
                  <a:pt x="69" y="102"/>
                </a:lnTo>
                <a:lnTo>
                  <a:pt x="68" y="102"/>
                </a:lnTo>
                <a:lnTo>
                  <a:pt x="66" y="102"/>
                </a:lnTo>
                <a:lnTo>
                  <a:pt x="65" y="102"/>
                </a:lnTo>
                <a:lnTo>
                  <a:pt x="63" y="102"/>
                </a:lnTo>
                <a:lnTo>
                  <a:pt x="62" y="102"/>
                </a:lnTo>
                <a:lnTo>
                  <a:pt x="60" y="102"/>
                </a:lnTo>
                <a:lnTo>
                  <a:pt x="59" y="102"/>
                </a:lnTo>
                <a:lnTo>
                  <a:pt x="57" y="102"/>
                </a:lnTo>
                <a:lnTo>
                  <a:pt x="56" y="102"/>
                </a:lnTo>
                <a:lnTo>
                  <a:pt x="54" y="102"/>
                </a:lnTo>
                <a:lnTo>
                  <a:pt x="53" y="102"/>
                </a:lnTo>
                <a:lnTo>
                  <a:pt x="51" y="102"/>
                </a:lnTo>
                <a:lnTo>
                  <a:pt x="50" y="101"/>
                </a:lnTo>
                <a:lnTo>
                  <a:pt x="48" y="101"/>
                </a:lnTo>
                <a:lnTo>
                  <a:pt x="47" y="101"/>
                </a:lnTo>
                <a:lnTo>
                  <a:pt x="47" y="99"/>
                </a:lnTo>
                <a:lnTo>
                  <a:pt x="45" y="99"/>
                </a:lnTo>
                <a:lnTo>
                  <a:pt x="44" y="98"/>
                </a:lnTo>
                <a:lnTo>
                  <a:pt x="43" y="98"/>
                </a:lnTo>
                <a:lnTo>
                  <a:pt x="43" y="96"/>
                </a:lnTo>
                <a:lnTo>
                  <a:pt x="41" y="96"/>
                </a:lnTo>
                <a:lnTo>
                  <a:pt x="41" y="95"/>
                </a:lnTo>
                <a:lnTo>
                  <a:pt x="40" y="95"/>
                </a:lnTo>
                <a:lnTo>
                  <a:pt x="40" y="93"/>
                </a:lnTo>
                <a:lnTo>
                  <a:pt x="40" y="92"/>
                </a:lnTo>
                <a:lnTo>
                  <a:pt x="38" y="92"/>
                </a:lnTo>
                <a:lnTo>
                  <a:pt x="38" y="90"/>
                </a:lnTo>
                <a:lnTo>
                  <a:pt x="37" y="89"/>
                </a:lnTo>
                <a:lnTo>
                  <a:pt x="37" y="87"/>
                </a:lnTo>
                <a:lnTo>
                  <a:pt x="35" y="86"/>
                </a:lnTo>
                <a:lnTo>
                  <a:pt x="26" y="138"/>
                </a:lnTo>
                <a:lnTo>
                  <a:pt x="0" y="138"/>
                </a:lnTo>
                <a:lnTo>
                  <a:pt x="26" y="3"/>
                </a:lnTo>
                <a:close/>
                <a:moveTo>
                  <a:pt x="43" y="52"/>
                </a:moveTo>
                <a:lnTo>
                  <a:pt x="41" y="52"/>
                </a:lnTo>
                <a:lnTo>
                  <a:pt x="41" y="54"/>
                </a:lnTo>
                <a:lnTo>
                  <a:pt x="41" y="55"/>
                </a:lnTo>
                <a:lnTo>
                  <a:pt x="41" y="56"/>
                </a:lnTo>
                <a:lnTo>
                  <a:pt x="41" y="58"/>
                </a:lnTo>
                <a:lnTo>
                  <a:pt x="41" y="59"/>
                </a:lnTo>
                <a:lnTo>
                  <a:pt x="41" y="61"/>
                </a:lnTo>
                <a:lnTo>
                  <a:pt x="41" y="62"/>
                </a:lnTo>
                <a:lnTo>
                  <a:pt x="41" y="64"/>
                </a:lnTo>
                <a:lnTo>
                  <a:pt x="41" y="65"/>
                </a:lnTo>
                <a:lnTo>
                  <a:pt x="41" y="67"/>
                </a:lnTo>
                <a:lnTo>
                  <a:pt x="41" y="68"/>
                </a:lnTo>
                <a:lnTo>
                  <a:pt x="41" y="70"/>
                </a:lnTo>
                <a:lnTo>
                  <a:pt x="43" y="71"/>
                </a:lnTo>
                <a:lnTo>
                  <a:pt x="43" y="73"/>
                </a:lnTo>
                <a:lnTo>
                  <a:pt x="43" y="74"/>
                </a:lnTo>
                <a:lnTo>
                  <a:pt x="44" y="74"/>
                </a:lnTo>
                <a:lnTo>
                  <a:pt x="44" y="76"/>
                </a:lnTo>
                <a:lnTo>
                  <a:pt x="45" y="76"/>
                </a:lnTo>
                <a:lnTo>
                  <a:pt x="45" y="77"/>
                </a:lnTo>
                <a:lnTo>
                  <a:pt x="47" y="77"/>
                </a:lnTo>
                <a:lnTo>
                  <a:pt x="47" y="79"/>
                </a:lnTo>
                <a:lnTo>
                  <a:pt x="48" y="79"/>
                </a:lnTo>
                <a:lnTo>
                  <a:pt x="48" y="80"/>
                </a:lnTo>
                <a:lnTo>
                  <a:pt x="50" y="80"/>
                </a:lnTo>
                <a:lnTo>
                  <a:pt x="51" y="80"/>
                </a:lnTo>
                <a:lnTo>
                  <a:pt x="53" y="80"/>
                </a:lnTo>
                <a:lnTo>
                  <a:pt x="54" y="80"/>
                </a:lnTo>
                <a:lnTo>
                  <a:pt x="54" y="82"/>
                </a:lnTo>
                <a:lnTo>
                  <a:pt x="56" y="82"/>
                </a:lnTo>
                <a:lnTo>
                  <a:pt x="57" y="82"/>
                </a:lnTo>
                <a:lnTo>
                  <a:pt x="59" y="82"/>
                </a:lnTo>
                <a:lnTo>
                  <a:pt x="59" y="80"/>
                </a:lnTo>
                <a:lnTo>
                  <a:pt x="60" y="80"/>
                </a:lnTo>
                <a:lnTo>
                  <a:pt x="62" y="80"/>
                </a:lnTo>
                <a:lnTo>
                  <a:pt x="63" y="80"/>
                </a:lnTo>
                <a:lnTo>
                  <a:pt x="65" y="80"/>
                </a:lnTo>
                <a:lnTo>
                  <a:pt x="66" y="79"/>
                </a:lnTo>
                <a:lnTo>
                  <a:pt x="68" y="79"/>
                </a:lnTo>
                <a:lnTo>
                  <a:pt x="69" y="77"/>
                </a:lnTo>
                <a:lnTo>
                  <a:pt x="71" y="77"/>
                </a:lnTo>
                <a:lnTo>
                  <a:pt x="71" y="76"/>
                </a:lnTo>
                <a:lnTo>
                  <a:pt x="72" y="76"/>
                </a:lnTo>
                <a:lnTo>
                  <a:pt x="72" y="74"/>
                </a:lnTo>
                <a:lnTo>
                  <a:pt x="74" y="74"/>
                </a:lnTo>
                <a:lnTo>
                  <a:pt x="74" y="73"/>
                </a:lnTo>
                <a:lnTo>
                  <a:pt x="75" y="73"/>
                </a:lnTo>
                <a:lnTo>
                  <a:pt x="75" y="71"/>
                </a:lnTo>
                <a:lnTo>
                  <a:pt x="76" y="71"/>
                </a:lnTo>
                <a:lnTo>
                  <a:pt x="76" y="70"/>
                </a:lnTo>
                <a:lnTo>
                  <a:pt x="76" y="68"/>
                </a:lnTo>
                <a:lnTo>
                  <a:pt x="78" y="68"/>
                </a:lnTo>
                <a:lnTo>
                  <a:pt x="78" y="67"/>
                </a:lnTo>
                <a:lnTo>
                  <a:pt x="79" y="65"/>
                </a:lnTo>
                <a:lnTo>
                  <a:pt x="79" y="64"/>
                </a:lnTo>
                <a:lnTo>
                  <a:pt x="81" y="62"/>
                </a:lnTo>
                <a:lnTo>
                  <a:pt x="81" y="61"/>
                </a:lnTo>
                <a:lnTo>
                  <a:pt x="81" y="59"/>
                </a:lnTo>
                <a:lnTo>
                  <a:pt x="82" y="58"/>
                </a:lnTo>
                <a:lnTo>
                  <a:pt x="82" y="56"/>
                </a:lnTo>
                <a:lnTo>
                  <a:pt x="82" y="55"/>
                </a:lnTo>
                <a:lnTo>
                  <a:pt x="82" y="54"/>
                </a:lnTo>
                <a:lnTo>
                  <a:pt x="84" y="54"/>
                </a:lnTo>
                <a:lnTo>
                  <a:pt x="84" y="52"/>
                </a:lnTo>
                <a:lnTo>
                  <a:pt x="84" y="51"/>
                </a:lnTo>
                <a:lnTo>
                  <a:pt x="84" y="49"/>
                </a:lnTo>
                <a:lnTo>
                  <a:pt x="84" y="48"/>
                </a:lnTo>
                <a:lnTo>
                  <a:pt x="84" y="46"/>
                </a:lnTo>
                <a:lnTo>
                  <a:pt x="84" y="45"/>
                </a:lnTo>
                <a:lnTo>
                  <a:pt x="84" y="43"/>
                </a:lnTo>
                <a:lnTo>
                  <a:pt x="85" y="43"/>
                </a:lnTo>
                <a:lnTo>
                  <a:pt x="85" y="42"/>
                </a:lnTo>
                <a:lnTo>
                  <a:pt x="85" y="40"/>
                </a:lnTo>
                <a:lnTo>
                  <a:pt x="84" y="39"/>
                </a:lnTo>
                <a:lnTo>
                  <a:pt x="84" y="37"/>
                </a:lnTo>
                <a:lnTo>
                  <a:pt x="84" y="36"/>
                </a:lnTo>
                <a:lnTo>
                  <a:pt x="84" y="34"/>
                </a:lnTo>
                <a:lnTo>
                  <a:pt x="84" y="33"/>
                </a:lnTo>
                <a:lnTo>
                  <a:pt x="82" y="31"/>
                </a:lnTo>
                <a:lnTo>
                  <a:pt x="82" y="30"/>
                </a:lnTo>
                <a:lnTo>
                  <a:pt x="81" y="28"/>
                </a:lnTo>
                <a:lnTo>
                  <a:pt x="81" y="27"/>
                </a:lnTo>
                <a:lnTo>
                  <a:pt x="79" y="27"/>
                </a:lnTo>
                <a:lnTo>
                  <a:pt x="79" y="26"/>
                </a:lnTo>
                <a:lnTo>
                  <a:pt x="78" y="26"/>
                </a:lnTo>
                <a:lnTo>
                  <a:pt x="76" y="24"/>
                </a:lnTo>
                <a:lnTo>
                  <a:pt x="75" y="24"/>
                </a:lnTo>
                <a:lnTo>
                  <a:pt x="74" y="24"/>
                </a:lnTo>
                <a:lnTo>
                  <a:pt x="74" y="23"/>
                </a:lnTo>
                <a:lnTo>
                  <a:pt x="72" y="23"/>
                </a:lnTo>
                <a:lnTo>
                  <a:pt x="71" y="23"/>
                </a:lnTo>
                <a:lnTo>
                  <a:pt x="69" y="23"/>
                </a:lnTo>
                <a:lnTo>
                  <a:pt x="68" y="23"/>
                </a:lnTo>
                <a:lnTo>
                  <a:pt x="66" y="23"/>
                </a:lnTo>
                <a:lnTo>
                  <a:pt x="65" y="23"/>
                </a:lnTo>
                <a:lnTo>
                  <a:pt x="63" y="23"/>
                </a:lnTo>
                <a:lnTo>
                  <a:pt x="62" y="24"/>
                </a:lnTo>
                <a:lnTo>
                  <a:pt x="60" y="24"/>
                </a:lnTo>
                <a:lnTo>
                  <a:pt x="59" y="24"/>
                </a:lnTo>
                <a:lnTo>
                  <a:pt x="59" y="26"/>
                </a:lnTo>
                <a:lnTo>
                  <a:pt x="57" y="26"/>
                </a:lnTo>
                <a:lnTo>
                  <a:pt x="56" y="26"/>
                </a:lnTo>
                <a:lnTo>
                  <a:pt x="56" y="27"/>
                </a:lnTo>
                <a:lnTo>
                  <a:pt x="54" y="27"/>
                </a:lnTo>
                <a:lnTo>
                  <a:pt x="53" y="28"/>
                </a:lnTo>
                <a:lnTo>
                  <a:pt x="53" y="30"/>
                </a:lnTo>
                <a:lnTo>
                  <a:pt x="51" y="30"/>
                </a:lnTo>
                <a:lnTo>
                  <a:pt x="51" y="31"/>
                </a:lnTo>
                <a:lnTo>
                  <a:pt x="50" y="31"/>
                </a:lnTo>
                <a:lnTo>
                  <a:pt x="50" y="33"/>
                </a:lnTo>
                <a:lnTo>
                  <a:pt x="48" y="33"/>
                </a:lnTo>
                <a:lnTo>
                  <a:pt x="48" y="34"/>
                </a:lnTo>
                <a:lnTo>
                  <a:pt x="47" y="36"/>
                </a:lnTo>
                <a:lnTo>
                  <a:pt x="47" y="37"/>
                </a:lnTo>
                <a:lnTo>
                  <a:pt x="45" y="37"/>
                </a:lnTo>
                <a:lnTo>
                  <a:pt x="45" y="39"/>
                </a:lnTo>
                <a:lnTo>
                  <a:pt x="45" y="40"/>
                </a:lnTo>
                <a:lnTo>
                  <a:pt x="44" y="42"/>
                </a:lnTo>
                <a:lnTo>
                  <a:pt x="44" y="43"/>
                </a:lnTo>
                <a:lnTo>
                  <a:pt x="44" y="45"/>
                </a:lnTo>
                <a:lnTo>
                  <a:pt x="43" y="46"/>
                </a:lnTo>
                <a:lnTo>
                  <a:pt x="43" y="48"/>
                </a:lnTo>
                <a:lnTo>
                  <a:pt x="43" y="49"/>
                </a:lnTo>
                <a:lnTo>
                  <a:pt x="43" y="51"/>
                </a:lnTo>
                <a:lnTo>
                  <a:pt x="43" y="5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5" name="Freeform 49"/>
          <p:cNvSpPr>
            <a:spLocks/>
          </p:cNvSpPr>
          <p:nvPr/>
        </p:nvSpPr>
        <p:spPr bwMode="auto">
          <a:xfrm>
            <a:off x="5969000" y="2020888"/>
            <a:ext cx="112713" cy="141287"/>
          </a:xfrm>
          <a:custGeom>
            <a:avLst/>
            <a:gdLst>
              <a:gd name="T0" fmla="*/ 2147483647 w 133"/>
              <a:gd name="T1" fmla="*/ 0 h 133"/>
              <a:gd name="T2" fmla="*/ 2147483647 w 133"/>
              <a:gd name="T3" fmla="*/ 0 h 133"/>
              <a:gd name="T4" fmla="*/ 2147483647 w 133"/>
              <a:gd name="T5" fmla="*/ 2147483647 h 133"/>
              <a:gd name="T6" fmla="*/ 2147483647 w 133"/>
              <a:gd name="T7" fmla="*/ 2147483647 h 133"/>
              <a:gd name="T8" fmla="*/ 2147483647 w 133"/>
              <a:gd name="T9" fmla="*/ 0 h 133"/>
              <a:gd name="T10" fmla="*/ 2147483647 w 133"/>
              <a:gd name="T11" fmla="*/ 0 h 133"/>
              <a:gd name="T12" fmla="*/ 2147483647 w 133"/>
              <a:gd name="T13" fmla="*/ 2147483647 h 133"/>
              <a:gd name="T14" fmla="*/ 2147483647 w 133"/>
              <a:gd name="T15" fmla="*/ 2147483647 h 133"/>
              <a:gd name="T16" fmla="*/ 2147483647 w 133"/>
              <a:gd name="T17" fmla="*/ 2147483647 h 133"/>
              <a:gd name="T18" fmla="*/ 2147483647 w 133"/>
              <a:gd name="T19" fmla="*/ 2147483647 h 133"/>
              <a:gd name="T20" fmla="*/ 2147483647 w 133"/>
              <a:gd name="T21" fmla="*/ 2147483647 h 133"/>
              <a:gd name="T22" fmla="*/ 0 w 133"/>
              <a:gd name="T23" fmla="*/ 2147483647 h 133"/>
              <a:gd name="T24" fmla="*/ 2147483647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3" y="52"/>
                </a:lnTo>
                <a:lnTo>
                  <a:pt x="96" y="52"/>
                </a:lnTo>
                <a:lnTo>
                  <a:pt x="106" y="0"/>
                </a:lnTo>
                <a:lnTo>
                  <a:pt x="133" y="0"/>
                </a:lnTo>
                <a:lnTo>
                  <a:pt x="106" y="133"/>
                </a:lnTo>
                <a:lnTo>
                  <a:pt x="80" y="133"/>
                </a:lnTo>
                <a:lnTo>
                  <a:pt x="92" y="75"/>
                </a:lnTo>
                <a:lnTo>
                  <a:pt x="38" y="75"/>
                </a:lnTo>
                <a:lnTo>
                  <a:pt x="28" y="133"/>
                </a:lnTo>
                <a:lnTo>
                  <a:pt x="0" y="133"/>
                </a:lnTo>
                <a:lnTo>
                  <a:pt x="25"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6" name="Freeform 50"/>
          <p:cNvSpPr>
            <a:spLocks/>
          </p:cNvSpPr>
          <p:nvPr/>
        </p:nvSpPr>
        <p:spPr bwMode="auto">
          <a:xfrm>
            <a:off x="7375525" y="2046288"/>
            <a:ext cx="111125" cy="141287"/>
          </a:xfrm>
          <a:custGeom>
            <a:avLst/>
            <a:gdLst>
              <a:gd name="T0" fmla="*/ 2147483647 w 133"/>
              <a:gd name="T1" fmla="*/ 0 h 133"/>
              <a:gd name="T2" fmla="*/ 2147483647 w 133"/>
              <a:gd name="T3" fmla="*/ 0 h 133"/>
              <a:gd name="T4" fmla="*/ 2147483647 w 133"/>
              <a:gd name="T5" fmla="*/ 2147483647 h 133"/>
              <a:gd name="T6" fmla="*/ 2147483647 w 133"/>
              <a:gd name="T7" fmla="*/ 2147483647 h 133"/>
              <a:gd name="T8" fmla="*/ 2147483647 w 133"/>
              <a:gd name="T9" fmla="*/ 0 h 133"/>
              <a:gd name="T10" fmla="*/ 2147483647 w 133"/>
              <a:gd name="T11" fmla="*/ 0 h 133"/>
              <a:gd name="T12" fmla="*/ 2147483647 w 133"/>
              <a:gd name="T13" fmla="*/ 2147483647 h 133"/>
              <a:gd name="T14" fmla="*/ 2147483647 w 133"/>
              <a:gd name="T15" fmla="*/ 2147483647 h 133"/>
              <a:gd name="T16" fmla="*/ 2147483647 w 133"/>
              <a:gd name="T17" fmla="*/ 2147483647 h 133"/>
              <a:gd name="T18" fmla="*/ 2147483647 w 133"/>
              <a:gd name="T19" fmla="*/ 2147483647 h 133"/>
              <a:gd name="T20" fmla="*/ 2147483647 w 133"/>
              <a:gd name="T21" fmla="*/ 2147483647 h 133"/>
              <a:gd name="T22" fmla="*/ 0 w 133"/>
              <a:gd name="T23" fmla="*/ 2147483647 h 133"/>
              <a:gd name="T24" fmla="*/ 2147483647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6" y="0"/>
                </a:moveTo>
                <a:lnTo>
                  <a:pt x="54" y="0"/>
                </a:lnTo>
                <a:lnTo>
                  <a:pt x="43" y="51"/>
                </a:lnTo>
                <a:lnTo>
                  <a:pt x="96" y="51"/>
                </a:lnTo>
                <a:lnTo>
                  <a:pt x="105" y="0"/>
                </a:lnTo>
                <a:lnTo>
                  <a:pt x="133" y="0"/>
                </a:lnTo>
                <a:lnTo>
                  <a:pt x="107" y="133"/>
                </a:lnTo>
                <a:lnTo>
                  <a:pt x="80" y="133"/>
                </a:lnTo>
                <a:lnTo>
                  <a:pt x="92" y="75"/>
                </a:lnTo>
                <a:lnTo>
                  <a:pt x="39" y="75"/>
                </a:lnTo>
                <a:lnTo>
                  <a:pt x="29" y="133"/>
                </a:lnTo>
                <a:lnTo>
                  <a:pt x="0" y="133"/>
                </a:lnTo>
                <a:lnTo>
                  <a:pt x="26"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7" name="Freeform 51"/>
          <p:cNvSpPr>
            <a:spLocks/>
          </p:cNvSpPr>
          <p:nvPr/>
        </p:nvSpPr>
        <p:spPr bwMode="auto">
          <a:xfrm>
            <a:off x="6076950" y="2109788"/>
            <a:ext cx="74613" cy="115887"/>
          </a:xfrm>
          <a:custGeom>
            <a:avLst/>
            <a:gdLst>
              <a:gd name="T0" fmla="*/ 0 w 89"/>
              <a:gd name="T1" fmla="*/ 2147483647 h 109"/>
              <a:gd name="T2" fmla="*/ 2147483647 w 89"/>
              <a:gd name="T3" fmla="*/ 2147483647 h 109"/>
              <a:gd name="T4" fmla="*/ 2147483647 w 89"/>
              <a:gd name="T5" fmla="*/ 2147483647 h 109"/>
              <a:gd name="T6" fmla="*/ 2147483647 w 89"/>
              <a:gd name="T7" fmla="*/ 2147483647 h 109"/>
              <a:gd name="T8" fmla="*/ 2147483647 w 89"/>
              <a:gd name="T9" fmla="*/ 2147483647 h 109"/>
              <a:gd name="T10" fmla="*/ 2147483647 w 89"/>
              <a:gd name="T11" fmla="*/ 2147483647 h 109"/>
              <a:gd name="T12" fmla="*/ 2147483647 w 89"/>
              <a:gd name="T13" fmla="*/ 2147483647 h 109"/>
              <a:gd name="T14" fmla="*/ 2147483647 w 89"/>
              <a:gd name="T15" fmla="*/ 2147483647 h 109"/>
              <a:gd name="T16" fmla="*/ 2147483647 w 89"/>
              <a:gd name="T17" fmla="*/ 2147483647 h 109"/>
              <a:gd name="T18" fmla="*/ 2147483647 w 89"/>
              <a:gd name="T19" fmla="*/ 2147483647 h 109"/>
              <a:gd name="T20" fmla="*/ 2147483647 w 89"/>
              <a:gd name="T21" fmla="*/ 2147483647 h 109"/>
              <a:gd name="T22" fmla="*/ 2147483647 w 89"/>
              <a:gd name="T23" fmla="*/ 2147483647 h 109"/>
              <a:gd name="T24" fmla="*/ 2147483647 w 89"/>
              <a:gd name="T25" fmla="*/ 2147483647 h 109"/>
              <a:gd name="T26" fmla="*/ 2147483647 w 89"/>
              <a:gd name="T27" fmla="*/ 2147483647 h 109"/>
              <a:gd name="T28" fmla="*/ 2147483647 w 89"/>
              <a:gd name="T29" fmla="*/ 2147483647 h 109"/>
              <a:gd name="T30" fmla="*/ 2147483647 w 89"/>
              <a:gd name="T31" fmla="*/ 2147483647 h 109"/>
              <a:gd name="T32" fmla="*/ 2147483647 w 89"/>
              <a:gd name="T33" fmla="*/ 2147483647 h 109"/>
              <a:gd name="T34" fmla="*/ 2147483647 w 89"/>
              <a:gd name="T35" fmla="*/ 2147483647 h 109"/>
              <a:gd name="T36" fmla="*/ 2147483647 w 89"/>
              <a:gd name="T37" fmla="*/ 2147483647 h 109"/>
              <a:gd name="T38" fmla="*/ 2147483647 w 89"/>
              <a:gd name="T39" fmla="*/ 2147483647 h 109"/>
              <a:gd name="T40" fmla="*/ 2147483647 w 89"/>
              <a:gd name="T41" fmla="*/ 2147483647 h 109"/>
              <a:gd name="T42" fmla="*/ 2147483647 w 89"/>
              <a:gd name="T43" fmla="*/ 2147483647 h 109"/>
              <a:gd name="T44" fmla="*/ 2147483647 w 89"/>
              <a:gd name="T45" fmla="*/ 2147483647 h 109"/>
              <a:gd name="T46" fmla="*/ 2147483647 w 89"/>
              <a:gd name="T47" fmla="*/ 2147483647 h 109"/>
              <a:gd name="T48" fmla="*/ 2147483647 w 89"/>
              <a:gd name="T49" fmla="*/ 2147483647 h 109"/>
              <a:gd name="T50" fmla="*/ 2147483647 w 89"/>
              <a:gd name="T51" fmla="*/ 2147483647 h 109"/>
              <a:gd name="T52" fmla="*/ 2147483647 w 89"/>
              <a:gd name="T53" fmla="*/ 2147483647 h 109"/>
              <a:gd name="T54" fmla="*/ 2147483647 w 89"/>
              <a:gd name="T55" fmla="*/ 2147483647 h 109"/>
              <a:gd name="T56" fmla="*/ 2147483647 w 89"/>
              <a:gd name="T57" fmla="*/ 2147483647 h 109"/>
              <a:gd name="T58" fmla="*/ 2147483647 w 89"/>
              <a:gd name="T59" fmla="*/ 2147483647 h 109"/>
              <a:gd name="T60" fmla="*/ 2147483647 w 89"/>
              <a:gd name="T61" fmla="*/ 2147483647 h 109"/>
              <a:gd name="T62" fmla="*/ 2147483647 w 89"/>
              <a:gd name="T63" fmla="*/ 2147483647 h 109"/>
              <a:gd name="T64" fmla="*/ 2147483647 w 89"/>
              <a:gd name="T65" fmla="*/ 2147483647 h 109"/>
              <a:gd name="T66" fmla="*/ 2147483647 w 89"/>
              <a:gd name="T67" fmla="*/ 0 h 109"/>
              <a:gd name="T68" fmla="*/ 2147483647 w 89"/>
              <a:gd name="T69" fmla="*/ 0 h 109"/>
              <a:gd name="T70" fmla="*/ 2147483647 w 89"/>
              <a:gd name="T71" fmla="*/ 0 h 109"/>
              <a:gd name="T72" fmla="*/ 2147483647 w 89"/>
              <a:gd name="T73" fmla="*/ 2147483647 h 109"/>
              <a:gd name="T74" fmla="*/ 2147483647 w 89"/>
              <a:gd name="T75" fmla="*/ 2147483647 h 109"/>
              <a:gd name="T76" fmla="*/ 2147483647 w 89"/>
              <a:gd name="T77" fmla="*/ 2147483647 h 109"/>
              <a:gd name="T78" fmla="*/ 2147483647 w 89"/>
              <a:gd name="T79" fmla="*/ 2147483647 h 109"/>
              <a:gd name="T80" fmla="*/ 2147483647 w 89"/>
              <a:gd name="T81" fmla="*/ 2147483647 h 109"/>
              <a:gd name="T82" fmla="*/ 2147483647 w 89"/>
              <a:gd name="T83" fmla="*/ 2147483647 h 109"/>
              <a:gd name="T84" fmla="*/ 2147483647 w 89"/>
              <a:gd name="T85" fmla="*/ 2147483647 h 109"/>
              <a:gd name="T86" fmla="*/ 2147483647 w 89"/>
              <a:gd name="T87" fmla="*/ 2147483647 h 109"/>
              <a:gd name="T88" fmla="*/ 2147483647 w 89"/>
              <a:gd name="T89" fmla="*/ 2147483647 h 109"/>
              <a:gd name="T90" fmla="*/ 2147483647 w 89"/>
              <a:gd name="T91" fmla="*/ 2147483647 h 109"/>
              <a:gd name="T92" fmla="*/ 2147483647 w 89"/>
              <a:gd name="T93" fmla="*/ 2147483647 h 109"/>
              <a:gd name="T94" fmla="*/ 2147483647 w 89"/>
              <a:gd name="T95" fmla="*/ 2147483647 h 109"/>
              <a:gd name="T96" fmla="*/ 2147483647 w 89"/>
              <a:gd name="T97" fmla="*/ 2147483647 h 109"/>
              <a:gd name="T98" fmla="*/ 2147483647 w 89"/>
              <a:gd name="T99" fmla="*/ 2147483647 h 109"/>
              <a:gd name="T100" fmla="*/ 2147483647 w 89"/>
              <a:gd name="T101" fmla="*/ 2147483647 h 109"/>
              <a:gd name="T102" fmla="*/ 2147483647 w 89"/>
              <a:gd name="T103" fmla="*/ 2147483647 h 109"/>
              <a:gd name="T104" fmla="*/ 2147483647 w 89"/>
              <a:gd name="T105" fmla="*/ 2147483647 h 109"/>
              <a:gd name="T106" fmla="*/ 2147483647 w 89"/>
              <a:gd name="T107" fmla="*/ 2147483647 h 109"/>
              <a:gd name="T108" fmla="*/ 2147483647 w 89"/>
              <a:gd name="T109" fmla="*/ 2147483647 h 109"/>
              <a:gd name="T110" fmla="*/ 2147483647 w 89"/>
              <a:gd name="T111" fmla="*/ 2147483647 h 1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109"/>
              <a:gd name="T170" fmla="*/ 89 w 89"/>
              <a:gd name="T171" fmla="*/ 109 h 1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109">
                <a:moveTo>
                  <a:pt x="0" y="109"/>
                </a:moveTo>
                <a:lnTo>
                  <a:pt x="0" y="108"/>
                </a:lnTo>
                <a:lnTo>
                  <a:pt x="0" y="106"/>
                </a:lnTo>
                <a:lnTo>
                  <a:pt x="0" y="105"/>
                </a:lnTo>
                <a:lnTo>
                  <a:pt x="0" y="103"/>
                </a:lnTo>
                <a:lnTo>
                  <a:pt x="2" y="103"/>
                </a:lnTo>
                <a:lnTo>
                  <a:pt x="2" y="102"/>
                </a:lnTo>
                <a:lnTo>
                  <a:pt x="2" y="100"/>
                </a:lnTo>
                <a:lnTo>
                  <a:pt x="2" y="99"/>
                </a:lnTo>
                <a:lnTo>
                  <a:pt x="3" y="99"/>
                </a:lnTo>
                <a:lnTo>
                  <a:pt x="3" y="97"/>
                </a:lnTo>
                <a:lnTo>
                  <a:pt x="3" y="96"/>
                </a:lnTo>
                <a:lnTo>
                  <a:pt x="4" y="96"/>
                </a:lnTo>
                <a:lnTo>
                  <a:pt x="4" y="94"/>
                </a:lnTo>
                <a:lnTo>
                  <a:pt x="4" y="93"/>
                </a:lnTo>
                <a:lnTo>
                  <a:pt x="6" y="93"/>
                </a:lnTo>
                <a:lnTo>
                  <a:pt x="6" y="91"/>
                </a:lnTo>
                <a:lnTo>
                  <a:pt x="7" y="90"/>
                </a:lnTo>
                <a:lnTo>
                  <a:pt x="7" y="88"/>
                </a:lnTo>
                <a:lnTo>
                  <a:pt x="9" y="88"/>
                </a:lnTo>
                <a:lnTo>
                  <a:pt x="9" y="87"/>
                </a:lnTo>
                <a:lnTo>
                  <a:pt x="10" y="87"/>
                </a:lnTo>
                <a:lnTo>
                  <a:pt x="10" y="85"/>
                </a:lnTo>
                <a:lnTo>
                  <a:pt x="12" y="84"/>
                </a:lnTo>
                <a:lnTo>
                  <a:pt x="13" y="82"/>
                </a:lnTo>
                <a:lnTo>
                  <a:pt x="13" y="81"/>
                </a:lnTo>
                <a:lnTo>
                  <a:pt x="15" y="81"/>
                </a:lnTo>
                <a:lnTo>
                  <a:pt x="15" y="79"/>
                </a:lnTo>
                <a:lnTo>
                  <a:pt x="16" y="79"/>
                </a:lnTo>
                <a:lnTo>
                  <a:pt x="18" y="78"/>
                </a:lnTo>
                <a:lnTo>
                  <a:pt x="19" y="77"/>
                </a:lnTo>
                <a:lnTo>
                  <a:pt x="21" y="75"/>
                </a:lnTo>
                <a:lnTo>
                  <a:pt x="22" y="75"/>
                </a:lnTo>
                <a:lnTo>
                  <a:pt x="22" y="74"/>
                </a:lnTo>
                <a:lnTo>
                  <a:pt x="24" y="72"/>
                </a:lnTo>
                <a:lnTo>
                  <a:pt x="25" y="72"/>
                </a:lnTo>
                <a:lnTo>
                  <a:pt x="27" y="71"/>
                </a:lnTo>
                <a:lnTo>
                  <a:pt x="28" y="69"/>
                </a:lnTo>
                <a:lnTo>
                  <a:pt x="30" y="68"/>
                </a:lnTo>
                <a:lnTo>
                  <a:pt x="31" y="68"/>
                </a:lnTo>
                <a:lnTo>
                  <a:pt x="33" y="66"/>
                </a:lnTo>
                <a:lnTo>
                  <a:pt x="34" y="65"/>
                </a:lnTo>
                <a:lnTo>
                  <a:pt x="35" y="65"/>
                </a:lnTo>
                <a:lnTo>
                  <a:pt x="35" y="63"/>
                </a:lnTo>
                <a:lnTo>
                  <a:pt x="37" y="63"/>
                </a:lnTo>
                <a:lnTo>
                  <a:pt x="38" y="62"/>
                </a:lnTo>
                <a:lnTo>
                  <a:pt x="40" y="62"/>
                </a:lnTo>
                <a:lnTo>
                  <a:pt x="40" y="60"/>
                </a:lnTo>
                <a:lnTo>
                  <a:pt x="41" y="60"/>
                </a:lnTo>
                <a:lnTo>
                  <a:pt x="43" y="60"/>
                </a:lnTo>
                <a:lnTo>
                  <a:pt x="43" y="59"/>
                </a:lnTo>
                <a:lnTo>
                  <a:pt x="44" y="59"/>
                </a:lnTo>
                <a:lnTo>
                  <a:pt x="46" y="57"/>
                </a:lnTo>
                <a:lnTo>
                  <a:pt x="47" y="57"/>
                </a:lnTo>
                <a:lnTo>
                  <a:pt x="47" y="56"/>
                </a:lnTo>
                <a:lnTo>
                  <a:pt x="49" y="56"/>
                </a:lnTo>
                <a:lnTo>
                  <a:pt x="49" y="54"/>
                </a:lnTo>
                <a:lnTo>
                  <a:pt x="50" y="54"/>
                </a:lnTo>
                <a:lnTo>
                  <a:pt x="52" y="54"/>
                </a:lnTo>
                <a:lnTo>
                  <a:pt x="52" y="53"/>
                </a:lnTo>
                <a:lnTo>
                  <a:pt x="53" y="53"/>
                </a:lnTo>
                <a:lnTo>
                  <a:pt x="53" y="51"/>
                </a:lnTo>
                <a:lnTo>
                  <a:pt x="55" y="51"/>
                </a:lnTo>
                <a:lnTo>
                  <a:pt x="55" y="50"/>
                </a:lnTo>
                <a:lnTo>
                  <a:pt x="56" y="50"/>
                </a:lnTo>
                <a:lnTo>
                  <a:pt x="58" y="49"/>
                </a:lnTo>
                <a:lnTo>
                  <a:pt x="59" y="47"/>
                </a:lnTo>
                <a:lnTo>
                  <a:pt x="59" y="46"/>
                </a:lnTo>
                <a:lnTo>
                  <a:pt x="61" y="46"/>
                </a:lnTo>
                <a:lnTo>
                  <a:pt x="61" y="44"/>
                </a:lnTo>
                <a:lnTo>
                  <a:pt x="62" y="44"/>
                </a:lnTo>
                <a:lnTo>
                  <a:pt x="62" y="43"/>
                </a:lnTo>
                <a:lnTo>
                  <a:pt x="62" y="41"/>
                </a:lnTo>
                <a:lnTo>
                  <a:pt x="64" y="41"/>
                </a:lnTo>
                <a:lnTo>
                  <a:pt x="64" y="40"/>
                </a:lnTo>
                <a:lnTo>
                  <a:pt x="64" y="38"/>
                </a:lnTo>
                <a:lnTo>
                  <a:pt x="65" y="37"/>
                </a:lnTo>
                <a:lnTo>
                  <a:pt x="65" y="35"/>
                </a:lnTo>
                <a:lnTo>
                  <a:pt x="65" y="34"/>
                </a:lnTo>
                <a:lnTo>
                  <a:pt x="65" y="32"/>
                </a:lnTo>
                <a:lnTo>
                  <a:pt x="65" y="31"/>
                </a:lnTo>
                <a:lnTo>
                  <a:pt x="65" y="29"/>
                </a:lnTo>
                <a:lnTo>
                  <a:pt x="66" y="29"/>
                </a:lnTo>
                <a:lnTo>
                  <a:pt x="66" y="28"/>
                </a:lnTo>
                <a:lnTo>
                  <a:pt x="65" y="28"/>
                </a:lnTo>
                <a:lnTo>
                  <a:pt x="65" y="26"/>
                </a:lnTo>
                <a:lnTo>
                  <a:pt x="65" y="25"/>
                </a:lnTo>
                <a:lnTo>
                  <a:pt x="65" y="23"/>
                </a:lnTo>
                <a:lnTo>
                  <a:pt x="65" y="22"/>
                </a:lnTo>
                <a:lnTo>
                  <a:pt x="64" y="22"/>
                </a:lnTo>
                <a:lnTo>
                  <a:pt x="64" y="21"/>
                </a:lnTo>
                <a:lnTo>
                  <a:pt x="62" y="21"/>
                </a:lnTo>
                <a:lnTo>
                  <a:pt x="62" y="19"/>
                </a:lnTo>
                <a:lnTo>
                  <a:pt x="61" y="19"/>
                </a:lnTo>
                <a:lnTo>
                  <a:pt x="59" y="19"/>
                </a:lnTo>
                <a:lnTo>
                  <a:pt x="59" y="18"/>
                </a:lnTo>
                <a:lnTo>
                  <a:pt x="58" y="18"/>
                </a:lnTo>
                <a:lnTo>
                  <a:pt x="56" y="18"/>
                </a:lnTo>
                <a:lnTo>
                  <a:pt x="55" y="18"/>
                </a:lnTo>
                <a:lnTo>
                  <a:pt x="53" y="18"/>
                </a:lnTo>
                <a:lnTo>
                  <a:pt x="52" y="18"/>
                </a:lnTo>
                <a:lnTo>
                  <a:pt x="50" y="18"/>
                </a:lnTo>
                <a:lnTo>
                  <a:pt x="49" y="18"/>
                </a:lnTo>
                <a:lnTo>
                  <a:pt x="49" y="19"/>
                </a:lnTo>
                <a:lnTo>
                  <a:pt x="47" y="19"/>
                </a:lnTo>
                <a:lnTo>
                  <a:pt x="46" y="19"/>
                </a:lnTo>
                <a:lnTo>
                  <a:pt x="46" y="21"/>
                </a:lnTo>
                <a:lnTo>
                  <a:pt x="44" y="21"/>
                </a:lnTo>
                <a:lnTo>
                  <a:pt x="43" y="21"/>
                </a:lnTo>
                <a:lnTo>
                  <a:pt x="43" y="22"/>
                </a:lnTo>
                <a:lnTo>
                  <a:pt x="41" y="22"/>
                </a:lnTo>
                <a:lnTo>
                  <a:pt x="41" y="23"/>
                </a:lnTo>
                <a:lnTo>
                  <a:pt x="41" y="25"/>
                </a:lnTo>
                <a:lnTo>
                  <a:pt x="40" y="25"/>
                </a:lnTo>
                <a:lnTo>
                  <a:pt x="40" y="26"/>
                </a:lnTo>
                <a:lnTo>
                  <a:pt x="38" y="26"/>
                </a:lnTo>
                <a:lnTo>
                  <a:pt x="38" y="28"/>
                </a:lnTo>
                <a:lnTo>
                  <a:pt x="38" y="29"/>
                </a:lnTo>
                <a:lnTo>
                  <a:pt x="37" y="31"/>
                </a:lnTo>
                <a:lnTo>
                  <a:pt x="37" y="32"/>
                </a:lnTo>
                <a:lnTo>
                  <a:pt x="37" y="34"/>
                </a:lnTo>
                <a:lnTo>
                  <a:pt x="35" y="34"/>
                </a:lnTo>
                <a:lnTo>
                  <a:pt x="35" y="35"/>
                </a:lnTo>
                <a:lnTo>
                  <a:pt x="35" y="37"/>
                </a:lnTo>
                <a:lnTo>
                  <a:pt x="35" y="38"/>
                </a:lnTo>
                <a:lnTo>
                  <a:pt x="35" y="40"/>
                </a:lnTo>
                <a:lnTo>
                  <a:pt x="15" y="40"/>
                </a:lnTo>
                <a:lnTo>
                  <a:pt x="15" y="38"/>
                </a:lnTo>
                <a:lnTo>
                  <a:pt x="15" y="37"/>
                </a:lnTo>
                <a:lnTo>
                  <a:pt x="15" y="35"/>
                </a:lnTo>
                <a:lnTo>
                  <a:pt x="15" y="34"/>
                </a:lnTo>
                <a:lnTo>
                  <a:pt x="16" y="32"/>
                </a:lnTo>
                <a:lnTo>
                  <a:pt x="16" y="31"/>
                </a:lnTo>
                <a:lnTo>
                  <a:pt x="16" y="29"/>
                </a:lnTo>
                <a:lnTo>
                  <a:pt x="18" y="28"/>
                </a:lnTo>
                <a:lnTo>
                  <a:pt x="18" y="26"/>
                </a:lnTo>
                <a:lnTo>
                  <a:pt x="19" y="25"/>
                </a:lnTo>
                <a:lnTo>
                  <a:pt x="19" y="23"/>
                </a:lnTo>
                <a:lnTo>
                  <a:pt x="19" y="22"/>
                </a:lnTo>
                <a:lnTo>
                  <a:pt x="21" y="22"/>
                </a:lnTo>
                <a:lnTo>
                  <a:pt x="21" y="21"/>
                </a:lnTo>
                <a:lnTo>
                  <a:pt x="21" y="19"/>
                </a:lnTo>
                <a:lnTo>
                  <a:pt x="22" y="19"/>
                </a:lnTo>
                <a:lnTo>
                  <a:pt x="22" y="18"/>
                </a:lnTo>
                <a:lnTo>
                  <a:pt x="24" y="16"/>
                </a:lnTo>
                <a:lnTo>
                  <a:pt x="24" y="15"/>
                </a:lnTo>
                <a:lnTo>
                  <a:pt x="25" y="13"/>
                </a:lnTo>
                <a:lnTo>
                  <a:pt x="27" y="12"/>
                </a:lnTo>
                <a:lnTo>
                  <a:pt x="28" y="10"/>
                </a:lnTo>
                <a:lnTo>
                  <a:pt x="30" y="9"/>
                </a:lnTo>
                <a:lnTo>
                  <a:pt x="31" y="9"/>
                </a:lnTo>
                <a:lnTo>
                  <a:pt x="31" y="7"/>
                </a:lnTo>
                <a:lnTo>
                  <a:pt x="33" y="7"/>
                </a:lnTo>
                <a:lnTo>
                  <a:pt x="33" y="6"/>
                </a:lnTo>
                <a:lnTo>
                  <a:pt x="34" y="6"/>
                </a:lnTo>
                <a:lnTo>
                  <a:pt x="35" y="4"/>
                </a:lnTo>
                <a:lnTo>
                  <a:pt x="37" y="4"/>
                </a:lnTo>
                <a:lnTo>
                  <a:pt x="37" y="3"/>
                </a:lnTo>
                <a:lnTo>
                  <a:pt x="38" y="3"/>
                </a:lnTo>
                <a:lnTo>
                  <a:pt x="40" y="3"/>
                </a:lnTo>
                <a:lnTo>
                  <a:pt x="41" y="3"/>
                </a:lnTo>
                <a:lnTo>
                  <a:pt x="41" y="1"/>
                </a:lnTo>
                <a:lnTo>
                  <a:pt x="43" y="1"/>
                </a:lnTo>
                <a:lnTo>
                  <a:pt x="44" y="1"/>
                </a:lnTo>
                <a:lnTo>
                  <a:pt x="46" y="1"/>
                </a:lnTo>
                <a:lnTo>
                  <a:pt x="46" y="0"/>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2" y="3"/>
                </a:lnTo>
                <a:lnTo>
                  <a:pt x="74" y="3"/>
                </a:lnTo>
                <a:lnTo>
                  <a:pt x="75" y="3"/>
                </a:lnTo>
                <a:lnTo>
                  <a:pt x="77" y="4"/>
                </a:lnTo>
                <a:lnTo>
                  <a:pt x="78" y="4"/>
                </a:lnTo>
                <a:lnTo>
                  <a:pt x="78" y="6"/>
                </a:lnTo>
                <a:lnTo>
                  <a:pt x="80" y="6"/>
                </a:lnTo>
                <a:lnTo>
                  <a:pt x="80" y="7"/>
                </a:lnTo>
                <a:lnTo>
                  <a:pt x="81" y="7"/>
                </a:lnTo>
                <a:lnTo>
                  <a:pt x="81" y="9"/>
                </a:lnTo>
                <a:lnTo>
                  <a:pt x="83" y="9"/>
                </a:lnTo>
                <a:lnTo>
                  <a:pt x="83" y="10"/>
                </a:lnTo>
                <a:lnTo>
                  <a:pt x="84" y="12"/>
                </a:lnTo>
                <a:lnTo>
                  <a:pt x="84" y="13"/>
                </a:lnTo>
                <a:lnTo>
                  <a:pt x="86" y="13"/>
                </a:lnTo>
                <a:lnTo>
                  <a:pt x="86" y="15"/>
                </a:lnTo>
                <a:lnTo>
                  <a:pt x="86" y="16"/>
                </a:lnTo>
                <a:lnTo>
                  <a:pt x="87" y="18"/>
                </a:lnTo>
                <a:lnTo>
                  <a:pt x="87" y="19"/>
                </a:lnTo>
                <a:lnTo>
                  <a:pt x="87" y="21"/>
                </a:lnTo>
                <a:lnTo>
                  <a:pt x="87" y="22"/>
                </a:lnTo>
                <a:lnTo>
                  <a:pt x="87" y="23"/>
                </a:lnTo>
                <a:lnTo>
                  <a:pt x="89" y="25"/>
                </a:lnTo>
                <a:lnTo>
                  <a:pt x="89" y="26"/>
                </a:lnTo>
                <a:lnTo>
                  <a:pt x="89" y="28"/>
                </a:lnTo>
                <a:lnTo>
                  <a:pt x="87" y="28"/>
                </a:lnTo>
                <a:lnTo>
                  <a:pt x="87" y="29"/>
                </a:lnTo>
                <a:lnTo>
                  <a:pt x="87" y="31"/>
                </a:lnTo>
                <a:lnTo>
                  <a:pt x="87" y="32"/>
                </a:lnTo>
                <a:lnTo>
                  <a:pt x="87" y="34"/>
                </a:lnTo>
                <a:lnTo>
                  <a:pt x="87" y="35"/>
                </a:lnTo>
                <a:lnTo>
                  <a:pt x="87" y="37"/>
                </a:lnTo>
                <a:lnTo>
                  <a:pt x="86" y="38"/>
                </a:lnTo>
                <a:lnTo>
                  <a:pt x="86" y="40"/>
                </a:lnTo>
                <a:lnTo>
                  <a:pt x="86" y="41"/>
                </a:lnTo>
                <a:lnTo>
                  <a:pt x="84" y="43"/>
                </a:lnTo>
                <a:lnTo>
                  <a:pt x="84" y="44"/>
                </a:lnTo>
                <a:lnTo>
                  <a:pt x="84" y="46"/>
                </a:lnTo>
                <a:lnTo>
                  <a:pt x="83" y="46"/>
                </a:lnTo>
                <a:lnTo>
                  <a:pt x="83" y="47"/>
                </a:lnTo>
                <a:lnTo>
                  <a:pt x="81" y="49"/>
                </a:lnTo>
                <a:lnTo>
                  <a:pt x="81" y="50"/>
                </a:lnTo>
                <a:lnTo>
                  <a:pt x="80" y="50"/>
                </a:lnTo>
                <a:lnTo>
                  <a:pt x="80" y="51"/>
                </a:lnTo>
                <a:lnTo>
                  <a:pt x="80" y="53"/>
                </a:lnTo>
                <a:lnTo>
                  <a:pt x="78" y="53"/>
                </a:lnTo>
                <a:lnTo>
                  <a:pt x="78" y="54"/>
                </a:lnTo>
                <a:lnTo>
                  <a:pt x="77" y="54"/>
                </a:lnTo>
                <a:lnTo>
                  <a:pt x="77" y="56"/>
                </a:lnTo>
                <a:lnTo>
                  <a:pt x="75" y="56"/>
                </a:lnTo>
                <a:lnTo>
                  <a:pt x="75" y="57"/>
                </a:lnTo>
                <a:lnTo>
                  <a:pt x="74" y="57"/>
                </a:lnTo>
                <a:lnTo>
                  <a:pt x="74" y="59"/>
                </a:lnTo>
                <a:lnTo>
                  <a:pt x="72" y="59"/>
                </a:lnTo>
                <a:lnTo>
                  <a:pt x="72" y="60"/>
                </a:lnTo>
                <a:lnTo>
                  <a:pt x="71" y="60"/>
                </a:lnTo>
                <a:lnTo>
                  <a:pt x="71" y="62"/>
                </a:lnTo>
                <a:lnTo>
                  <a:pt x="69" y="62"/>
                </a:lnTo>
                <a:lnTo>
                  <a:pt x="68" y="63"/>
                </a:lnTo>
                <a:lnTo>
                  <a:pt x="66" y="65"/>
                </a:lnTo>
                <a:lnTo>
                  <a:pt x="65" y="66"/>
                </a:lnTo>
                <a:lnTo>
                  <a:pt x="64" y="66"/>
                </a:lnTo>
                <a:lnTo>
                  <a:pt x="62" y="68"/>
                </a:lnTo>
                <a:lnTo>
                  <a:pt x="61" y="69"/>
                </a:lnTo>
                <a:lnTo>
                  <a:pt x="59" y="71"/>
                </a:lnTo>
                <a:lnTo>
                  <a:pt x="58" y="71"/>
                </a:lnTo>
                <a:lnTo>
                  <a:pt x="56" y="72"/>
                </a:lnTo>
                <a:lnTo>
                  <a:pt x="55" y="74"/>
                </a:lnTo>
                <a:lnTo>
                  <a:pt x="53" y="74"/>
                </a:lnTo>
                <a:lnTo>
                  <a:pt x="53" y="75"/>
                </a:lnTo>
                <a:lnTo>
                  <a:pt x="52" y="75"/>
                </a:lnTo>
                <a:lnTo>
                  <a:pt x="50" y="75"/>
                </a:lnTo>
                <a:lnTo>
                  <a:pt x="50" y="77"/>
                </a:lnTo>
                <a:lnTo>
                  <a:pt x="49" y="77"/>
                </a:lnTo>
                <a:lnTo>
                  <a:pt x="47" y="78"/>
                </a:lnTo>
                <a:lnTo>
                  <a:pt x="46" y="78"/>
                </a:lnTo>
                <a:lnTo>
                  <a:pt x="46" y="79"/>
                </a:lnTo>
                <a:lnTo>
                  <a:pt x="44" y="79"/>
                </a:lnTo>
                <a:lnTo>
                  <a:pt x="43" y="79"/>
                </a:lnTo>
                <a:lnTo>
                  <a:pt x="43" y="81"/>
                </a:lnTo>
                <a:lnTo>
                  <a:pt x="41" y="81"/>
                </a:lnTo>
                <a:lnTo>
                  <a:pt x="40" y="82"/>
                </a:lnTo>
                <a:lnTo>
                  <a:pt x="38" y="82"/>
                </a:lnTo>
                <a:lnTo>
                  <a:pt x="38" y="84"/>
                </a:lnTo>
                <a:lnTo>
                  <a:pt x="37" y="84"/>
                </a:lnTo>
                <a:lnTo>
                  <a:pt x="37" y="85"/>
                </a:lnTo>
                <a:lnTo>
                  <a:pt x="35" y="85"/>
                </a:lnTo>
                <a:lnTo>
                  <a:pt x="34" y="87"/>
                </a:lnTo>
                <a:lnTo>
                  <a:pt x="33" y="87"/>
                </a:lnTo>
                <a:lnTo>
                  <a:pt x="33" y="88"/>
                </a:lnTo>
                <a:lnTo>
                  <a:pt x="31" y="88"/>
                </a:lnTo>
                <a:lnTo>
                  <a:pt x="31" y="90"/>
                </a:lnTo>
                <a:lnTo>
                  <a:pt x="30" y="90"/>
                </a:lnTo>
                <a:lnTo>
                  <a:pt x="30" y="91"/>
                </a:lnTo>
                <a:lnTo>
                  <a:pt x="75" y="91"/>
                </a:lnTo>
                <a:lnTo>
                  <a:pt x="72" y="109"/>
                </a:lnTo>
                <a:lnTo>
                  <a:pt x="0" y="109"/>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8" name="Freeform 52"/>
          <p:cNvSpPr>
            <a:spLocks/>
          </p:cNvSpPr>
          <p:nvPr/>
        </p:nvSpPr>
        <p:spPr bwMode="auto">
          <a:xfrm>
            <a:off x="7481888" y="2125663"/>
            <a:ext cx="74612" cy="117475"/>
          </a:xfrm>
          <a:custGeom>
            <a:avLst/>
            <a:gdLst>
              <a:gd name="T0" fmla="*/ 0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2147483647 w 89"/>
              <a:gd name="T13" fmla="*/ 2147483647 h 110"/>
              <a:gd name="T14" fmla="*/ 2147483647 w 89"/>
              <a:gd name="T15" fmla="*/ 2147483647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2147483647 w 89"/>
              <a:gd name="T29" fmla="*/ 2147483647 h 110"/>
              <a:gd name="T30" fmla="*/ 2147483647 w 89"/>
              <a:gd name="T31" fmla="*/ 2147483647 h 110"/>
              <a:gd name="T32" fmla="*/ 2147483647 w 89"/>
              <a:gd name="T33" fmla="*/ 2147483647 h 110"/>
              <a:gd name="T34" fmla="*/ 2147483647 w 89"/>
              <a:gd name="T35" fmla="*/ 2147483647 h 110"/>
              <a:gd name="T36" fmla="*/ 2147483647 w 89"/>
              <a:gd name="T37" fmla="*/ 2147483647 h 110"/>
              <a:gd name="T38" fmla="*/ 2147483647 w 89"/>
              <a:gd name="T39" fmla="*/ 2147483647 h 110"/>
              <a:gd name="T40" fmla="*/ 2147483647 w 89"/>
              <a:gd name="T41" fmla="*/ 2147483647 h 110"/>
              <a:gd name="T42" fmla="*/ 2147483647 w 89"/>
              <a:gd name="T43" fmla="*/ 2147483647 h 110"/>
              <a:gd name="T44" fmla="*/ 2147483647 w 89"/>
              <a:gd name="T45" fmla="*/ 2147483647 h 110"/>
              <a:gd name="T46" fmla="*/ 2147483647 w 89"/>
              <a:gd name="T47" fmla="*/ 2147483647 h 110"/>
              <a:gd name="T48" fmla="*/ 2147483647 w 89"/>
              <a:gd name="T49" fmla="*/ 2147483647 h 110"/>
              <a:gd name="T50" fmla="*/ 2147483647 w 89"/>
              <a:gd name="T51" fmla="*/ 2147483647 h 110"/>
              <a:gd name="T52" fmla="*/ 2147483647 w 89"/>
              <a:gd name="T53" fmla="*/ 2147483647 h 110"/>
              <a:gd name="T54" fmla="*/ 2147483647 w 89"/>
              <a:gd name="T55" fmla="*/ 2147483647 h 110"/>
              <a:gd name="T56" fmla="*/ 2147483647 w 89"/>
              <a:gd name="T57" fmla="*/ 2147483647 h 110"/>
              <a:gd name="T58" fmla="*/ 2147483647 w 89"/>
              <a:gd name="T59" fmla="*/ 2147483647 h 110"/>
              <a:gd name="T60" fmla="*/ 2147483647 w 89"/>
              <a:gd name="T61" fmla="*/ 2147483647 h 110"/>
              <a:gd name="T62" fmla="*/ 2147483647 w 89"/>
              <a:gd name="T63" fmla="*/ 2147483647 h 110"/>
              <a:gd name="T64" fmla="*/ 2147483647 w 89"/>
              <a:gd name="T65" fmla="*/ 0 h 110"/>
              <a:gd name="T66" fmla="*/ 2147483647 w 89"/>
              <a:gd name="T67" fmla="*/ 0 h 110"/>
              <a:gd name="T68" fmla="*/ 2147483647 w 89"/>
              <a:gd name="T69" fmla="*/ 0 h 110"/>
              <a:gd name="T70" fmla="*/ 2147483647 w 89"/>
              <a:gd name="T71" fmla="*/ 2147483647 h 110"/>
              <a:gd name="T72" fmla="*/ 2147483647 w 89"/>
              <a:gd name="T73" fmla="*/ 2147483647 h 110"/>
              <a:gd name="T74" fmla="*/ 2147483647 w 89"/>
              <a:gd name="T75" fmla="*/ 2147483647 h 110"/>
              <a:gd name="T76" fmla="*/ 2147483647 w 89"/>
              <a:gd name="T77" fmla="*/ 2147483647 h 110"/>
              <a:gd name="T78" fmla="*/ 2147483647 w 89"/>
              <a:gd name="T79" fmla="*/ 2147483647 h 110"/>
              <a:gd name="T80" fmla="*/ 2147483647 w 89"/>
              <a:gd name="T81" fmla="*/ 2147483647 h 110"/>
              <a:gd name="T82" fmla="*/ 2147483647 w 89"/>
              <a:gd name="T83" fmla="*/ 2147483647 h 110"/>
              <a:gd name="T84" fmla="*/ 2147483647 w 89"/>
              <a:gd name="T85" fmla="*/ 2147483647 h 110"/>
              <a:gd name="T86" fmla="*/ 2147483647 w 89"/>
              <a:gd name="T87" fmla="*/ 2147483647 h 110"/>
              <a:gd name="T88" fmla="*/ 2147483647 w 89"/>
              <a:gd name="T89" fmla="*/ 2147483647 h 110"/>
              <a:gd name="T90" fmla="*/ 2147483647 w 89"/>
              <a:gd name="T91" fmla="*/ 2147483647 h 110"/>
              <a:gd name="T92" fmla="*/ 2147483647 w 89"/>
              <a:gd name="T93" fmla="*/ 2147483647 h 110"/>
              <a:gd name="T94" fmla="*/ 2147483647 w 89"/>
              <a:gd name="T95" fmla="*/ 2147483647 h 110"/>
              <a:gd name="T96" fmla="*/ 2147483647 w 89"/>
              <a:gd name="T97" fmla="*/ 2147483647 h 110"/>
              <a:gd name="T98" fmla="*/ 2147483647 w 89"/>
              <a:gd name="T99" fmla="*/ 2147483647 h 110"/>
              <a:gd name="T100" fmla="*/ 2147483647 w 89"/>
              <a:gd name="T101" fmla="*/ 2147483647 h 110"/>
              <a:gd name="T102" fmla="*/ 2147483647 w 89"/>
              <a:gd name="T103" fmla="*/ 2147483647 h 110"/>
              <a:gd name="T104" fmla="*/ 2147483647 w 89"/>
              <a:gd name="T105" fmla="*/ 2147483647 h 110"/>
              <a:gd name="T106" fmla="*/ 2147483647 w 89"/>
              <a:gd name="T107" fmla="*/ 2147483647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10"/>
              <a:gd name="T164" fmla="*/ 89 w 89"/>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10">
                <a:moveTo>
                  <a:pt x="0" y="110"/>
                </a:moveTo>
                <a:lnTo>
                  <a:pt x="0" y="109"/>
                </a:lnTo>
                <a:lnTo>
                  <a:pt x="0" y="107"/>
                </a:lnTo>
                <a:lnTo>
                  <a:pt x="0" y="106"/>
                </a:lnTo>
                <a:lnTo>
                  <a:pt x="0" y="104"/>
                </a:lnTo>
                <a:lnTo>
                  <a:pt x="2" y="103"/>
                </a:lnTo>
                <a:lnTo>
                  <a:pt x="2" y="101"/>
                </a:lnTo>
                <a:lnTo>
                  <a:pt x="2" y="100"/>
                </a:lnTo>
                <a:lnTo>
                  <a:pt x="3" y="98"/>
                </a:lnTo>
                <a:lnTo>
                  <a:pt x="3" y="97"/>
                </a:lnTo>
                <a:lnTo>
                  <a:pt x="3" y="95"/>
                </a:lnTo>
                <a:lnTo>
                  <a:pt x="5" y="95"/>
                </a:lnTo>
                <a:lnTo>
                  <a:pt x="5" y="94"/>
                </a:lnTo>
                <a:lnTo>
                  <a:pt x="5" y="93"/>
                </a:lnTo>
                <a:lnTo>
                  <a:pt x="6" y="93"/>
                </a:lnTo>
                <a:lnTo>
                  <a:pt x="6" y="91"/>
                </a:lnTo>
                <a:lnTo>
                  <a:pt x="8" y="91"/>
                </a:lnTo>
                <a:lnTo>
                  <a:pt x="8" y="90"/>
                </a:lnTo>
                <a:lnTo>
                  <a:pt x="8" y="88"/>
                </a:lnTo>
                <a:lnTo>
                  <a:pt x="9" y="88"/>
                </a:lnTo>
                <a:lnTo>
                  <a:pt x="9" y="87"/>
                </a:lnTo>
                <a:lnTo>
                  <a:pt x="11" y="87"/>
                </a:lnTo>
                <a:lnTo>
                  <a:pt x="11" y="85"/>
                </a:lnTo>
                <a:lnTo>
                  <a:pt x="12" y="85"/>
                </a:lnTo>
                <a:lnTo>
                  <a:pt x="12" y="84"/>
                </a:lnTo>
                <a:lnTo>
                  <a:pt x="14" y="84"/>
                </a:lnTo>
                <a:lnTo>
                  <a:pt x="14" y="82"/>
                </a:lnTo>
                <a:lnTo>
                  <a:pt x="15" y="81"/>
                </a:lnTo>
                <a:lnTo>
                  <a:pt x="17" y="79"/>
                </a:lnTo>
                <a:lnTo>
                  <a:pt x="17" y="78"/>
                </a:lnTo>
                <a:lnTo>
                  <a:pt x="18" y="78"/>
                </a:lnTo>
                <a:lnTo>
                  <a:pt x="20" y="76"/>
                </a:lnTo>
                <a:lnTo>
                  <a:pt x="21" y="76"/>
                </a:lnTo>
                <a:lnTo>
                  <a:pt x="21" y="75"/>
                </a:lnTo>
                <a:lnTo>
                  <a:pt x="23" y="75"/>
                </a:lnTo>
                <a:lnTo>
                  <a:pt x="23" y="73"/>
                </a:lnTo>
                <a:lnTo>
                  <a:pt x="24" y="73"/>
                </a:lnTo>
                <a:lnTo>
                  <a:pt x="24" y="72"/>
                </a:lnTo>
                <a:lnTo>
                  <a:pt x="26" y="72"/>
                </a:lnTo>
                <a:lnTo>
                  <a:pt x="27" y="70"/>
                </a:lnTo>
                <a:lnTo>
                  <a:pt x="29" y="70"/>
                </a:lnTo>
                <a:lnTo>
                  <a:pt x="29" y="69"/>
                </a:lnTo>
                <a:lnTo>
                  <a:pt x="30" y="69"/>
                </a:lnTo>
                <a:lnTo>
                  <a:pt x="30" y="67"/>
                </a:lnTo>
                <a:lnTo>
                  <a:pt x="31" y="67"/>
                </a:lnTo>
                <a:lnTo>
                  <a:pt x="33" y="66"/>
                </a:lnTo>
                <a:lnTo>
                  <a:pt x="34" y="64"/>
                </a:lnTo>
                <a:lnTo>
                  <a:pt x="36" y="64"/>
                </a:lnTo>
                <a:lnTo>
                  <a:pt x="37" y="63"/>
                </a:lnTo>
                <a:lnTo>
                  <a:pt x="39" y="63"/>
                </a:lnTo>
                <a:lnTo>
                  <a:pt x="40" y="62"/>
                </a:lnTo>
                <a:lnTo>
                  <a:pt x="42" y="60"/>
                </a:lnTo>
                <a:lnTo>
                  <a:pt x="43" y="60"/>
                </a:lnTo>
                <a:lnTo>
                  <a:pt x="43" y="59"/>
                </a:lnTo>
                <a:lnTo>
                  <a:pt x="45" y="59"/>
                </a:lnTo>
                <a:lnTo>
                  <a:pt x="46" y="57"/>
                </a:lnTo>
                <a:lnTo>
                  <a:pt x="48" y="57"/>
                </a:lnTo>
                <a:lnTo>
                  <a:pt x="49" y="56"/>
                </a:lnTo>
                <a:lnTo>
                  <a:pt x="51" y="54"/>
                </a:lnTo>
                <a:lnTo>
                  <a:pt x="52" y="54"/>
                </a:lnTo>
                <a:lnTo>
                  <a:pt x="52" y="53"/>
                </a:lnTo>
                <a:lnTo>
                  <a:pt x="54" y="53"/>
                </a:lnTo>
                <a:lnTo>
                  <a:pt x="54" y="51"/>
                </a:lnTo>
                <a:lnTo>
                  <a:pt x="55" y="51"/>
                </a:lnTo>
                <a:lnTo>
                  <a:pt x="57" y="50"/>
                </a:lnTo>
                <a:lnTo>
                  <a:pt x="58" y="50"/>
                </a:lnTo>
                <a:lnTo>
                  <a:pt x="58" y="48"/>
                </a:lnTo>
                <a:lnTo>
                  <a:pt x="60" y="48"/>
                </a:lnTo>
                <a:lnTo>
                  <a:pt x="60" y="47"/>
                </a:lnTo>
                <a:lnTo>
                  <a:pt x="61" y="45"/>
                </a:lnTo>
                <a:lnTo>
                  <a:pt x="61" y="44"/>
                </a:lnTo>
                <a:lnTo>
                  <a:pt x="63" y="44"/>
                </a:lnTo>
                <a:lnTo>
                  <a:pt x="63" y="42"/>
                </a:lnTo>
                <a:lnTo>
                  <a:pt x="64" y="41"/>
                </a:lnTo>
                <a:lnTo>
                  <a:pt x="64" y="39"/>
                </a:lnTo>
                <a:lnTo>
                  <a:pt x="64" y="38"/>
                </a:lnTo>
                <a:lnTo>
                  <a:pt x="65" y="38"/>
                </a:lnTo>
                <a:lnTo>
                  <a:pt x="65" y="36"/>
                </a:lnTo>
                <a:lnTo>
                  <a:pt x="65" y="35"/>
                </a:lnTo>
                <a:lnTo>
                  <a:pt x="65" y="34"/>
                </a:lnTo>
                <a:lnTo>
                  <a:pt x="65" y="32"/>
                </a:lnTo>
                <a:lnTo>
                  <a:pt x="65" y="31"/>
                </a:lnTo>
                <a:lnTo>
                  <a:pt x="65" y="29"/>
                </a:lnTo>
                <a:lnTo>
                  <a:pt x="65" y="28"/>
                </a:lnTo>
                <a:lnTo>
                  <a:pt x="65" y="26"/>
                </a:lnTo>
                <a:lnTo>
                  <a:pt x="65" y="25"/>
                </a:lnTo>
                <a:lnTo>
                  <a:pt x="65" y="23"/>
                </a:lnTo>
                <a:lnTo>
                  <a:pt x="64" y="22"/>
                </a:lnTo>
                <a:lnTo>
                  <a:pt x="64" y="20"/>
                </a:lnTo>
                <a:lnTo>
                  <a:pt x="63" y="20"/>
                </a:lnTo>
                <a:lnTo>
                  <a:pt x="63" y="19"/>
                </a:lnTo>
                <a:lnTo>
                  <a:pt x="61" y="19"/>
                </a:lnTo>
                <a:lnTo>
                  <a:pt x="60" y="19"/>
                </a:lnTo>
                <a:lnTo>
                  <a:pt x="60" y="17"/>
                </a:lnTo>
                <a:lnTo>
                  <a:pt x="58" y="17"/>
                </a:lnTo>
                <a:lnTo>
                  <a:pt x="57" y="17"/>
                </a:lnTo>
                <a:lnTo>
                  <a:pt x="55" y="17"/>
                </a:lnTo>
                <a:lnTo>
                  <a:pt x="54" y="17"/>
                </a:lnTo>
                <a:lnTo>
                  <a:pt x="52" y="17"/>
                </a:lnTo>
                <a:lnTo>
                  <a:pt x="51" y="17"/>
                </a:lnTo>
                <a:lnTo>
                  <a:pt x="49" y="19"/>
                </a:lnTo>
                <a:lnTo>
                  <a:pt x="48" y="19"/>
                </a:lnTo>
                <a:lnTo>
                  <a:pt x="46" y="19"/>
                </a:lnTo>
                <a:lnTo>
                  <a:pt x="46" y="20"/>
                </a:lnTo>
                <a:lnTo>
                  <a:pt x="45" y="20"/>
                </a:lnTo>
                <a:lnTo>
                  <a:pt x="43" y="22"/>
                </a:lnTo>
                <a:lnTo>
                  <a:pt x="42" y="23"/>
                </a:lnTo>
                <a:lnTo>
                  <a:pt x="42" y="25"/>
                </a:lnTo>
                <a:lnTo>
                  <a:pt x="40" y="25"/>
                </a:lnTo>
                <a:lnTo>
                  <a:pt x="40" y="26"/>
                </a:lnTo>
                <a:lnTo>
                  <a:pt x="39" y="26"/>
                </a:lnTo>
                <a:lnTo>
                  <a:pt x="39" y="28"/>
                </a:lnTo>
                <a:lnTo>
                  <a:pt x="39" y="29"/>
                </a:lnTo>
                <a:lnTo>
                  <a:pt x="37" y="29"/>
                </a:lnTo>
                <a:lnTo>
                  <a:pt x="37" y="31"/>
                </a:lnTo>
                <a:lnTo>
                  <a:pt x="37" y="32"/>
                </a:lnTo>
                <a:lnTo>
                  <a:pt x="37" y="34"/>
                </a:lnTo>
                <a:lnTo>
                  <a:pt x="36" y="35"/>
                </a:lnTo>
                <a:lnTo>
                  <a:pt x="36" y="36"/>
                </a:lnTo>
                <a:lnTo>
                  <a:pt x="36" y="38"/>
                </a:lnTo>
                <a:lnTo>
                  <a:pt x="36" y="39"/>
                </a:lnTo>
                <a:lnTo>
                  <a:pt x="15" y="39"/>
                </a:lnTo>
                <a:lnTo>
                  <a:pt x="15" y="38"/>
                </a:lnTo>
                <a:lnTo>
                  <a:pt x="15" y="36"/>
                </a:lnTo>
                <a:lnTo>
                  <a:pt x="15" y="35"/>
                </a:lnTo>
                <a:lnTo>
                  <a:pt x="15" y="34"/>
                </a:lnTo>
                <a:lnTo>
                  <a:pt x="17" y="32"/>
                </a:lnTo>
                <a:lnTo>
                  <a:pt x="17" y="31"/>
                </a:lnTo>
                <a:lnTo>
                  <a:pt x="17" y="29"/>
                </a:lnTo>
                <a:lnTo>
                  <a:pt x="18" y="28"/>
                </a:lnTo>
                <a:lnTo>
                  <a:pt x="18" y="26"/>
                </a:lnTo>
                <a:lnTo>
                  <a:pt x="20" y="25"/>
                </a:lnTo>
                <a:lnTo>
                  <a:pt x="20" y="23"/>
                </a:lnTo>
                <a:lnTo>
                  <a:pt x="20" y="22"/>
                </a:lnTo>
                <a:lnTo>
                  <a:pt x="21" y="20"/>
                </a:lnTo>
                <a:lnTo>
                  <a:pt x="23" y="19"/>
                </a:lnTo>
                <a:lnTo>
                  <a:pt x="23" y="17"/>
                </a:lnTo>
                <a:lnTo>
                  <a:pt x="24" y="16"/>
                </a:lnTo>
                <a:lnTo>
                  <a:pt x="24" y="14"/>
                </a:lnTo>
                <a:lnTo>
                  <a:pt x="26" y="14"/>
                </a:lnTo>
                <a:lnTo>
                  <a:pt x="26" y="13"/>
                </a:lnTo>
                <a:lnTo>
                  <a:pt x="27" y="13"/>
                </a:lnTo>
                <a:lnTo>
                  <a:pt x="27" y="11"/>
                </a:lnTo>
                <a:lnTo>
                  <a:pt x="29" y="11"/>
                </a:lnTo>
                <a:lnTo>
                  <a:pt x="29" y="10"/>
                </a:lnTo>
                <a:lnTo>
                  <a:pt x="30" y="10"/>
                </a:lnTo>
                <a:lnTo>
                  <a:pt x="30" y="8"/>
                </a:lnTo>
                <a:lnTo>
                  <a:pt x="31" y="8"/>
                </a:lnTo>
                <a:lnTo>
                  <a:pt x="31" y="7"/>
                </a:lnTo>
                <a:lnTo>
                  <a:pt x="33" y="7"/>
                </a:lnTo>
                <a:lnTo>
                  <a:pt x="33" y="6"/>
                </a:lnTo>
                <a:lnTo>
                  <a:pt x="34" y="6"/>
                </a:lnTo>
                <a:lnTo>
                  <a:pt x="36" y="4"/>
                </a:lnTo>
                <a:lnTo>
                  <a:pt x="37" y="4"/>
                </a:lnTo>
                <a:lnTo>
                  <a:pt x="39" y="3"/>
                </a:lnTo>
                <a:lnTo>
                  <a:pt x="40" y="3"/>
                </a:lnTo>
                <a:lnTo>
                  <a:pt x="42" y="3"/>
                </a:lnTo>
                <a:lnTo>
                  <a:pt x="43" y="1"/>
                </a:lnTo>
                <a:lnTo>
                  <a:pt x="45" y="1"/>
                </a:lnTo>
                <a:lnTo>
                  <a:pt x="46" y="1"/>
                </a:lnTo>
                <a:lnTo>
                  <a:pt x="48" y="1"/>
                </a:lnTo>
                <a:lnTo>
                  <a:pt x="48" y="0"/>
                </a:lnTo>
                <a:lnTo>
                  <a:pt x="49" y="0"/>
                </a:lnTo>
                <a:lnTo>
                  <a:pt x="51" y="0"/>
                </a:lnTo>
                <a:lnTo>
                  <a:pt x="52" y="0"/>
                </a:lnTo>
                <a:lnTo>
                  <a:pt x="54" y="0"/>
                </a:lnTo>
                <a:lnTo>
                  <a:pt x="55" y="0"/>
                </a:lnTo>
                <a:lnTo>
                  <a:pt x="57" y="0"/>
                </a:lnTo>
                <a:lnTo>
                  <a:pt x="58" y="0"/>
                </a:lnTo>
                <a:lnTo>
                  <a:pt x="60" y="0"/>
                </a:lnTo>
                <a:lnTo>
                  <a:pt x="61" y="0"/>
                </a:lnTo>
                <a:lnTo>
                  <a:pt x="63" y="0"/>
                </a:lnTo>
                <a:lnTo>
                  <a:pt x="64" y="0"/>
                </a:lnTo>
                <a:lnTo>
                  <a:pt x="65" y="0"/>
                </a:lnTo>
                <a:lnTo>
                  <a:pt x="67" y="0"/>
                </a:lnTo>
                <a:lnTo>
                  <a:pt x="68" y="1"/>
                </a:lnTo>
                <a:lnTo>
                  <a:pt x="70" y="1"/>
                </a:lnTo>
                <a:lnTo>
                  <a:pt x="71" y="1"/>
                </a:lnTo>
                <a:lnTo>
                  <a:pt x="73" y="1"/>
                </a:lnTo>
                <a:lnTo>
                  <a:pt x="73" y="3"/>
                </a:lnTo>
                <a:lnTo>
                  <a:pt x="74" y="3"/>
                </a:lnTo>
                <a:lnTo>
                  <a:pt x="76" y="3"/>
                </a:lnTo>
                <a:lnTo>
                  <a:pt x="76" y="4"/>
                </a:lnTo>
                <a:lnTo>
                  <a:pt x="77" y="4"/>
                </a:lnTo>
                <a:lnTo>
                  <a:pt x="79" y="6"/>
                </a:lnTo>
                <a:lnTo>
                  <a:pt x="80" y="6"/>
                </a:lnTo>
                <a:lnTo>
                  <a:pt x="80" y="7"/>
                </a:lnTo>
                <a:lnTo>
                  <a:pt x="82" y="7"/>
                </a:lnTo>
                <a:lnTo>
                  <a:pt x="82" y="8"/>
                </a:lnTo>
                <a:lnTo>
                  <a:pt x="83" y="8"/>
                </a:lnTo>
                <a:lnTo>
                  <a:pt x="83" y="10"/>
                </a:lnTo>
                <a:lnTo>
                  <a:pt x="85" y="11"/>
                </a:lnTo>
                <a:lnTo>
                  <a:pt x="85" y="13"/>
                </a:lnTo>
                <a:lnTo>
                  <a:pt x="86" y="13"/>
                </a:lnTo>
                <a:lnTo>
                  <a:pt x="86" y="14"/>
                </a:lnTo>
                <a:lnTo>
                  <a:pt x="86" y="16"/>
                </a:lnTo>
                <a:lnTo>
                  <a:pt x="88" y="17"/>
                </a:lnTo>
                <a:lnTo>
                  <a:pt x="88" y="19"/>
                </a:lnTo>
                <a:lnTo>
                  <a:pt x="88" y="20"/>
                </a:lnTo>
                <a:lnTo>
                  <a:pt x="88" y="22"/>
                </a:lnTo>
                <a:lnTo>
                  <a:pt x="88" y="23"/>
                </a:lnTo>
                <a:lnTo>
                  <a:pt x="88" y="25"/>
                </a:lnTo>
                <a:lnTo>
                  <a:pt x="88" y="26"/>
                </a:lnTo>
                <a:lnTo>
                  <a:pt x="89" y="26"/>
                </a:lnTo>
                <a:lnTo>
                  <a:pt x="88" y="26"/>
                </a:lnTo>
                <a:lnTo>
                  <a:pt x="88" y="28"/>
                </a:lnTo>
                <a:lnTo>
                  <a:pt x="88" y="29"/>
                </a:lnTo>
                <a:lnTo>
                  <a:pt x="88" y="31"/>
                </a:lnTo>
                <a:lnTo>
                  <a:pt x="88" y="32"/>
                </a:lnTo>
                <a:lnTo>
                  <a:pt x="88" y="34"/>
                </a:lnTo>
                <a:lnTo>
                  <a:pt x="88" y="35"/>
                </a:lnTo>
                <a:lnTo>
                  <a:pt x="88" y="36"/>
                </a:lnTo>
                <a:lnTo>
                  <a:pt x="86" y="38"/>
                </a:lnTo>
                <a:lnTo>
                  <a:pt x="86" y="39"/>
                </a:lnTo>
                <a:lnTo>
                  <a:pt x="86" y="41"/>
                </a:lnTo>
                <a:lnTo>
                  <a:pt x="85" y="42"/>
                </a:lnTo>
                <a:lnTo>
                  <a:pt x="85" y="44"/>
                </a:lnTo>
                <a:lnTo>
                  <a:pt x="85" y="45"/>
                </a:lnTo>
                <a:lnTo>
                  <a:pt x="83" y="45"/>
                </a:lnTo>
                <a:lnTo>
                  <a:pt x="83" y="47"/>
                </a:lnTo>
                <a:lnTo>
                  <a:pt x="83" y="48"/>
                </a:lnTo>
                <a:lnTo>
                  <a:pt x="82" y="48"/>
                </a:lnTo>
                <a:lnTo>
                  <a:pt x="82" y="50"/>
                </a:lnTo>
                <a:lnTo>
                  <a:pt x="80" y="51"/>
                </a:lnTo>
                <a:lnTo>
                  <a:pt x="80" y="53"/>
                </a:lnTo>
                <a:lnTo>
                  <a:pt x="79" y="53"/>
                </a:lnTo>
                <a:lnTo>
                  <a:pt x="79" y="54"/>
                </a:lnTo>
                <a:lnTo>
                  <a:pt x="77" y="56"/>
                </a:lnTo>
                <a:lnTo>
                  <a:pt x="76" y="57"/>
                </a:lnTo>
                <a:lnTo>
                  <a:pt x="74" y="57"/>
                </a:lnTo>
                <a:lnTo>
                  <a:pt x="74" y="59"/>
                </a:lnTo>
                <a:lnTo>
                  <a:pt x="73" y="60"/>
                </a:lnTo>
                <a:lnTo>
                  <a:pt x="71" y="60"/>
                </a:lnTo>
                <a:lnTo>
                  <a:pt x="71" y="62"/>
                </a:lnTo>
                <a:lnTo>
                  <a:pt x="70" y="62"/>
                </a:lnTo>
                <a:lnTo>
                  <a:pt x="70" y="63"/>
                </a:lnTo>
                <a:lnTo>
                  <a:pt x="68" y="63"/>
                </a:lnTo>
                <a:lnTo>
                  <a:pt x="67" y="64"/>
                </a:lnTo>
                <a:lnTo>
                  <a:pt x="65" y="66"/>
                </a:lnTo>
                <a:lnTo>
                  <a:pt x="64" y="67"/>
                </a:lnTo>
                <a:lnTo>
                  <a:pt x="63" y="67"/>
                </a:lnTo>
                <a:lnTo>
                  <a:pt x="61" y="69"/>
                </a:lnTo>
                <a:lnTo>
                  <a:pt x="60" y="70"/>
                </a:lnTo>
                <a:lnTo>
                  <a:pt x="58" y="70"/>
                </a:lnTo>
                <a:lnTo>
                  <a:pt x="57" y="72"/>
                </a:lnTo>
                <a:lnTo>
                  <a:pt x="55" y="73"/>
                </a:lnTo>
                <a:lnTo>
                  <a:pt x="54" y="73"/>
                </a:lnTo>
                <a:lnTo>
                  <a:pt x="54" y="75"/>
                </a:lnTo>
                <a:lnTo>
                  <a:pt x="52" y="75"/>
                </a:lnTo>
                <a:lnTo>
                  <a:pt x="51" y="76"/>
                </a:lnTo>
                <a:lnTo>
                  <a:pt x="49" y="76"/>
                </a:lnTo>
                <a:lnTo>
                  <a:pt x="48" y="78"/>
                </a:lnTo>
                <a:lnTo>
                  <a:pt x="46" y="78"/>
                </a:lnTo>
                <a:lnTo>
                  <a:pt x="46" y="79"/>
                </a:lnTo>
                <a:lnTo>
                  <a:pt x="45" y="79"/>
                </a:lnTo>
                <a:lnTo>
                  <a:pt x="43" y="81"/>
                </a:lnTo>
                <a:lnTo>
                  <a:pt x="42" y="81"/>
                </a:lnTo>
                <a:lnTo>
                  <a:pt x="42" y="82"/>
                </a:lnTo>
                <a:lnTo>
                  <a:pt x="40" y="82"/>
                </a:lnTo>
                <a:lnTo>
                  <a:pt x="39" y="82"/>
                </a:lnTo>
                <a:lnTo>
                  <a:pt x="39" y="84"/>
                </a:lnTo>
                <a:lnTo>
                  <a:pt x="37" y="84"/>
                </a:lnTo>
                <a:lnTo>
                  <a:pt x="37" y="85"/>
                </a:lnTo>
                <a:lnTo>
                  <a:pt x="36" y="85"/>
                </a:lnTo>
                <a:lnTo>
                  <a:pt x="36" y="87"/>
                </a:lnTo>
                <a:lnTo>
                  <a:pt x="34" y="87"/>
                </a:lnTo>
                <a:lnTo>
                  <a:pt x="34" y="88"/>
                </a:lnTo>
                <a:lnTo>
                  <a:pt x="33" y="88"/>
                </a:lnTo>
                <a:lnTo>
                  <a:pt x="31" y="90"/>
                </a:lnTo>
                <a:lnTo>
                  <a:pt x="30" y="91"/>
                </a:lnTo>
                <a:lnTo>
                  <a:pt x="76" y="91"/>
                </a:lnTo>
                <a:lnTo>
                  <a:pt x="73" y="110"/>
                </a:lnTo>
                <a:lnTo>
                  <a:pt x="0" y="11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49" name="Freeform 53"/>
          <p:cNvSpPr>
            <a:spLocks/>
          </p:cNvSpPr>
          <p:nvPr/>
        </p:nvSpPr>
        <p:spPr bwMode="auto">
          <a:xfrm>
            <a:off x="5800725" y="2246313"/>
            <a:ext cx="130175" cy="141287"/>
          </a:xfrm>
          <a:custGeom>
            <a:avLst/>
            <a:gdLst>
              <a:gd name="T0" fmla="*/ 2147483647 w 154"/>
              <a:gd name="T1" fmla="*/ 0 h 133"/>
              <a:gd name="T2" fmla="*/ 2147483647 w 154"/>
              <a:gd name="T3" fmla="*/ 0 h 133"/>
              <a:gd name="T4" fmla="*/ 2147483647 w 154"/>
              <a:gd name="T5" fmla="*/ 2147483647 h 133"/>
              <a:gd name="T6" fmla="*/ 2147483647 w 154"/>
              <a:gd name="T7" fmla="*/ 0 h 133"/>
              <a:gd name="T8" fmla="*/ 2147483647 w 154"/>
              <a:gd name="T9" fmla="*/ 0 h 133"/>
              <a:gd name="T10" fmla="*/ 2147483647 w 154"/>
              <a:gd name="T11" fmla="*/ 2147483647 h 133"/>
              <a:gd name="T12" fmla="*/ 2147483647 w 154"/>
              <a:gd name="T13" fmla="*/ 2147483647 h 133"/>
              <a:gd name="T14" fmla="*/ 2147483647 w 154"/>
              <a:gd name="T15" fmla="*/ 2147483647 h 133"/>
              <a:gd name="T16" fmla="*/ 2147483647 w 154"/>
              <a:gd name="T17" fmla="*/ 2147483647 h 133"/>
              <a:gd name="T18" fmla="*/ 2147483647 w 154"/>
              <a:gd name="T19" fmla="*/ 2147483647 h 133"/>
              <a:gd name="T20" fmla="*/ 2147483647 w 154"/>
              <a:gd name="T21" fmla="*/ 2147483647 h 133"/>
              <a:gd name="T22" fmla="*/ 2147483647 w 154"/>
              <a:gd name="T23" fmla="*/ 2147483647 h 133"/>
              <a:gd name="T24" fmla="*/ 0 w 154"/>
              <a:gd name="T25" fmla="*/ 2147483647 h 133"/>
              <a:gd name="T26" fmla="*/ 2147483647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1" y="102"/>
                </a:lnTo>
                <a:lnTo>
                  <a:pt x="112" y="0"/>
                </a:lnTo>
                <a:lnTo>
                  <a:pt x="154" y="0"/>
                </a:lnTo>
                <a:lnTo>
                  <a:pt x="127" y="133"/>
                </a:lnTo>
                <a:lnTo>
                  <a:pt x="102" y="133"/>
                </a:lnTo>
                <a:lnTo>
                  <a:pt x="123" y="24"/>
                </a:lnTo>
                <a:lnTo>
                  <a:pt x="77" y="133"/>
                </a:lnTo>
                <a:lnTo>
                  <a:pt x="52" y="133"/>
                </a:lnTo>
                <a:lnTo>
                  <a:pt x="47" y="24"/>
                </a:lnTo>
                <a:lnTo>
                  <a:pt x="27" y="133"/>
                </a:lnTo>
                <a:lnTo>
                  <a:pt x="0" y="133"/>
                </a:lnTo>
                <a:lnTo>
                  <a:pt x="27"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0" name="Freeform 54"/>
          <p:cNvSpPr>
            <a:spLocks/>
          </p:cNvSpPr>
          <p:nvPr/>
        </p:nvSpPr>
        <p:spPr bwMode="auto">
          <a:xfrm>
            <a:off x="5930900" y="2246313"/>
            <a:ext cx="60325" cy="184150"/>
          </a:xfrm>
          <a:custGeom>
            <a:avLst/>
            <a:gdLst>
              <a:gd name="T0" fmla="*/ 2147483647 w 72"/>
              <a:gd name="T1" fmla="*/ 2147483647 h 173"/>
              <a:gd name="T2" fmla="*/ 2147483647 w 72"/>
              <a:gd name="T3" fmla="*/ 2147483647 h 173"/>
              <a:gd name="T4" fmla="*/ 2147483647 w 72"/>
              <a:gd name="T5" fmla="*/ 2147483647 h 173"/>
              <a:gd name="T6" fmla="*/ 2147483647 w 72"/>
              <a:gd name="T7" fmla="*/ 2147483647 h 173"/>
              <a:gd name="T8" fmla="*/ 2147483647 w 72"/>
              <a:gd name="T9" fmla="*/ 2147483647 h 173"/>
              <a:gd name="T10" fmla="*/ 2147483647 w 72"/>
              <a:gd name="T11" fmla="*/ 2147483647 h 173"/>
              <a:gd name="T12" fmla="*/ 2147483647 w 72"/>
              <a:gd name="T13" fmla="*/ 2147483647 h 173"/>
              <a:gd name="T14" fmla="*/ 2147483647 w 72"/>
              <a:gd name="T15" fmla="*/ 2147483647 h 173"/>
              <a:gd name="T16" fmla="*/ 2147483647 w 72"/>
              <a:gd name="T17" fmla="*/ 2147483647 h 173"/>
              <a:gd name="T18" fmla="*/ 2147483647 w 72"/>
              <a:gd name="T19" fmla="*/ 2147483647 h 173"/>
              <a:gd name="T20" fmla="*/ 2147483647 w 72"/>
              <a:gd name="T21" fmla="*/ 2147483647 h 173"/>
              <a:gd name="T22" fmla="*/ 2147483647 w 72"/>
              <a:gd name="T23" fmla="*/ 2147483647 h 173"/>
              <a:gd name="T24" fmla="*/ 2147483647 w 72"/>
              <a:gd name="T25" fmla="*/ 2147483647 h 173"/>
              <a:gd name="T26" fmla="*/ 2147483647 w 72"/>
              <a:gd name="T27" fmla="*/ 2147483647 h 173"/>
              <a:gd name="T28" fmla="*/ 2147483647 w 72"/>
              <a:gd name="T29" fmla="*/ 2147483647 h 173"/>
              <a:gd name="T30" fmla="*/ 2147483647 w 72"/>
              <a:gd name="T31" fmla="*/ 2147483647 h 173"/>
              <a:gd name="T32" fmla="*/ 2147483647 w 72"/>
              <a:gd name="T33" fmla="*/ 2147483647 h 173"/>
              <a:gd name="T34" fmla="*/ 2147483647 w 72"/>
              <a:gd name="T35" fmla="*/ 2147483647 h 173"/>
              <a:gd name="T36" fmla="*/ 2147483647 w 72"/>
              <a:gd name="T37" fmla="*/ 2147483647 h 173"/>
              <a:gd name="T38" fmla="*/ 2147483647 w 72"/>
              <a:gd name="T39" fmla="*/ 2147483647 h 173"/>
              <a:gd name="T40" fmla="*/ 2147483647 w 72"/>
              <a:gd name="T41" fmla="*/ 2147483647 h 173"/>
              <a:gd name="T42" fmla="*/ 2147483647 w 72"/>
              <a:gd name="T43" fmla="*/ 2147483647 h 173"/>
              <a:gd name="T44" fmla="*/ 2147483647 w 72"/>
              <a:gd name="T45" fmla="*/ 2147483647 h 173"/>
              <a:gd name="T46" fmla="*/ 2147483647 w 72"/>
              <a:gd name="T47" fmla="*/ 2147483647 h 173"/>
              <a:gd name="T48" fmla="*/ 2147483647 w 72"/>
              <a:gd name="T49" fmla="*/ 2147483647 h 173"/>
              <a:gd name="T50" fmla="*/ 2147483647 w 72"/>
              <a:gd name="T51" fmla="*/ 2147483647 h 173"/>
              <a:gd name="T52" fmla="*/ 2147483647 w 72"/>
              <a:gd name="T53" fmla="*/ 2147483647 h 173"/>
              <a:gd name="T54" fmla="*/ 2147483647 w 72"/>
              <a:gd name="T55" fmla="*/ 2147483647 h 173"/>
              <a:gd name="T56" fmla="*/ 2147483647 w 72"/>
              <a:gd name="T57" fmla="*/ 2147483647 h 173"/>
              <a:gd name="T58" fmla="*/ 2147483647 w 72"/>
              <a:gd name="T59" fmla="*/ 2147483647 h 173"/>
              <a:gd name="T60" fmla="*/ 2147483647 w 72"/>
              <a:gd name="T61" fmla="*/ 2147483647 h 173"/>
              <a:gd name="T62" fmla="*/ 2147483647 w 72"/>
              <a:gd name="T63" fmla="*/ 2147483647 h 173"/>
              <a:gd name="T64" fmla="*/ 2147483647 w 72"/>
              <a:gd name="T65" fmla="*/ 2147483647 h 173"/>
              <a:gd name="T66" fmla="*/ 2147483647 w 72"/>
              <a:gd name="T67" fmla="*/ 2147483647 h 173"/>
              <a:gd name="T68" fmla="*/ 2147483647 w 72"/>
              <a:gd name="T69" fmla="*/ 2147483647 h 173"/>
              <a:gd name="T70" fmla="*/ 2147483647 w 72"/>
              <a:gd name="T71" fmla="*/ 2147483647 h 173"/>
              <a:gd name="T72" fmla="*/ 2147483647 w 72"/>
              <a:gd name="T73" fmla="*/ 2147483647 h 173"/>
              <a:gd name="T74" fmla="*/ 2147483647 w 72"/>
              <a:gd name="T75" fmla="*/ 2147483647 h 173"/>
              <a:gd name="T76" fmla="*/ 2147483647 w 72"/>
              <a:gd name="T77" fmla="*/ 2147483647 h 173"/>
              <a:gd name="T78" fmla="*/ 2147483647 w 72"/>
              <a:gd name="T79" fmla="*/ 2147483647 h 173"/>
              <a:gd name="T80" fmla="*/ 2147483647 w 72"/>
              <a:gd name="T81" fmla="*/ 2147483647 h 173"/>
              <a:gd name="T82" fmla="*/ 2147483647 w 72"/>
              <a:gd name="T83" fmla="*/ 2147483647 h 173"/>
              <a:gd name="T84" fmla="*/ 2147483647 w 72"/>
              <a:gd name="T85" fmla="*/ 2147483647 h 173"/>
              <a:gd name="T86" fmla="*/ 2147483647 w 72"/>
              <a:gd name="T87" fmla="*/ 2147483647 h 173"/>
              <a:gd name="T88" fmla="*/ 2147483647 w 72"/>
              <a:gd name="T89" fmla="*/ 2147483647 h 173"/>
              <a:gd name="T90" fmla="*/ 2147483647 w 72"/>
              <a:gd name="T91" fmla="*/ 2147483647 h 173"/>
              <a:gd name="T92" fmla="*/ 2147483647 w 72"/>
              <a:gd name="T93" fmla="*/ 2147483647 h 173"/>
              <a:gd name="T94" fmla="*/ 2147483647 w 72"/>
              <a:gd name="T95" fmla="*/ 2147483647 h 173"/>
              <a:gd name="T96" fmla="*/ 2147483647 w 72"/>
              <a:gd name="T97" fmla="*/ 2147483647 h 173"/>
              <a:gd name="T98" fmla="*/ 2147483647 w 72"/>
              <a:gd name="T99" fmla="*/ 2147483647 h 173"/>
              <a:gd name="T100" fmla="*/ 2147483647 w 72"/>
              <a:gd name="T101" fmla="*/ 2147483647 h 173"/>
              <a:gd name="T102" fmla="*/ 2147483647 w 72"/>
              <a:gd name="T103" fmla="*/ 2147483647 h 173"/>
              <a:gd name="T104" fmla="*/ 2147483647 w 72"/>
              <a:gd name="T105" fmla="*/ 2147483647 h 173"/>
              <a:gd name="T106" fmla="*/ 2147483647 w 72"/>
              <a:gd name="T107" fmla="*/ 2147483647 h 173"/>
              <a:gd name="T108" fmla="*/ 2147483647 w 72"/>
              <a:gd name="T109" fmla="*/ 2147483647 h 173"/>
              <a:gd name="T110" fmla="*/ 2147483647 w 72"/>
              <a:gd name="T111" fmla="*/ 2147483647 h 173"/>
              <a:gd name="T112" fmla="*/ 2147483647 w 72"/>
              <a:gd name="T113" fmla="*/ 2147483647 h 173"/>
              <a:gd name="T114" fmla="*/ 2147483647 w 72"/>
              <a:gd name="T115" fmla="*/ 2147483647 h 173"/>
              <a:gd name="T116" fmla="*/ 2147483647 w 72"/>
              <a:gd name="T117" fmla="*/ 2147483647 h 173"/>
              <a:gd name="T118" fmla="*/ 2147483647 w 72"/>
              <a:gd name="T119" fmla="*/ 2147483647 h 173"/>
              <a:gd name="T120" fmla="*/ 2147483647 w 72"/>
              <a:gd name="T121" fmla="*/ 2147483647 h 173"/>
              <a:gd name="T122" fmla="*/ 2147483647 w 72"/>
              <a:gd name="T123" fmla="*/ 2147483647 h 173"/>
              <a:gd name="T124" fmla="*/ 2147483647 w 72"/>
              <a:gd name="T125" fmla="*/ 2147483647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73"/>
              <a:gd name="T191" fmla="*/ 72 w 72"/>
              <a:gd name="T192" fmla="*/ 173 h 1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73">
                <a:moveTo>
                  <a:pt x="53" y="0"/>
                </a:moveTo>
                <a:lnTo>
                  <a:pt x="72" y="0"/>
                </a:lnTo>
                <a:lnTo>
                  <a:pt x="71" y="2"/>
                </a:lnTo>
                <a:lnTo>
                  <a:pt x="71" y="3"/>
                </a:lnTo>
                <a:lnTo>
                  <a:pt x="69" y="5"/>
                </a:lnTo>
                <a:lnTo>
                  <a:pt x="68" y="6"/>
                </a:lnTo>
                <a:lnTo>
                  <a:pt x="66" y="8"/>
                </a:lnTo>
                <a:lnTo>
                  <a:pt x="65" y="9"/>
                </a:lnTo>
                <a:lnTo>
                  <a:pt x="65" y="10"/>
                </a:lnTo>
                <a:lnTo>
                  <a:pt x="63" y="12"/>
                </a:lnTo>
                <a:lnTo>
                  <a:pt x="62" y="13"/>
                </a:lnTo>
                <a:lnTo>
                  <a:pt x="60" y="15"/>
                </a:lnTo>
                <a:lnTo>
                  <a:pt x="60" y="16"/>
                </a:lnTo>
                <a:lnTo>
                  <a:pt x="59" y="18"/>
                </a:lnTo>
                <a:lnTo>
                  <a:pt x="57" y="19"/>
                </a:lnTo>
                <a:lnTo>
                  <a:pt x="57" y="21"/>
                </a:lnTo>
                <a:lnTo>
                  <a:pt x="56" y="22"/>
                </a:lnTo>
                <a:lnTo>
                  <a:pt x="54" y="24"/>
                </a:lnTo>
                <a:lnTo>
                  <a:pt x="54" y="25"/>
                </a:lnTo>
                <a:lnTo>
                  <a:pt x="53" y="27"/>
                </a:lnTo>
                <a:lnTo>
                  <a:pt x="53" y="28"/>
                </a:lnTo>
                <a:lnTo>
                  <a:pt x="51" y="30"/>
                </a:lnTo>
                <a:lnTo>
                  <a:pt x="50" y="30"/>
                </a:lnTo>
                <a:lnTo>
                  <a:pt x="50" y="31"/>
                </a:lnTo>
                <a:lnTo>
                  <a:pt x="49" y="33"/>
                </a:lnTo>
                <a:lnTo>
                  <a:pt x="49" y="34"/>
                </a:lnTo>
                <a:lnTo>
                  <a:pt x="47" y="36"/>
                </a:lnTo>
                <a:lnTo>
                  <a:pt x="47" y="37"/>
                </a:lnTo>
                <a:lnTo>
                  <a:pt x="46" y="38"/>
                </a:lnTo>
                <a:lnTo>
                  <a:pt x="46" y="40"/>
                </a:lnTo>
                <a:lnTo>
                  <a:pt x="44" y="41"/>
                </a:lnTo>
                <a:lnTo>
                  <a:pt x="44" y="43"/>
                </a:lnTo>
                <a:lnTo>
                  <a:pt x="43" y="44"/>
                </a:lnTo>
                <a:lnTo>
                  <a:pt x="43" y="46"/>
                </a:lnTo>
                <a:lnTo>
                  <a:pt x="41" y="47"/>
                </a:lnTo>
                <a:lnTo>
                  <a:pt x="41" y="49"/>
                </a:lnTo>
                <a:lnTo>
                  <a:pt x="40" y="50"/>
                </a:lnTo>
                <a:lnTo>
                  <a:pt x="40" y="52"/>
                </a:lnTo>
                <a:lnTo>
                  <a:pt x="40" y="53"/>
                </a:lnTo>
                <a:lnTo>
                  <a:pt x="38" y="53"/>
                </a:lnTo>
                <a:lnTo>
                  <a:pt x="38" y="55"/>
                </a:lnTo>
                <a:lnTo>
                  <a:pt x="38" y="56"/>
                </a:lnTo>
                <a:lnTo>
                  <a:pt x="37" y="58"/>
                </a:lnTo>
                <a:lnTo>
                  <a:pt x="37" y="59"/>
                </a:lnTo>
                <a:lnTo>
                  <a:pt x="37" y="61"/>
                </a:lnTo>
                <a:lnTo>
                  <a:pt x="37" y="62"/>
                </a:lnTo>
                <a:lnTo>
                  <a:pt x="35" y="62"/>
                </a:lnTo>
                <a:lnTo>
                  <a:pt x="35" y="64"/>
                </a:lnTo>
                <a:lnTo>
                  <a:pt x="35" y="65"/>
                </a:lnTo>
                <a:lnTo>
                  <a:pt x="34" y="66"/>
                </a:lnTo>
                <a:lnTo>
                  <a:pt x="34" y="68"/>
                </a:lnTo>
                <a:lnTo>
                  <a:pt x="34" y="69"/>
                </a:lnTo>
                <a:lnTo>
                  <a:pt x="34" y="71"/>
                </a:lnTo>
                <a:lnTo>
                  <a:pt x="32" y="72"/>
                </a:lnTo>
                <a:lnTo>
                  <a:pt x="32" y="74"/>
                </a:lnTo>
                <a:lnTo>
                  <a:pt x="32" y="75"/>
                </a:lnTo>
                <a:lnTo>
                  <a:pt x="32" y="77"/>
                </a:lnTo>
                <a:lnTo>
                  <a:pt x="31" y="78"/>
                </a:lnTo>
                <a:lnTo>
                  <a:pt x="31" y="80"/>
                </a:lnTo>
                <a:lnTo>
                  <a:pt x="31" y="81"/>
                </a:lnTo>
                <a:lnTo>
                  <a:pt x="31" y="83"/>
                </a:lnTo>
                <a:lnTo>
                  <a:pt x="29" y="84"/>
                </a:lnTo>
                <a:lnTo>
                  <a:pt x="29" y="86"/>
                </a:lnTo>
                <a:lnTo>
                  <a:pt x="29" y="87"/>
                </a:lnTo>
                <a:lnTo>
                  <a:pt x="29" y="89"/>
                </a:lnTo>
                <a:lnTo>
                  <a:pt x="29" y="90"/>
                </a:lnTo>
                <a:lnTo>
                  <a:pt x="29" y="92"/>
                </a:lnTo>
                <a:lnTo>
                  <a:pt x="29" y="93"/>
                </a:lnTo>
                <a:lnTo>
                  <a:pt x="28" y="93"/>
                </a:lnTo>
                <a:lnTo>
                  <a:pt x="28" y="95"/>
                </a:lnTo>
                <a:lnTo>
                  <a:pt x="28" y="96"/>
                </a:lnTo>
                <a:lnTo>
                  <a:pt x="28" y="97"/>
                </a:lnTo>
                <a:lnTo>
                  <a:pt x="28" y="99"/>
                </a:lnTo>
                <a:lnTo>
                  <a:pt x="28" y="100"/>
                </a:lnTo>
                <a:lnTo>
                  <a:pt x="28" y="102"/>
                </a:lnTo>
                <a:lnTo>
                  <a:pt x="28" y="103"/>
                </a:lnTo>
                <a:lnTo>
                  <a:pt x="28" y="105"/>
                </a:lnTo>
                <a:lnTo>
                  <a:pt x="28" y="106"/>
                </a:lnTo>
                <a:lnTo>
                  <a:pt x="28" y="108"/>
                </a:lnTo>
                <a:lnTo>
                  <a:pt x="26" y="108"/>
                </a:lnTo>
                <a:lnTo>
                  <a:pt x="26" y="109"/>
                </a:lnTo>
                <a:lnTo>
                  <a:pt x="26" y="111"/>
                </a:lnTo>
                <a:lnTo>
                  <a:pt x="26" y="112"/>
                </a:lnTo>
                <a:lnTo>
                  <a:pt x="26" y="114"/>
                </a:lnTo>
                <a:lnTo>
                  <a:pt x="26" y="115"/>
                </a:lnTo>
                <a:lnTo>
                  <a:pt x="26" y="117"/>
                </a:lnTo>
                <a:lnTo>
                  <a:pt x="26" y="118"/>
                </a:lnTo>
                <a:lnTo>
                  <a:pt x="26" y="120"/>
                </a:lnTo>
                <a:lnTo>
                  <a:pt x="26" y="121"/>
                </a:lnTo>
                <a:lnTo>
                  <a:pt x="26" y="123"/>
                </a:lnTo>
                <a:lnTo>
                  <a:pt x="28" y="124"/>
                </a:lnTo>
                <a:lnTo>
                  <a:pt x="28" y="125"/>
                </a:lnTo>
                <a:lnTo>
                  <a:pt x="28" y="127"/>
                </a:lnTo>
                <a:lnTo>
                  <a:pt x="28" y="128"/>
                </a:lnTo>
                <a:lnTo>
                  <a:pt x="28" y="130"/>
                </a:lnTo>
                <a:lnTo>
                  <a:pt x="28" y="131"/>
                </a:lnTo>
                <a:lnTo>
                  <a:pt x="28" y="133"/>
                </a:lnTo>
                <a:lnTo>
                  <a:pt x="28" y="134"/>
                </a:lnTo>
                <a:lnTo>
                  <a:pt x="28" y="136"/>
                </a:lnTo>
                <a:lnTo>
                  <a:pt x="29" y="137"/>
                </a:lnTo>
                <a:lnTo>
                  <a:pt x="29" y="139"/>
                </a:lnTo>
                <a:lnTo>
                  <a:pt x="29" y="140"/>
                </a:lnTo>
                <a:lnTo>
                  <a:pt x="29" y="142"/>
                </a:lnTo>
                <a:lnTo>
                  <a:pt x="29" y="143"/>
                </a:lnTo>
                <a:lnTo>
                  <a:pt x="29" y="145"/>
                </a:lnTo>
                <a:lnTo>
                  <a:pt x="31" y="146"/>
                </a:lnTo>
                <a:lnTo>
                  <a:pt x="31" y="148"/>
                </a:lnTo>
                <a:lnTo>
                  <a:pt x="31" y="149"/>
                </a:lnTo>
                <a:lnTo>
                  <a:pt x="31" y="151"/>
                </a:lnTo>
                <a:lnTo>
                  <a:pt x="32" y="152"/>
                </a:lnTo>
                <a:lnTo>
                  <a:pt x="32" y="153"/>
                </a:lnTo>
                <a:lnTo>
                  <a:pt x="32" y="155"/>
                </a:lnTo>
                <a:lnTo>
                  <a:pt x="32" y="156"/>
                </a:lnTo>
                <a:lnTo>
                  <a:pt x="34" y="158"/>
                </a:lnTo>
                <a:lnTo>
                  <a:pt x="34" y="159"/>
                </a:lnTo>
                <a:lnTo>
                  <a:pt x="34" y="161"/>
                </a:lnTo>
                <a:lnTo>
                  <a:pt x="35" y="161"/>
                </a:lnTo>
                <a:lnTo>
                  <a:pt x="35" y="162"/>
                </a:lnTo>
                <a:lnTo>
                  <a:pt x="35" y="164"/>
                </a:lnTo>
                <a:lnTo>
                  <a:pt x="35" y="165"/>
                </a:lnTo>
                <a:lnTo>
                  <a:pt x="37" y="165"/>
                </a:lnTo>
                <a:lnTo>
                  <a:pt x="37" y="167"/>
                </a:lnTo>
                <a:lnTo>
                  <a:pt x="37" y="168"/>
                </a:lnTo>
                <a:lnTo>
                  <a:pt x="38" y="170"/>
                </a:lnTo>
                <a:lnTo>
                  <a:pt x="38" y="171"/>
                </a:lnTo>
                <a:lnTo>
                  <a:pt x="38" y="173"/>
                </a:lnTo>
                <a:lnTo>
                  <a:pt x="40" y="173"/>
                </a:lnTo>
                <a:lnTo>
                  <a:pt x="19" y="173"/>
                </a:lnTo>
                <a:lnTo>
                  <a:pt x="19" y="171"/>
                </a:lnTo>
                <a:lnTo>
                  <a:pt x="18" y="170"/>
                </a:lnTo>
                <a:lnTo>
                  <a:pt x="18" y="168"/>
                </a:lnTo>
                <a:lnTo>
                  <a:pt x="18" y="167"/>
                </a:lnTo>
                <a:lnTo>
                  <a:pt x="16" y="167"/>
                </a:lnTo>
                <a:lnTo>
                  <a:pt x="16" y="165"/>
                </a:lnTo>
                <a:lnTo>
                  <a:pt x="15" y="164"/>
                </a:lnTo>
                <a:lnTo>
                  <a:pt x="15" y="162"/>
                </a:lnTo>
                <a:lnTo>
                  <a:pt x="15" y="161"/>
                </a:lnTo>
                <a:lnTo>
                  <a:pt x="13" y="161"/>
                </a:lnTo>
                <a:lnTo>
                  <a:pt x="13" y="159"/>
                </a:lnTo>
                <a:lnTo>
                  <a:pt x="13" y="158"/>
                </a:lnTo>
                <a:lnTo>
                  <a:pt x="12" y="156"/>
                </a:lnTo>
                <a:lnTo>
                  <a:pt x="12" y="155"/>
                </a:lnTo>
                <a:lnTo>
                  <a:pt x="10" y="153"/>
                </a:lnTo>
                <a:lnTo>
                  <a:pt x="10" y="152"/>
                </a:lnTo>
                <a:lnTo>
                  <a:pt x="9" y="151"/>
                </a:lnTo>
                <a:lnTo>
                  <a:pt x="9" y="149"/>
                </a:lnTo>
                <a:lnTo>
                  <a:pt x="9" y="148"/>
                </a:lnTo>
                <a:lnTo>
                  <a:pt x="7" y="148"/>
                </a:lnTo>
                <a:lnTo>
                  <a:pt x="7" y="146"/>
                </a:lnTo>
                <a:lnTo>
                  <a:pt x="7" y="145"/>
                </a:lnTo>
                <a:lnTo>
                  <a:pt x="6" y="143"/>
                </a:lnTo>
                <a:lnTo>
                  <a:pt x="6" y="142"/>
                </a:lnTo>
                <a:lnTo>
                  <a:pt x="6" y="140"/>
                </a:lnTo>
                <a:lnTo>
                  <a:pt x="4" y="139"/>
                </a:lnTo>
                <a:lnTo>
                  <a:pt x="4" y="137"/>
                </a:lnTo>
                <a:lnTo>
                  <a:pt x="4" y="136"/>
                </a:lnTo>
                <a:lnTo>
                  <a:pt x="4" y="134"/>
                </a:lnTo>
                <a:lnTo>
                  <a:pt x="3" y="134"/>
                </a:lnTo>
                <a:lnTo>
                  <a:pt x="3" y="133"/>
                </a:lnTo>
                <a:lnTo>
                  <a:pt x="3" y="131"/>
                </a:lnTo>
                <a:lnTo>
                  <a:pt x="3" y="130"/>
                </a:lnTo>
                <a:lnTo>
                  <a:pt x="3" y="128"/>
                </a:lnTo>
                <a:lnTo>
                  <a:pt x="1" y="127"/>
                </a:lnTo>
                <a:lnTo>
                  <a:pt x="1" y="125"/>
                </a:lnTo>
                <a:lnTo>
                  <a:pt x="1" y="124"/>
                </a:lnTo>
                <a:lnTo>
                  <a:pt x="1" y="123"/>
                </a:lnTo>
                <a:lnTo>
                  <a:pt x="1" y="121"/>
                </a:lnTo>
                <a:lnTo>
                  <a:pt x="1" y="120"/>
                </a:lnTo>
                <a:lnTo>
                  <a:pt x="1" y="118"/>
                </a:lnTo>
                <a:lnTo>
                  <a:pt x="1" y="117"/>
                </a:lnTo>
                <a:lnTo>
                  <a:pt x="1" y="115"/>
                </a:lnTo>
                <a:lnTo>
                  <a:pt x="1" y="114"/>
                </a:lnTo>
                <a:lnTo>
                  <a:pt x="0" y="112"/>
                </a:lnTo>
                <a:lnTo>
                  <a:pt x="0" y="111"/>
                </a:lnTo>
                <a:lnTo>
                  <a:pt x="1" y="111"/>
                </a:lnTo>
                <a:lnTo>
                  <a:pt x="1" y="109"/>
                </a:lnTo>
                <a:lnTo>
                  <a:pt x="1" y="108"/>
                </a:lnTo>
                <a:lnTo>
                  <a:pt x="1" y="106"/>
                </a:lnTo>
                <a:lnTo>
                  <a:pt x="1" y="105"/>
                </a:lnTo>
                <a:lnTo>
                  <a:pt x="1" y="103"/>
                </a:lnTo>
                <a:lnTo>
                  <a:pt x="1" y="102"/>
                </a:lnTo>
                <a:lnTo>
                  <a:pt x="1" y="100"/>
                </a:lnTo>
                <a:lnTo>
                  <a:pt x="1" y="99"/>
                </a:lnTo>
                <a:lnTo>
                  <a:pt x="1" y="97"/>
                </a:lnTo>
                <a:lnTo>
                  <a:pt x="1" y="96"/>
                </a:lnTo>
                <a:lnTo>
                  <a:pt x="1" y="95"/>
                </a:lnTo>
                <a:lnTo>
                  <a:pt x="3" y="95"/>
                </a:lnTo>
                <a:lnTo>
                  <a:pt x="3" y="93"/>
                </a:lnTo>
                <a:lnTo>
                  <a:pt x="3" y="92"/>
                </a:lnTo>
                <a:lnTo>
                  <a:pt x="3" y="90"/>
                </a:lnTo>
                <a:lnTo>
                  <a:pt x="3" y="89"/>
                </a:lnTo>
                <a:lnTo>
                  <a:pt x="3" y="87"/>
                </a:lnTo>
                <a:lnTo>
                  <a:pt x="3" y="86"/>
                </a:lnTo>
                <a:lnTo>
                  <a:pt x="4" y="84"/>
                </a:lnTo>
                <a:lnTo>
                  <a:pt x="4" y="83"/>
                </a:lnTo>
                <a:lnTo>
                  <a:pt x="4" y="81"/>
                </a:lnTo>
                <a:lnTo>
                  <a:pt x="6" y="80"/>
                </a:lnTo>
                <a:lnTo>
                  <a:pt x="6" y="78"/>
                </a:lnTo>
                <a:lnTo>
                  <a:pt x="6" y="77"/>
                </a:lnTo>
                <a:lnTo>
                  <a:pt x="6" y="75"/>
                </a:lnTo>
                <a:lnTo>
                  <a:pt x="7" y="74"/>
                </a:lnTo>
                <a:lnTo>
                  <a:pt x="7" y="72"/>
                </a:lnTo>
                <a:lnTo>
                  <a:pt x="7" y="71"/>
                </a:lnTo>
                <a:lnTo>
                  <a:pt x="7" y="69"/>
                </a:lnTo>
                <a:lnTo>
                  <a:pt x="9" y="68"/>
                </a:lnTo>
                <a:lnTo>
                  <a:pt x="9" y="66"/>
                </a:lnTo>
                <a:lnTo>
                  <a:pt x="9" y="65"/>
                </a:lnTo>
                <a:lnTo>
                  <a:pt x="10" y="65"/>
                </a:lnTo>
                <a:lnTo>
                  <a:pt x="10" y="64"/>
                </a:lnTo>
                <a:lnTo>
                  <a:pt x="10" y="62"/>
                </a:lnTo>
                <a:lnTo>
                  <a:pt x="12" y="61"/>
                </a:lnTo>
                <a:lnTo>
                  <a:pt x="12" y="59"/>
                </a:lnTo>
                <a:lnTo>
                  <a:pt x="12" y="58"/>
                </a:lnTo>
                <a:lnTo>
                  <a:pt x="13" y="56"/>
                </a:lnTo>
                <a:lnTo>
                  <a:pt x="13" y="55"/>
                </a:lnTo>
                <a:lnTo>
                  <a:pt x="15" y="53"/>
                </a:lnTo>
                <a:lnTo>
                  <a:pt x="15" y="52"/>
                </a:lnTo>
                <a:lnTo>
                  <a:pt x="16" y="50"/>
                </a:lnTo>
                <a:lnTo>
                  <a:pt x="16" y="49"/>
                </a:lnTo>
                <a:lnTo>
                  <a:pt x="18" y="47"/>
                </a:lnTo>
                <a:lnTo>
                  <a:pt x="18" y="46"/>
                </a:lnTo>
                <a:lnTo>
                  <a:pt x="19" y="44"/>
                </a:lnTo>
                <a:lnTo>
                  <a:pt x="19" y="43"/>
                </a:lnTo>
                <a:lnTo>
                  <a:pt x="20" y="41"/>
                </a:lnTo>
                <a:lnTo>
                  <a:pt x="20" y="40"/>
                </a:lnTo>
                <a:lnTo>
                  <a:pt x="22" y="40"/>
                </a:lnTo>
                <a:lnTo>
                  <a:pt x="22" y="38"/>
                </a:lnTo>
                <a:lnTo>
                  <a:pt x="23" y="37"/>
                </a:lnTo>
                <a:lnTo>
                  <a:pt x="25" y="36"/>
                </a:lnTo>
                <a:lnTo>
                  <a:pt x="25" y="34"/>
                </a:lnTo>
                <a:lnTo>
                  <a:pt x="26" y="33"/>
                </a:lnTo>
                <a:lnTo>
                  <a:pt x="26" y="31"/>
                </a:lnTo>
                <a:lnTo>
                  <a:pt x="28" y="31"/>
                </a:lnTo>
                <a:lnTo>
                  <a:pt x="29" y="30"/>
                </a:lnTo>
                <a:lnTo>
                  <a:pt x="29" y="28"/>
                </a:lnTo>
                <a:lnTo>
                  <a:pt x="31" y="27"/>
                </a:lnTo>
                <a:lnTo>
                  <a:pt x="32" y="25"/>
                </a:lnTo>
                <a:lnTo>
                  <a:pt x="32" y="24"/>
                </a:lnTo>
                <a:lnTo>
                  <a:pt x="34" y="22"/>
                </a:lnTo>
                <a:lnTo>
                  <a:pt x="35" y="21"/>
                </a:lnTo>
                <a:lnTo>
                  <a:pt x="37" y="19"/>
                </a:lnTo>
                <a:lnTo>
                  <a:pt x="37" y="18"/>
                </a:lnTo>
                <a:lnTo>
                  <a:pt x="38" y="16"/>
                </a:lnTo>
                <a:lnTo>
                  <a:pt x="40" y="15"/>
                </a:lnTo>
                <a:lnTo>
                  <a:pt x="41" y="13"/>
                </a:lnTo>
                <a:lnTo>
                  <a:pt x="43" y="12"/>
                </a:lnTo>
                <a:lnTo>
                  <a:pt x="44" y="10"/>
                </a:lnTo>
                <a:lnTo>
                  <a:pt x="44" y="9"/>
                </a:lnTo>
                <a:lnTo>
                  <a:pt x="46" y="8"/>
                </a:lnTo>
                <a:lnTo>
                  <a:pt x="47" y="6"/>
                </a:lnTo>
                <a:lnTo>
                  <a:pt x="49" y="5"/>
                </a:lnTo>
                <a:lnTo>
                  <a:pt x="50" y="3"/>
                </a:lnTo>
                <a:lnTo>
                  <a:pt x="51" y="2"/>
                </a:lnTo>
                <a:lnTo>
                  <a:pt x="53"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1" name="Freeform 55"/>
          <p:cNvSpPr>
            <a:spLocks noEditPoints="1"/>
          </p:cNvSpPr>
          <p:nvPr/>
        </p:nvSpPr>
        <p:spPr bwMode="auto">
          <a:xfrm>
            <a:off x="5984875" y="2243138"/>
            <a:ext cx="109538" cy="146050"/>
          </a:xfrm>
          <a:custGeom>
            <a:avLst/>
            <a:gdLst>
              <a:gd name="T0" fmla="*/ 2147483647 w 131"/>
              <a:gd name="T1" fmla="*/ 2147483647 h 137"/>
              <a:gd name="T2" fmla="*/ 2147483647 w 131"/>
              <a:gd name="T3" fmla="*/ 2147483647 h 137"/>
              <a:gd name="T4" fmla="*/ 2147483647 w 131"/>
              <a:gd name="T5" fmla="*/ 2147483647 h 137"/>
              <a:gd name="T6" fmla="*/ 2147483647 w 131"/>
              <a:gd name="T7" fmla="*/ 2147483647 h 137"/>
              <a:gd name="T8" fmla="*/ 2147483647 w 131"/>
              <a:gd name="T9" fmla="*/ 2147483647 h 137"/>
              <a:gd name="T10" fmla="*/ 2147483647 w 131"/>
              <a:gd name="T11" fmla="*/ 2147483647 h 137"/>
              <a:gd name="T12" fmla="*/ 2147483647 w 131"/>
              <a:gd name="T13" fmla="*/ 2147483647 h 137"/>
              <a:gd name="T14" fmla="*/ 2147483647 w 131"/>
              <a:gd name="T15" fmla="*/ 2147483647 h 137"/>
              <a:gd name="T16" fmla="*/ 2147483647 w 131"/>
              <a:gd name="T17" fmla="*/ 0 h 137"/>
              <a:gd name="T18" fmla="*/ 2147483647 w 131"/>
              <a:gd name="T19" fmla="*/ 0 h 137"/>
              <a:gd name="T20" fmla="*/ 2147483647 w 131"/>
              <a:gd name="T21" fmla="*/ 2147483647 h 137"/>
              <a:gd name="T22" fmla="*/ 2147483647 w 131"/>
              <a:gd name="T23" fmla="*/ 2147483647 h 137"/>
              <a:gd name="T24" fmla="*/ 2147483647 w 131"/>
              <a:gd name="T25" fmla="*/ 2147483647 h 137"/>
              <a:gd name="T26" fmla="*/ 2147483647 w 131"/>
              <a:gd name="T27" fmla="*/ 2147483647 h 137"/>
              <a:gd name="T28" fmla="*/ 2147483647 w 131"/>
              <a:gd name="T29" fmla="*/ 2147483647 h 137"/>
              <a:gd name="T30" fmla="*/ 2147483647 w 131"/>
              <a:gd name="T31" fmla="*/ 2147483647 h 137"/>
              <a:gd name="T32" fmla="*/ 2147483647 w 131"/>
              <a:gd name="T33" fmla="*/ 2147483647 h 137"/>
              <a:gd name="T34" fmla="*/ 2147483647 w 131"/>
              <a:gd name="T35" fmla="*/ 2147483647 h 137"/>
              <a:gd name="T36" fmla="*/ 2147483647 w 131"/>
              <a:gd name="T37" fmla="*/ 2147483647 h 137"/>
              <a:gd name="T38" fmla="*/ 2147483647 w 131"/>
              <a:gd name="T39" fmla="*/ 2147483647 h 137"/>
              <a:gd name="T40" fmla="*/ 2147483647 w 131"/>
              <a:gd name="T41" fmla="*/ 2147483647 h 137"/>
              <a:gd name="T42" fmla="*/ 2147483647 w 131"/>
              <a:gd name="T43" fmla="*/ 2147483647 h 137"/>
              <a:gd name="T44" fmla="*/ 2147483647 w 131"/>
              <a:gd name="T45" fmla="*/ 2147483647 h 137"/>
              <a:gd name="T46" fmla="*/ 2147483647 w 131"/>
              <a:gd name="T47" fmla="*/ 2147483647 h 137"/>
              <a:gd name="T48" fmla="*/ 2147483647 w 131"/>
              <a:gd name="T49" fmla="*/ 2147483647 h 137"/>
              <a:gd name="T50" fmla="*/ 2147483647 w 131"/>
              <a:gd name="T51" fmla="*/ 2147483647 h 137"/>
              <a:gd name="T52" fmla="*/ 2147483647 w 131"/>
              <a:gd name="T53" fmla="*/ 2147483647 h 137"/>
              <a:gd name="T54" fmla="*/ 2147483647 w 131"/>
              <a:gd name="T55" fmla="*/ 2147483647 h 137"/>
              <a:gd name="T56" fmla="*/ 2147483647 w 131"/>
              <a:gd name="T57" fmla="*/ 2147483647 h 137"/>
              <a:gd name="T58" fmla="*/ 2147483647 w 131"/>
              <a:gd name="T59" fmla="*/ 2147483647 h 137"/>
              <a:gd name="T60" fmla="*/ 2147483647 w 131"/>
              <a:gd name="T61" fmla="*/ 2147483647 h 137"/>
              <a:gd name="T62" fmla="*/ 2147483647 w 131"/>
              <a:gd name="T63" fmla="*/ 2147483647 h 137"/>
              <a:gd name="T64" fmla="*/ 2147483647 w 131"/>
              <a:gd name="T65" fmla="*/ 2147483647 h 137"/>
              <a:gd name="T66" fmla="*/ 2147483647 w 131"/>
              <a:gd name="T67" fmla="*/ 2147483647 h 137"/>
              <a:gd name="T68" fmla="*/ 2147483647 w 131"/>
              <a:gd name="T69" fmla="*/ 2147483647 h 137"/>
              <a:gd name="T70" fmla="*/ 0 w 131"/>
              <a:gd name="T71" fmla="*/ 2147483647 h 137"/>
              <a:gd name="T72" fmla="*/ 2147483647 w 131"/>
              <a:gd name="T73" fmla="*/ 2147483647 h 137"/>
              <a:gd name="T74" fmla="*/ 2147483647 w 131"/>
              <a:gd name="T75" fmla="*/ 2147483647 h 137"/>
              <a:gd name="T76" fmla="*/ 2147483647 w 131"/>
              <a:gd name="T77" fmla="*/ 2147483647 h 137"/>
              <a:gd name="T78" fmla="*/ 2147483647 w 131"/>
              <a:gd name="T79" fmla="*/ 2147483647 h 137"/>
              <a:gd name="T80" fmla="*/ 2147483647 w 131"/>
              <a:gd name="T81" fmla="*/ 2147483647 h 137"/>
              <a:gd name="T82" fmla="*/ 2147483647 w 131"/>
              <a:gd name="T83" fmla="*/ 2147483647 h 137"/>
              <a:gd name="T84" fmla="*/ 2147483647 w 131"/>
              <a:gd name="T85" fmla="*/ 2147483647 h 137"/>
              <a:gd name="T86" fmla="*/ 2147483647 w 131"/>
              <a:gd name="T87" fmla="*/ 2147483647 h 137"/>
              <a:gd name="T88" fmla="*/ 2147483647 w 131"/>
              <a:gd name="T89" fmla="*/ 2147483647 h 137"/>
              <a:gd name="T90" fmla="*/ 2147483647 w 131"/>
              <a:gd name="T91" fmla="*/ 2147483647 h 137"/>
              <a:gd name="T92" fmla="*/ 2147483647 w 131"/>
              <a:gd name="T93" fmla="*/ 2147483647 h 137"/>
              <a:gd name="T94" fmla="*/ 2147483647 w 131"/>
              <a:gd name="T95" fmla="*/ 2147483647 h 137"/>
              <a:gd name="T96" fmla="*/ 2147483647 w 131"/>
              <a:gd name="T97" fmla="*/ 2147483647 h 137"/>
              <a:gd name="T98" fmla="*/ 2147483647 w 131"/>
              <a:gd name="T99" fmla="*/ 2147483647 h 137"/>
              <a:gd name="T100" fmla="*/ 2147483647 w 131"/>
              <a:gd name="T101" fmla="*/ 2147483647 h 137"/>
              <a:gd name="T102" fmla="*/ 2147483647 w 131"/>
              <a:gd name="T103" fmla="*/ 2147483647 h 137"/>
              <a:gd name="T104" fmla="*/ 2147483647 w 131"/>
              <a:gd name="T105" fmla="*/ 2147483647 h 137"/>
              <a:gd name="T106" fmla="*/ 2147483647 w 131"/>
              <a:gd name="T107" fmla="*/ 2147483647 h 137"/>
              <a:gd name="T108" fmla="*/ 2147483647 w 131"/>
              <a:gd name="T109" fmla="*/ 2147483647 h 137"/>
              <a:gd name="T110" fmla="*/ 2147483647 w 131"/>
              <a:gd name="T111" fmla="*/ 2147483647 h 137"/>
              <a:gd name="T112" fmla="*/ 2147483647 w 131"/>
              <a:gd name="T113" fmla="*/ 2147483647 h 137"/>
              <a:gd name="T114" fmla="*/ 2147483647 w 131"/>
              <a:gd name="T115" fmla="*/ 2147483647 h 137"/>
              <a:gd name="T116" fmla="*/ 2147483647 w 131"/>
              <a:gd name="T117" fmla="*/ 2147483647 h 137"/>
              <a:gd name="T118" fmla="*/ 2147483647 w 131"/>
              <a:gd name="T119" fmla="*/ 2147483647 h 137"/>
              <a:gd name="T120" fmla="*/ 2147483647 w 131"/>
              <a:gd name="T121" fmla="*/ 2147483647 h 137"/>
              <a:gd name="T122" fmla="*/ 2147483647 w 131"/>
              <a:gd name="T123" fmla="*/ 2147483647 h 137"/>
              <a:gd name="T124" fmla="*/ 2147483647 w 131"/>
              <a:gd name="T125" fmla="*/ 2147483647 h 1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137"/>
              <a:gd name="T191" fmla="*/ 131 w 131"/>
              <a:gd name="T192" fmla="*/ 137 h 1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137">
                <a:moveTo>
                  <a:pt x="1" y="69"/>
                </a:moveTo>
                <a:lnTo>
                  <a:pt x="3" y="68"/>
                </a:lnTo>
                <a:lnTo>
                  <a:pt x="3" y="67"/>
                </a:lnTo>
                <a:lnTo>
                  <a:pt x="3" y="64"/>
                </a:lnTo>
                <a:lnTo>
                  <a:pt x="4" y="62"/>
                </a:lnTo>
                <a:lnTo>
                  <a:pt x="4" y="61"/>
                </a:lnTo>
                <a:lnTo>
                  <a:pt x="4" y="59"/>
                </a:lnTo>
                <a:lnTo>
                  <a:pt x="6" y="56"/>
                </a:lnTo>
                <a:lnTo>
                  <a:pt x="6" y="55"/>
                </a:lnTo>
                <a:lnTo>
                  <a:pt x="7" y="53"/>
                </a:lnTo>
                <a:lnTo>
                  <a:pt x="7" y="52"/>
                </a:lnTo>
                <a:lnTo>
                  <a:pt x="7" y="50"/>
                </a:lnTo>
                <a:lnTo>
                  <a:pt x="9" y="47"/>
                </a:lnTo>
                <a:lnTo>
                  <a:pt x="9" y="46"/>
                </a:lnTo>
                <a:lnTo>
                  <a:pt x="10" y="44"/>
                </a:lnTo>
                <a:lnTo>
                  <a:pt x="12" y="43"/>
                </a:lnTo>
                <a:lnTo>
                  <a:pt x="12" y="41"/>
                </a:lnTo>
                <a:lnTo>
                  <a:pt x="13" y="40"/>
                </a:lnTo>
                <a:lnTo>
                  <a:pt x="13" y="39"/>
                </a:lnTo>
                <a:lnTo>
                  <a:pt x="15" y="37"/>
                </a:lnTo>
                <a:lnTo>
                  <a:pt x="16" y="36"/>
                </a:lnTo>
                <a:lnTo>
                  <a:pt x="16" y="34"/>
                </a:lnTo>
                <a:lnTo>
                  <a:pt x="17" y="33"/>
                </a:lnTo>
                <a:lnTo>
                  <a:pt x="19" y="31"/>
                </a:lnTo>
                <a:lnTo>
                  <a:pt x="19" y="30"/>
                </a:lnTo>
                <a:lnTo>
                  <a:pt x="20" y="28"/>
                </a:lnTo>
                <a:lnTo>
                  <a:pt x="22" y="27"/>
                </a:lnTo>
                <a:lnTo>
                  <a:pt x="23" y="25"/>
                </a:lnTo>
                <a:lnTo>
                  <a:pt x="23" y="24"/>
                </a:lnTo>
                <a:lnTo>
                  <a:pt x="25" y="24"/>
                </a:lnTo>
                <a:lnTo>
                  <a:pt x="26" y="22"/>
                </a:lnTo>
                <a:lnTo>
                  <a:pt x="28" y="21"/>
                </a:lnTo>
                <a:lnTo>
                  <a:pt x="29" y="19"/>
                </a:lnTo>
                <a:lnTo>
                  <a:pt x="31" y="18"/>
                </a:lnTo>
                <a:lnTo>
                  <a:pt x="32" y="16"/>
                </a:lnTo>
                <a:lnTo>
                  <a:pt x="34" y="16"/>
                </a:lnTo>
                <a:lnTo>
                  <a:pt x="35" y="15"/>
                </a:lnTo>
                <a:lnTo>
                  <a:pt x="37" y="13"/>
                </a:lnTo>
                <a:lnTo>
                  <a:pt x="38" y="12"/>
                </a:lnTo>
                <a:lnTo>
                  <a:pt x="40" y="11"/>
                </a:lnTo>
                <a:lnTo>
                  <a:pt x="41" y="11"/>
                </a:lnTo>
                <a:lnTo>
                  <a:pt x="43" y="9"/>
                </a:lnTo>
                <a:lnTo>
                  <a:pt x="44" y="9"/>
                </a:lnTo>
                <a:lnTo>
                  <a:pt x="46" y="8"/>
                </a:lnTo>
                <a:lnTo>
                  <a:pt x="47" y="8"/>
                </a:lnTo>
                <a:lnTo>
                  <a:pt x="48" y="6"/>
                </a:lnTo>
                <a:lnTo>
                  <a:pt x="51" y="6"/>
                </a:lnTo>
                <a:lnTo>
                  <a:pt x="53" y="5"/>
                </a:lnTo>
                <a:lnTo>
                  <a:pt x="54" y="5"/>
                </a:lnTo>
                <a:lnTo>
                  <a:pt x="56" y="5"/>
                </a:lnTo>
                <a:lnTo>
                  <a:pt x="57" y="3"/>
                </a:lnTo>
                <a:lnTo>
                  <a:pt x="59" y="3"/>
                </a:lnTo>
                <a:lnTo>
                  <a:pt x="60" y="3"/>
                </a:lnTo>
                <a:lnTo>
                  <a:pt x="62" y="2"/>
                </a:lnTo>
                <a:lnTo>
                  <a:pt x="63" y="2"/>
                </a:lnTo>
                <a:lnTo>
                  <a:pt x="65" y="2"/>
                </a:lnTo>
                <a:lnTo>
                  <a:pt x="68" y="2"/>
                </a:lnTo>
                <a:lnTo>
                  <a:pt x="69" y="2"/>
                </a:lnTo>
                <a:lnTo>
                  <a:pt x="71" y="0"/>
                </a:lnTo>
                <a:lnTo>
                  <a:pt x="72" y="0"/>
                </a:lnTo>
                <a:lnTo>
                  <a:pt x="74" y="0"/>
                </a:lnTo>
                <a:lnTo>
                  <a:pt x="75" y="0"/>
                </a:lnTo>
                <a:lnTo>
                  <a:pt x="78" y="0"/>
                </a:lnTo>
                <a:lnTo>
                  <a:pt x="79" y="0"/>
                </a:lnTo>
                <a:lnTo>
                  <a:pt x="81" y="0"/>
                </a:lnTo>
                <a:lnTo>
                  <a:pt x="82" y="0"/>
                </a:lnTo>
                <a:lnTo>
                  <a:pt x="84" y="0"/>
                </a:lnTo>
                <a:lnTo>
                  <a:pt x="85" y="0"/>
                </a:lnTo>
                <a:lnTo>
                  <a:pt x="87" y="0"/>
                </a:lnTo>
                <a:lnTo>
                  <a:pt x="88" y="0"/>
                </a:lnTo>
                <a:lnTo>
                  <a:pt x="90" y="2"/>
                </a:lnTo>
                <a:lnTo>
                  <a:pt x="91" y="2"/>
                </a:lnTo>
                <a:lnTo>
                  <a:pt x="93" y="2"/>
                </a:lnTo>
                <a:lnTo>
                  <a:pt x="94" y="2"/>
                </a:lnTo>
                <a:lnTo>
                  <a:pt x="96" y="2"/>
                </a:lnTo>
                <a:lnTo>
                  <a:pt x="97" y="3"/>
                </a:lnTo>
                <a:lnTo>
                  <a:pt x="99" y="3"/>
                </a:lnTo>
                <a:lnTo>
                  <a:pt x="100" y="3"/>
                </a:lnTo>
                <a:lnTo>
                  <a:pt x="102" y="5"/>
                </a:lnTo>
                <a:lnTo>
                  <a:pt x="103" y="5"/>
                </a:lnTo>
                <a:lnTo>
                  <a:pt x="105" y="5"/>
                </a:lnTo>
                <a:lnTo>
                  <a:pt x="106" y="6"/>
                </a:lnTo>
                <a:lnTo>
                  <a:pt x="108" y="8"/>
                </a:lnTo>
                <a:lnTo>
                  <a:pt x="109" y="8"/>
                </a:lnTo>
                <a:lnTo>
                  <a:pt x="111" y="9"/>
                </a:lnTo>
                <a:lnTo>
                  <a:pt x="112" y="9"/>
                </a:lnTo>
                <a:lnTo>
                  <a:pt x="112" y="11"/>
                </a:lnTo>
                <a:lnTo>
                  <a:pt x="113" y="11"/>
                </a:lnTo>
                <a:lnTo>
                  <a:pt x="115" y="12"/>
                </a:lnTo>
                <a:lnTo>
                  <a:pt x="116" y="13"/>
                </a:lnTo>
                <a:lnTo>
                  <a:pt x="118" y="13"/>
                </a:lnTo>
                <a:lnTo>
                  <a:pt x="118" y="15"/>
                </a:lnTo>
                <a:lnTo>
                  <a:pt x="119" y="16"/>
                </a:lnTo>
                <a:lnTo>
                  <a:pt x="121" y="18"/>
                </a:lnTo>
                <a:lnTo>
                  <a:pt x="122" y="19"/>
                </a:lnTo>
                <a:lnTo>
                  <a:pt x="122" y="21"/>
                </a:lnTo>
                <a:lnTo>
                  <a:pt x="124" y="21"/>
                </a:lnTo>
                <a:lnTo>
                  <a:pt x="124" y="22"/>
                </a:lnTo>
                <a:lnTo>
                  <a:pt x="124" y="24"/>
                </a:lnTo>
                <a:lnTo>
                  <a:pt x="125" y="24"/>
                </a:lnTo>
                <a:lnTo>
                  <a:pt x="125" y="25"/>
                </a:lnTo>
                <a:lnTo>
                  <a:pt x="127" y="27"/>
                </a:lnTo>
                <a:lnTo>
                  <a:pt x="127" y="28"/>
                </a:lnTo>
                <a:lnTo>
                  <a:pt x="127" y="30"/>
                </a:lnTo>
                <a:lnTo>
                  <a:pt x="128" y="31"/>
                </a:lnTo>
                <a:lnTo>
                  <a:pt x="128" y="33"/>
                </a:lnTo>
                <a:lnTo>
                  <a:pt x="128" y="34"/>
                </a:lnTo>
                <a:lnTo>
                  <a:pt x="130" y="34"/>
                </a:lnTo>
                <a:lnTo>
                  <a:pt x="130" y="36"/>
                </a:lnTo>
                <a:lnTo>
                  <a:pt x="130" y="37"/>
                </a:lnTo>
                <a:lnTo>
                  <a:pt x="130" y="39"/>
                </a:lnTo>
                <a:lnTo>
                  <a:pt x="130" y="40"/>
                </a:lnTo>
                <a:lnTo>
                  <a:pt x="130" y="41"/>
                </a:lnTo>
                <a:lnTo>
                  <a:pt x="131" y="43"/>
                </a:lnTo>
                <a:lnTo>
                  <a:pt x="131" y="44"/>
                </a:lnTo>
                <a:lnTo>
                  <a:pt x="131" y="46"/>
                </a:lnTo>
                <a:lnTo>
                  <a:pt x="131" y="47"/>
                </a:lnTo>
                <a:lnTo>
                  <a:pt x="131" y="49"/>
                </a:lnTo>
                <a:lnTo>
                  <a:pt x="131" y="50"/>
                </a:lnTo>
                <a:lnTo>
                  <a:pt x="131" y="52"/>
                </a:lnTo>
                <a:lnTo>
                  <a:pt x="131" y="53"/>
                </a:lnTo>
                <a:lnTo>
                  <a:pt x="131" y="55"/>
                </a:lnTo>
                <a:lnTo>
                  <a:pt x="131" y="56"/>
                </a:lnTo>
                <a:lnTo>
                  <a:pt x="131" y="58"/>
                </a:lnTo>
                <a:lnTo>
                  <a:pt x="131" y="59"/>
                </a:lnTo>
                <a:lnTo>
                  <a:pt x="130" y="59"/>
                </a:lnTo>
                <a:lnTo>
                  <a:pt x="130" y="61"/>
                </a:lnTo>
                <a:lnTo>
                  <a:pt x="130" y="62"/>
                </a:lnTo>
                <a:lnTo>
                  <a:pt x="130" y="64"/>
                </a:lnTo>
                <a:lnTo>
                  <a:pt x="130" y="65"/>
                </a:lnTo>
                <a:lnTo>
                  <a:pt x="130" y="67"/>
                </a:lnTo>
                <a:lnTo>
                  <a:pt x="128" y="69"/>
                </a:lnTo>
                <a:lnTo>
                  <a:pt x="128" y="71"/>
                </a:lnTo>
                <a:lnTo>
                  <a:pt x="128" y="72"/>
                </a:lnTo>
                <a:lnTo>
                  <a:pt x="127" y="75"/>
                </a:lnTo>
                <a:lnTo>
                  <a:pt x="127" y="77"/>
                </a:lnTo>
                <a:lnTo>
                  <a:pt x="127" y="78"/>
                </a:lnTo>
                <a:lnTo>
                  <a:pt x="125" y="80"/>
                </a:lnTo>
                <a:lnTo>
                  <a:pt x="125" y="83"/>
                </a:lnTo>
                <a:lnTo>
                  <a:pt x="125" y="84"/>
                </a:lnTo>
                <a:lnTo>
                  <a:pt x="124" y="86"/>
                </a:lnTo>
                <a:lnTo>
                  <a:pt x="124" y="87"/>
                </a:lnTo>
                <a:lnTo>
                  <a:pt x="122" y="89"/>
                </a:lnTo>
                <a:lnTo>
                  <a:pt x="122" y="90"/>
                </a:lnTo>
                <a:lnTo>
                  <a:pt x="121" y="93"/>
                </a:lnTo>
                <a:lnTo>
                  <a:pt x="121" y="95"/>
                </a:lnTo>
                <a:lnTo>
                  <a:pt x="119" y="96"/>
                </a:lnTo>
                <a:lnTo>
                  <a:pt x="118" y="98"/>
                </a:lnTo>
                <a:lnTo>
                  <a:pt x="118" y="99"/>
                </a:lnTo>
                <a:lnTo>
                  <a:pt x="116" y="100"/>
                </a:lnTo>
                <a:lnTo>
                  <a:pt x="115" y="102"/>
                </a:lnTo>
                <a:lnTo>
                  <a:pt x="115" y="103"/>
                </a:lnTo>
                <a:lnTo>
                  <a:pt x="113" y="105"/>
                </a:lnTo>
                <a:lnTo>
                  <a:pt x="112" y="106"/>
                </a:lnTo>
                <a:lnTo>
                  <a:pt x="112" y="108"/>
                </a:lnTo>
                <a:lnTo>
                  <a:pt x="111" y="109"/>
                </a:lnTo>
                <a:lnTo>
                  <a:pt x="109" y="111"/>
                </a:lnTo>
                <a:lnTo>
                  <a:pt x="108" y="112"/>
                </a:lnTo>
                <a:lnTo>
                  <a:pt x="108" y="114"/>
                </a:lnTo>
                <a:lnTo>
                  <a:pt x="106" y="114"/>
                </a:lnTo>
                <a:lnTo>
                  <a:pt x="105" y="115"/>
                </a:lnTo>
                <a:lnTo>
                  <a:pt x="103" y="117"/>
                </a:lnTo>
                <a:lnTo>
                  <a:pt x="102" y="118"/>
                </a:lnTo>
                <a:lnTo>
                  <a:pt x="100" y="120"/>
                </a:lnTo>
                <a:lnTo>
                  <a:pt x="99" y="121"/>
                </a:lnTo>
                <a:lnTo>
                  <a:pt x="97" y="121"/>
                </a:lnTo>
                <a:lnTo>
                  <a:pt x="96" y="123"/>
                </a:lnTo>
                <a:lnTo>
                  <a:pt x="94" y="124"/>
                </a:lnTo>
                <a:lnTo>
                  <a:pt x="93" y="126"/>
                </a:lnTo>
                <a:lnTo>
                  <a:pt x="91" y="127"/>
                </a:lnTo>
                <a:lnTo>
                  <a:pt x="90" y="128"/>
                </a:lnTo>
                <a:lnTo>
                  <a:pt x="88" y="128"/>
                </a:lnTo>
                <a:lnTo>
                  <a:pt x="87" y="130"/>
                </a:lnTo>
                <a:lnTo>
                  <a:pt x="85" y="130"/>
                </a:lnTo>
                <a:lnTo>
                  <a:pt x="84" y="131"/>
                </a:lnTo>
                <a:lnTo>
                  <a:pt x="82" y="131"/>
                </a:lnTo>
                <a:lnTo>
                  <a:pt x="79" y="133"/>
                </a:lnTo>
                <a:lnTo>
                  <a:pt x="78" y="133"/>
                </a:lnTo>
                <a:lnTo>
                  <a:pt x="77" y="134"/>
                </a:lnTo>
                <a:lnTo>
                  <a:pt x="75" y="134"/>
                </a:lnTo>
                <a:lnTo>
                  <a:pt x="74" y="134"/>
                </a:lnTo>
                <a:lnTo>
                  <a:pt x="72" y="136"/>
                </a:lnTo>
                <a:lnTo>
                  <a:pt x="71" y="136"/>
                </a:lnTo>
                <a:lnTo>
                  <a:pt x="69" y="136"/>
                </a:lnTo>
                <a:lnTo>
                  <a:pt x="68" y="136"/>
                </a:lnTo>
                <a:lnTo>
                  <a:pt x="66" y="137"/>
                </a:lnTo>
                <a:lnTo>
                  <a:pt x="65" y="137"/>
                </a:lnTo>
                <a:lnTo>
                  <a:pt x="63" y="137"/>
                </a:lnTo>
                <a:lnTo>
                  <a:pt x="60" y="137"/>
                </a:lnTo>
                <a:lnTo>
                  <a:pt x="59" y="137"/>
                </a:lnTo>
                <a:lnTo>
                  <a:pt x="57" y="137"/>
                </a:lnTo>
                <a:lnTo>
                  <a:pt x="56" y="137"/>
                </a:lnTo>
                <a:lnTo>
                  <a:pt x="54" y="137"/>
                </a:lnTo>
                <a:lnTo>
                  <a:pt x="53" y="137"/>
                </a:lnTo>
                <a:lnTo>
                  <a:pt x="51" y="137"/>
                </a:lnTo>
                <a:lnTo>
                  <a:pt x="50" y="137"/>
                </a:lnTo>
                <a:lnTo>
                  <a:pt x="48" y="137"/>
                </a:lnTo>
                <a:lnTo>
                  <a:pt x="47" y="137"/>
                </a:lnTo>
                <a:lnTo>
                  <a:pt x="46" y="137"/>
                </a:lnTo>
                <a:lnTo>
                  <a:pt x="44" y="137"/>
                </a:lnTo>
                <a:lnTo>
                  <a:pt x="43" y="137"/>
                </a:lnTo>
                <a:lnTo>
                  <a:pt x="41" y="137"/>
                </a:lnTo>
                <a:lnTo>
                  <a:pt x="40" y="137"/>
                </a:lnTo>
                <a:lnTo>
                  <a:pt x="38" y="137"/>
                </a:lnTo>
                <a:lnTo>
                  <a:pt x="37" y="136"/>
                </a:lnTo>
                <a:lnTo>
                  <a:pt x="35" y="136"/>
                </a:lnTo>
                <a:lnTo>
                  <a:pt x="34" y="136"/>
                </a:lnTo>
                <a:lnTo>
                  <a:pt x="32" y="134"/>
                </a:lnTo>
                <a:lnTo>
                  <a:pt x="31" y="134"/>
                </a:lnTo>
                <a:lnTo>
                  <a:pt x="29" y="134"/>
                </a:lnTo>
                <a:lnTo>
                  <a:pt x="28" y="133"/>
                </a:lnTo>
                <a:lnTo>
                  <a:pt x="26" y="133"/>
                </a:lnTo>
                <a:lnTo>
                  <a:pt x="25" y="131"/>
                </a:lnTo>
                <a:lnTo>
                  <a:pt x="23" y="131"/>
                </a:lnTo>
                <a:lnTo>
                  <a:pt x="22" y="130"/>
                </a:lnTo>
                <a:lnTo>
                  <a:pt x="20" y="130"/>
                </a:lnTo>
                <a:lnTo>
                  <a:pt x="19" y="128"/>
                </a:lnTo>
                <a:lnTo>
                  <a:pt x="17" y="127"/>
                </a:lnTo>
                <a:lnTo>
                  <a:pt x="16" y="127"/>
                </a:lnTo>
                <a:lnTo>
                  <a:pt x="16" y="126"/>
                </a:lnTo>
                <a:lnTo>
                  <a:pt x="15" y="126"/>
                </a:lnTo>
                <a:lnTo>
                  <a:pt x="15" y="124"/>
                </a:lnTo>
                <a:lnTo>
                  <a:pt x="13" y="123"/>
                </a:lnTo>
                <a:lnTo>
                  <a:pt x="12" y="121"/>
                </a:lnTo>
                <a:lnTo>
                  <a:pt x="10" y="121"/>
                </a:lnTo>
                <a:lnTo>
                  <a:pt x="10" y="120"/>
                </a:lnTo>
                <a:lnTo>
                  <a:pt x="9" y="118"/>
                </a:lnTo>
                <a:lnTo>
                  <a:pt x="9" y="117"/>
                </a:lnTo>
                <a:lnTo>
                  <a:pt x="7" y="115"/>
                </a:lnTo>
                <a:lnTo>
                  <a:pt x="6" y="114"/>
                </a:lnTo>
                <a:lnTo>
                  <a:pt x="6" y="112"/>
                </a:lnTo>
                <a:lnTo>
                  <a:pt x="6" y="111"/>
                </a:lnTo>
                <a:lnTo>
                  <a:pt x="4" y="111"/>
                </a:lnTo>
                <a:lnTo>
                  <a:pt x="4" y="109"/>
                </a:lnTo>
                <a:lnTo>
                  <a:pt x="4" y="108"/>
                </a:lnTo>
                <a:lnTo>
                  <a:pt x="3" y="106"/>
                </a:lnTo>
                <a:lnTo>
                  <a:pt x="3" y="105"/>
                </a:lnTo>
                <a:lnTo>
                  <a:pt x="3" y="103"/>
                </a:lnTo>
                <a:lnTo>
                  <a:pt x="1" y="102"/>
                </a:lnTo>
                <a:lnTo>
                  <a:pt x="1" y="100"/>
                </a:lnTo>
                <a:lnTo>
                  <a:pt x="1" y="99"/>
                </a:lnTo>
                <a:lnTo>
                  <a:pt x="1" y="98"/>
                </a:lnTo>
                <a:lnTo>
                  <a:pt x="1" y="96"/>
                </a:lnTo>
                <a:lnTo>
                  <a:pt x="1" y="95"/>
                </a:lnTo>
                <a:lnTo>
                  <a:pt x="1" y="93"/>
                </a:lnTo>
                <a:lnTo>
                  <a:pt x="0" y="93"/>
                </a:lnTo>
                <a:lnTo>
                  <a:pt x="0" y="92"/>
                </a:lnTo>
                <a:lnTo>
                  <a:pt x="0" y="90"/>
                </a:lnTo>
                <a:lnTo>
                  <a:pt x="0" y="89"/>
                </a:lnTo>
                <a:lnTo>
                  <a:pt x="0" y="87"/>
                </a:lnTo>
                <a:lnTo>
                  <a:pt x="0" y="86"/>
                </a:lnTo>
                <a:lnTo>
                  <a:pt x="0" y="84"/>
                </a:lnTo>
                <a:lnTo>
                  <a:pt x="0" y="83"/>
                </a:lnTo>
                <a:lnTo>
                  <a:pt x="0" y="81"/>
                </a:lnTo>
                <a:lnTo>
                  <a:pt x="0" y="80"/>
                </a:lnTo>
                <a:lnTo>
                  <a:pt x="1" y="78"/>
                </a:lnTo>
                <a:lnTo>
                  <a:pt x="1" y="77"/>
                </a:lnTo>
                <a:lnTo>
                  <a:pt x="1" y="75"/>
                </a:lnTo>
                <a:lnTo>
                  <a:pt x="1" y="74"/>
                </a:lnTo>
                <a:lnTo>
                  <a:pt x="1" y="72"/>
                </a:lnTo>
                <a:lnTo>
                  <a:pt x="1" y="71"/>
                </a:lnTo>
                <a:lnTo>
                  <a:pt x="1" y="69"/>
                </a:lnTo>
                <a:close/>
                <a:moveTo>
                  <a:pt x="31" y="69"/>
                </a:moveTo>
                <a:lnTo>
                  <a:pt x="29" y="69"/>
                </a:lnTo>
                <a:lnTo>
                  <a:pt x="29" y="71"/>
                </a:lnTo>
                <a:lnTo>
                  <a:pt x="29" y="72"/>
                </a:lnTo>
                <a:lnTo>
                  <a:pt x="29" y="74"/>
                </a:lnTo>
                <a:lnTo>
                  <a:pt x="29" y="75"/>
                </a:lnTo>
                <a:lnTo>
                  <a:pt x="29" y="77"/>
                </a:lnTo>
                <a:lnTo>
                  <a:pt x="29" y="78"/>
                </a:lnTo>
                <a:lnTo>
                  <a:pt x="29" y="80"/>
                </a:lnTo>
                <a:lnTo>
                  <a:pt x="29" y="81"/>
                </a:lnTo>
                <a:lnTo>
                  <a:pt x="29" y="83"/>
                </a:lnTo>
                <a:lnTo>
                  <a:pt x="29" y="84"/>
                </a:lnTo>
                <a:lnTo>
                  <a:pt x="29" y="86"/>
                </a:lnTo>
                <a:lnTo>
                  <a:pt x="29" y="87"/>
                </a:lnTo>
                <a:lnTo>
                  <a:pt x="29" y="89"/>
                </a:lnTo>
                <a:lnTo>
                  <a:pt x="29" y="90"/>
                </a:lnTo>
                <a:lnTo>
                  <a:pt x="29" y="92"/>
                </a:lnTo>
                <a:lnTo>
                  <a:pt x="29" y="93"/>
                </a:lnTo>
                <a:lnTo>
                  <a:pt x="29" y="95"/>
                </a:lnTo>
                <a:lnTo>
                  <a:pt x="31" y="96"/>
                </a:lnTo>
                <a:lnTo>
                  <a:pt x="31" y="98"/>
                </a:lnTo>
                <a:lnTo>
                  <a:pt x="31" y="99"/>
                </a:lnTo>
                <a:lnTo>
                  <a:pt x="32" y="99"/>
                </a:lnTo>
                <a:lnTo>
                  <a:pt x="32" y="100"/>
                </a:lnTo>
                <a:lnTo>
                  <a:pt x="32" y="102"/>
                </a:lnTo>
                <a:lnTo>
                  <a:pt x="34" y="102"/>
                </a:lnTo>
                <a:lnTo>
                  <a:pt x="34" y="103"/>
                </a:lnTo>
                <a:lnTo>
                  <a:pt x="35" y="105"/>
                </a:lnTo>
                <a:lnTo>
                  <a:pt x="35" y="106"/>
                </a:lnTo>
                <a:lnTo>
                  <a:pt x="37" y="106"/>
                </a:lnTo>
                <a:lnTo>
                  <a:pt x="37" y="108"/>
                </a:lnTo>
                <a:lnTo>
                  <a:pt x="38" y="108"/>
                </a:lnTo>
                <a:lnTo>
                  <a:pt x="38" y="109"/>
                </a:lnTo>
                <a:lnTo>
                  <a:pt x="40" y="109"/>
                </a:lnTo>
                <a:lnTo>
                  <a:pt x="41" y="109"/>
                </a:lnTo>
                <a:lnTo>
                  <a:pt x="41" y="111"/>
                </a:lnTo>
                <a:lnTo>
                  <a:pt x="43" y="111"/>
                </a:lnTo>
                <a:lnTo>
                  <a:pt x="44" y="112"/>
                </a:lnTo>
                <a:lnTo>
                  <a:pt x="46" y="112"/>
                </a:lnTo>
                <a:lnTo>
                  <a:pt x="47" y="112"/>
                </a:lnTo>
                <a:lnTo>
                  <a:pt x="47" y="114"/>
                </a:lnTo>
                <a:lnTo>
                  <a:pt x="48" y="114"/>
                </a:lnTo>
                <a:lnTo>
                  <a:pt x="50" y="114"/>
                </a:lnTo>
                <a:lnTo>
                  <a:pt x="51" y="114"/>
                </a:lnTo>
                <a:lnTo>
                  <a:pt x="53" y="114"/>
                </a:lnTo>
                <a:lnTo>
                  <a:pt x="54" y="114"/>
                </a:lnTo>
                <a:lnTo>
                  <a:pt x="56" y="114"/>
                </a:lnTo>
                <a:lnTo>
                  <a:pt x="57" y="114"/>
                </a:lnTo>
                <a:lnTo>
                  <a:pt x="59" y="114"/>
                </a:lnTo>
                <a:lnTo>
                  <a:pt x="60" y="114"/>
                </a:lnTo>
                <a:lnTo>
                  <a:pt x="62" y="114"/>
                </a:lnTo>
                <a:lnTo>
                  <a:pt x="63" y="114"/>
                </a:lnTo>
                <a:lnTo>
                  <a:pt x="65" y="114"/>
                </a:lnTo>
                <a:lnTo>
                  <a:pt x="66" y="112"/>
                </a:lnTo>
                <a:lnTo>
                  <a:pt x="68" y="112"/>
                </a:lnTo>
                <a:lnTo>
                  <a:pt x="69" y="112"/>
                </a:lnTo>
                <a:lnTo>
                  <a:pt x="71" y="111"/>
                </a:lnTo>
                <a:lnTo>
                  <a:pt x="72" y="111"/>
                </a:lnTo>
                <a:lnTo>
                  <a:pt x="74" y="111"/>
                </a:lnTo>
                <a:lnTo>
                  <a:pt x="74" y="109"/>
                </a:lnTo>
                <a:lnTo>
                  <a:pt x="75" y="109"/>
                </a:lnTo>
                <a:lnTo>
                  <a:pt x="77" y="109"/>
                </a:lnTo>
                <a:lnTo>
                  <a:pt x="77" y="108"/>
                </a:lnTo>
                <a:lnTo>
                  <a:pt x="78" y="108"/>
                </a:lnTo>
                <a:lnTo>
                  <a:pt x="79" y="106"/>
                </a:lnTo>
                <a:lnTo>
                  <a:pt x="81" y="105"/>
                </a:lnTo>
                <a:lnTo>
                  <a:pt x="82" y="103"/>
                </a:lnTo>
                <a:lnTo>
                  <a:pt x="84" y="102"/>
                </a:lnTo>
                <a:lnTo>
                  <a:pt x="85" y="100"/>
                </a:lnTo>
                <a:lnTo>
                  <a:pt x="87" y="99"/>
                </a:lnTo>
                <a:lnTo>
                  <a:pt x="88" y="98"/>
                </a:lnTo>
                <a:lnTo>
                  <a:pt x="88" y="96"/>
                </a:lnTo>
                <a:lnTo>
                  <a:pt x="90" y="96"/>
                </a:lnTo>
                <a:lnTo>
                  <a:pt x="90" y="95"/>
                </a:lnTo>
                <a:lnTo>
                  <a:pt x="91" y="93"/>
                </a:lnTo>
                <a:lnTo>
                  <a:pt x="91" y="92"/>
                </a:lnTo>
                <a:lnTo>
                  <a:pt x="93" y="92"/>
                </a:lnTo>
                <a:lnTo>
                  <a:pt x="93" y="90"/>
                </a:lnTo>
                <a:lnTo>
                  <a:pt x="94" y="89"/>
                </a:lnTo>
                <a:lnTo>
                  <a:pt x="94" y="87"/>
                </a:lnTo>
                <a:lnTo>
                  <a:pt x="96" y="86"/>
                </a:lnTo>
                <a:lnTo>
                  <a:pt x="96" y="84"/>
                </a:lnTo>
                <a:lnTo>
                  <a:pt x="97" y="83"/>
                </a:lnTo>
                <a:lnTo>
                  <a:pt x="97" y="81"/>
                </a:lnTo>
                <a:lnTo>
                  <a:pt x="97" y="80"/>
                </a:lnTo>
                <a:lnTo>
                  <a:pt x="99" y="78"/>
                </a:lnTo>
                <a:lnTo>
                  <a:pt x="99" y="77"/>
                </a:lnTo>
                <a:lnTo>
                  <a:pt x="99" y="75"/>
                </a:lnTo>
                <a:lnTo>
                  <a:pt x="100" y="74"/>
                </a:lnTo>
                <a:lnTo>
                  <a:pt x="100" y="72"/>
                </a:lnTo>
                <a:lnTo>
                  <a:pt x="100" y="71"/>
                </a:lnTo>
                <a:lnTo>
                  <a:pt x="100" y="69"/>
                </a:lnTo>
                <a:lnTo>
                  <a:pt x="102" y="68"/>
                </a:lnTo>
                <a:lnTo>
                  <a:pt x="102" y="67"/>
                </a:lnTo>
                <a:lnTo>
                  <a:pt x="102" y="65"/>
                </a:lnTo>
                <a:lnTo>
                  <a:pt x="102" y="64"/>
                </a:lnTo>
                <a:lnTo>
                  <a:pt x="102" y="62"/>
                </a:lnTo>
                <a:lnTo>
                  <a:pt x="102" y="61"/>
                </a:lnTo>
                <a:lnTo>
                  <a:pt x="102" y="59"/>
                </a:lnTo>
                <a:lnTo>
                  <a:pt x="102" y="58"/>
                </a:lnTo>
                <a:lnTo>
                  <a:pt x="102" y="56"/>
                </a:lnTo>
                <a:lnTo>
                  <a:pt x="102" y="55"/>
                </a:lnTo>
                <a:lnTo>
                  <a:pt x="102" y="53"/>
                </a:lnTo>
                <a:lnTo>
                  <a:pt x="102" y="52"/>
                </a:lnTo>
                <a:lnTo>
                  <a:pt x="102" y="50"/>
                </a:lnTo>
                <a:lnTo>
                  <a:pt x="102" y="49"/>
                </a:lnTo>
                <a:lnTo>
                  <a:pt x="102" y="47"/>
                </a:lnTo>
                <a:lnTo>
                  <a:pt x="102" y="46"/>
                </a:lnTo>
                <a:lnTo>
                  <a:pt x="102" y="44"/>
                </a:lnTo>
                <a:lnTo>
                  <a:pt x="102" y="43"/>
                </a:lnTo>
                <a:lnTo>
                  <a:pt x="100" y="43"/>
                </a:lnTo>
                <a:lnTo>
                  <a:pt x="100" y="41"/>
                </a:lnTo>
                <a:lnTo>
                  <a:pt x="100" y="40"/>
                </a:lnTo>
                <a:lnTo>
                  <a:pt x="100" y="39"/>
                </a:lnTo>
                <a:lnTo>
                  <a:pt x="99" y="39"/>
                </a:lnTo>
                <a:lnTo>
                  <a:pt x="99" y="37"/>
                </a:lnTo>
                <a:lnTo>
                  <a:pt x="97" y="36"/>
                </a:lnTo>
                <a:lnTo>
                  <a:pt x="97" y="34"/>
                </a:lnTo>
                <a:lnTo>
                  <a:pt x="96" y="34"/>
                </a:lnTo>
                <a:lnTo>
                  <a:pt x="96" y="33"/>
                </a:lnTo>
                <a:lnTo>
                  <a:pt x="94" y="31"/>
                </a:lnTo>
                <a:lnTo>
                  <a:pt x="93" y="30"/>
                </a:lnTo>
                <a:lnTo>
                  <a:pt x="91" y="30"/>
                </a:lnTo>
                <a:lnTo>
                  <a:pt x="91" y="28"/>
                </a:lnTo>
                <a:lnTo>
                  <a:pt x="90" y="28"/>
                </a:lnTo>
                <a:lnTo>
                  <a:pt x="88" y="27"/>
                </a:lnTo>
                <a:lnTo>
                  <a:pt x="87" y="27"/>
                </a:lnTo>
                <a:lnTo>
                  <a:pt x="85" y="25"/>
                </a:lnTo>
                <a:lnTo>
                  <a:pt x="84" y="25"/>
                </a:lnTo>
                <a:lnTo>
                  <a:pt x="82" y="25"/>
                </a:lnTo>
                <a:lnTo>
                  <a:pt x="81" y="25"/>
                </a:lnTo>
                <a:lnTo>
                  <a:pt x="79" y="25"/>
                </a:lnTo>
                <a:lnTo>
                  <a:pt x="79" y="24"/>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7"/>
                </a:lnTo>
                <a:lnTo>
                  <a:pt x="60" y="27"/>
                </a:lnTo>
                <a:lnTo>
                  <a:pt x="59" y="27"/>
                </a:lnTo>
                <a:lnTo>
                  <a:pt x="57" y="28"/>
                </a:lnTo>
                <a:lnTo>
                  <a:pt x="56" y="28"/>
                </a:lnTo>
                <a:lnTo>
                  <a:pt x="56" y="30"/>
                </a:lnTo>
                <a:lnTo>
                  <a:pt x="54" y="30"/>
                </a:lnTo>
                <a:lnTo>
                  <a:pt x="53" y="30"/>
                </a:lnTo>
                <a:lnTo>
                  <a:pt x="53" y="31"/>
                </a:lnTo>
                <a:lnTo>
                  <a:pt x="51" y="31"/>
                </a:lnTo>
                <a:lnTo>
                  <a:pt x="50" y="33"/>
                </a:lnTo>
                <a:lnTo>
                  <a:pt x="48" y="34"/>
                </a:lnTo>
                <a:lnTo>
                  <a:pt x="47" y="36"/>
                </a:lnTo>
                <a:lnTo>
                  <a:pt x="46" y="37"/>
                </a:lnTo>
                <a:lnTo>
                  <a:pt x="44" y="39"/>
                </a:lnTo>
                <a:lnTo>
                  <a:pt x="43" y="40"/>
                </a:lnTo>
                <a:lnTo>
                  <a:pt x="43" y="41"/>
                </a:lnTo>
                <a:lnTo>
                  <a:pt x="41" y="41"/>
                </a:lnTo>
                <a:lnTo>
                  <a:pt x="41" y="43"/>
                </a:lnTo>
                <a:lnTo>
                  <a:pt x="40" y="43"/>
                </a:lnTo>
                <a:lnTo>
                  <a:pt x="40" y="44"/>
                </a:lnTo>
                <a:lnTo>
                  <a:pt x="40" y="46"/>
                </a:lnTo>
                <a:lnTo>
                  <a:pt x="38" y="46"/>
                </a:lnTo>
                <a:lnTo>
                  <a:pt x="38" y="47"/>
                </a:lnTo>
                <a:lnTo>
                  <a:pt x="37" y="49"/>
                </a:lnTo>
                <a:lnTo>
                  <a:pt x="37" y="50"/>
                </a:lnTo>
                <a:lnTo>
                  <a:pt x="35" y="52"/>
                </a:lnTo>
                <a:lnTo>
                  <a:pt x="35" y="53"/>
                </a:lnTo>
                <a:lnTo>
                  <a:pt x="34" y="55"/>
                </a:lnTo>
                <a:lnTo>
                  <a:pt x="34" y="56"/>
                </a:lnTo>
                <a:lnTo>
                  <a:pt x="34" y="58"/>
                </a:lnTo>
                <a:lnTo>
                  <a:pt x="32" y="59"/>
                </a:lnTo>
                <a:lnTo>
                  <a:pt x="32" y="61"/>
                </a:lnTo>
                <a:lnTo>
                  <a:pt x="32" y="62"/>
                </a:lnTo>
                <a:lnTo>
                  <a:pt x="31" y="64"/>
                </a:lnTo>
                <a:lnTo>
                  <a:pt x="31" y="65"/>
                </a:lnTo>
                <a:lnTo>
                  <a:pt x="31" y="67"/>
                </a:lnTo>
                <a:lnTo>
                  <a:pt x="31" y="68"/>
                </a:lnTo>
                <a:lnTo>
                  <a:pt x="31" y="69"/>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2" name="Freeform 56"/>
          <p:cNvSpPr>
            <a:spLocks/>
          </p:cNvSpPr>
          <p:nvPr/>
        </p:nvSpPr>
        <p:spPr bwMode="auto">
          <a:xfrm>
            <a:off x="6099175" y="2246313"/>
            <a:ext cx="111125" cy="141287"/>
          </a:xfrm>
          <a:custGeom>
            <a:avLst/>
            <a:gdLst>
              <a:gd name="T0" fmla="*/ 2147483647 w 133"/>
              <a:gd name="T1" fmla="*/ 0 h 133"/>
              <a:gd name="T2" fmla="*/ 2147483647 w 133"/>
              <a:gd name="T3" fmla="*/ 0 h 133"/>
              <a:gd name="T4" fmla="*/ 2147483647 w 133"/>
              <a:gd name="T5" fmla="*/ 2147483647 h 133"/>
              <a:gd name="T6" fmla="*/ 2147483647 w 133"/>
              <a:gd name="T7" fmla="*/ 2147483647 h 133"/>
              <a:gd name="T8" fmla="*/ 2147483647 w 133"/>
              <a:gd name="T9" fmla="*/ 0 h 133"/>
              <a:gd name="T10" fmla="*/ 2147483647 w 133"/>
              <a:gd name="T11" fmla="*/ 0 h 133"/>
              <a:gd name="T12" fmla="*/ 2147483647 w 133"/>
              <a:gd name="T13" fmla="*/ 2147483647 h 133"/>
              <a:gd name="T14" fmla="*/ 2147483647 w 133"/>
              <a:gd name="T15" fmla="*/ 2147483647 h 133"/>
              <a:gd name="T16" fmla="*/ 2147483647 w 133"/>
              <a:gd name="T17" fmla="*/ 2147483647 h 133"/>
              <a:gd name="T18" fmla="*/ 2147483647 w 133"/>
              <a:gd name="T19" fmla="*/ 2147483647 h 133"/>
              <a:gd name="T20" fmla="*/ 2147483647 w 133"/>
              <a:gd name="T21" fmla="*/ 2147483647 h 133"/>
              <a:gd name="T22" fmla="*/ 0 w 133"/>
              <a:gd name="T23" fmla="*/ 2147483647 h 133"/>
              <a:gd name="T24" fmla="*/ 2147483647 w 133"/>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3"/>
              <a:gd name="T41" fmla="*/ 133 w 133"/>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3">
                <a:moveTo>
                  <a:pt x="25" y="0"/>
                </a:moveTo>
                <a:lnTo>
                  <a:pt x="53" y="0"/>
                </a:lnTo>
                <a:lnTo>
                  <a:pt x="42" y="52"/>
                </a:lnTo>
                <a:lnTo>
                  <a:pt x="96" y="52"/>
                </a:lnTo>
                <a:lnTo>
                  <a:pt x="104" y="0"/>
                </a:lnTo>
                <a:lnTo>
                  <a:pt x="133" y="0"/>
                </a:lnTo>
                <a:lnTo>
                  <a:pt x="106" y="133"/>
                </a:lnTo>
                <a:lnTo>
                  <a:pt x="79" y="133"/>
                </a:lnTo>
                <a:lnTo>
                  <a:pt x="90" y="75"/>
                </a:lnTo>
                <a:lnTo>
                  <a:pt x="38" y="75"/>
                </a:lnTo>
                <a:lnTo>
                  <a:pt x="26" y="133"/>
                </a:lnTo>
                <a:lnTo>
                  <a:pt x="0" y="133"/>
                </a:lnTo>
                <a:lnTo>
                  <a:pt x="25"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3" name="Freeform 57"/>
          <p:cNvSpPr>
            <a:spLocks/>
          </p:cNvSpPr>
          <p:nvPr/>
        </p:nvSpPr>
        <p:spPr bwMode="auto">
          <a:xfrm>
            <a:off x="6191250" y="2246313"/>
            <a:ext cx="60325" cy="184150"/>
          </a:xfrm>
          <a:custGeom>
            <a:avLst/>
            <a:gdLst>
              <a:gd name="T0" fmla="*/ 2147483647 w 73"/>
              <a:gd name="T1" fmla="*/ 2147483647 h 173"/>
              <a:gd name="T2" fmla="*/ 2147483647 w 73"/>
              <a:gd name="T3" fmla="*/ 2147483647 h 173"/>
              <a:gd name="T4" fmla="*/ 2147483647 w 73"/>
              <a:gd name="T5" fmla="*/ 2147483647 h 173"/>
              <a:gd name="T6" fmla="*/ 2147483647 w 73"/>
              <a:gd name="T7" fmla="*/ 2147483647 h 173"/>
              <a:gd name="T8" fmla="*/ 2147483647 w 73"/>
              <a:gd name="T9" fmla="*/ 2147483647 h 173"/>
              <a:gd name="T10" fmla="*/ 2147483647 w 73"/>
              <a:gd name="T11" fmla="*/ 2147483647 h 173"/>
              <a:gd name="T12" fmla="*/ 2147483647 w 73"/>
              <a:gd name="T13" fmla="*/ 2147483647 h 173"/>
              <a:gd name="T14" fmla="*/ 2147483647 w 73"/>
              <a:gd name="T15" fmla="*/ 2147483647 h 173"/>
              <a:gd name="T16" fmla="*/ 2147483647 w 73"/>
              <a:gd name="T17" fmla="*/ 2147483647 h 173"/>
              <a:gd name="T18" fmla="*/ 2147483647 w 73"/>
              <a:gd name="T19" fmla="*/ 2147483647 h 173"/>
              <a:gd name="T20" fmla="*/ 2147483647 w 73"/>
              <a:gd name="T21" fmla="*/ 2147483647 h 173"/>
              <a:gd name="T22" fmla="*/ 2147483647 w 73"/>
              <a:gd name="T23" fmla="*/ 2147483647 h 173"/>
              <a:gd name="T24" fmla="*/ 2147483647 w 73"/>
              <a:gd name="T25" fmla="*/ 2147483647 h 173"/>
              <a:gd name="T26" fmla="*/ 2147483647 w 73"/>
              <a:gd name="T27" fmla="*/ 2147483647 h 173"/>
              <a:gd name="T28" fmla="*/ 2147483647 w 73"/>
              <a:gd name="T29" fmla="*/ 2147483647 h 173"/>
              <a:gd name="T30" fmla="*/ 2147483647 w 73"/>
              <a:gd name="T31" fmla="*/ 2147483647 h 173"/>
              <a:gd name="T32" fmla="*/ 2147483647 w 73"/>
              <a:gd name="T33" fmla="*/ 2147483647 h 173"/>
              <a:gd name="T34" fmla="*/ 2147483647 w 73"/>
              <a:gd name="T35" fmla="*/ 2147483647 h 173"/>
              <a:gd name="T36" fmla="*/ 2147483647 w 73"/>
              <a:gd name="T37" fmla="*/ 2147483647 h 173"/>
              <a:gd name="T38" fmla="*/ 2147483647 w 73"/>
              <a:gd name="T39" fmla="*/ 2147483647 h 173"/>
              <a:gd name="T40" fmla="*/ 2147483647 w 73"/>
              <a:gd name="T41" fmla="*/ 2147483647 h 173"/>
              <a:gd name="T42" fmla="*/ 2147483647 w 73"/>
              <a:gd name="T43" fmla="*/ 2147483647 h 173"/>
              <a:gd name="T44" fmla="*/ 2147483647 w 73"/>
              <a:gd name="T45" fmla="*/ 2147483647 h 173"/>
              <a:gd name="T46" fmla="*/ 2147483647 w 73"/>
              <a:gd name="T47" fmla="*/ 2147483647 h 173"/>
              <a:gd name="T48" fmla="*/ 2147483647 w 73"/>
              <a:gd name="T49" fmla="*/ 2147483647 h 173"/>
              <a:gd name="T50" fmla="*/ 2147483647 w 73"/>
              <a:gd name="T51" fmla="*/ 2147483647 h 173"/>
              <a:gd name="T52" fmla="*/ 2147483647 w 73"/>
              <a:gd name="T53" fmla="*/ 2147483647 h 173"/>
              <a:gd name="T54" fmla="*/ 2147483647 w 73"/>
              <a:gd name="T55" fmla="*/ 2147483647 h 173"/>
              <a:gd name="T56" fmla="*/ 2147483647 w 73"/>
              <a:gd name="T57" fmla="*/ 2147483647 h 173"/>
              <a:gd name="T58" fmla="*/ 2147483647 w 73"/>
              <a:gd name="T59" fmla="*/ 2147483647 h 173"/>
              <a:gd name="T60" fmla="*/ 2147483647 w 73"/>
              <a:gd name="T61" fmla="*/ 2147483647 h 173"/>
              <a:gd name="T62" fmla="*/ 2147483647 w 73"/>
              <a:gd name="T63" fmla="*/ 2147483647 h 173"/>
              <a:gd name="T64" fmla="*/ 2147483647 w 73"/>
              <a:gd name="T65" fmla="*/ 2147483647 h 173"/>
              <a:gd name="T66" fmla="*/ 2147483647 w 73"/>
              <a:gd name="T67" fmla="*/ 2147483647 h 173"/>
              <a:gd name="T68" fmla="*/ 2147483647 w 73"/>
              <a:gd name="T69" fmla="*/ 2147483647 h 173"/>
              <a:gd name="T70" fmla="*/ 2147483647 w 73"/>
              <a:gd name="T71" fmla="*/ 2147483647 h 173"/>
              <a:gd name="T72" fmla="*/ 2147483647 w 73"/>
              <a:gd name="T73" fmla="*/ 2147483647 h 173"/>
              <a:gd name="T74" fmla="*/ 2147483647 w 73"/>
              <a:gd name="T75" fmla="*/ 2147483647 h 173"/>
              <a:gd name="T76" fmla="*/ 2147483647 w 73"/>
              <a:gd name="T77" fmla="*/ 2147483647 h 173"/>
              <a:gd name="T78" fmla="*/ 2147483647 w 73"/>
              <a:gd name="T79" fmla="*/ 2147483647 h 173"/>
              <a:gd name="T80" fmla="*/ 2147483647 w 73"/>
              <a:gd name="T81" fmla="*/ 2147483647 h 173"/>
              <a:gd name="T82" fmla="*/ 2147483647 w 73"/>
              <a:gd name="T83" fmla="*/ 2147483647 h 173"/>
              <a:gd name="T84" fmla="*/ 2147483647 w 73"/>
              <a:gd name="T85" fmla="*/ 2147483647 h 173"/>
              <a:gd name="T86" fmla="*/ 2147483647 w 73"/>
              <a:gd name="T87" fmla="*/ 2147483647 h 173"/>
              <a:gd name="T88" fmla="*/ 2147483647 w 73"/>
              <a:gd name="T89" fmla="*/ 2147483647 h 173"/>
              <a:gd name="T90" fmla="*/ 2147483647 w 73"/>
              <a:gd name="T91" fmla="*/ 2147483647 h 173"/>
              <a:gd name="T92" fmla="*/ 2147483647 w 73"/>
              <a:gd name="T93" fmla="*/ 2147483647 h 173"/>
              <a:gd name="T94" fmla="*/ 2147483647 w 73"/>
              <a:gd name="T95" fmla="*/ 2147483647 h 173"/>
              <a:gd name="T96" fmla="*/ 2147483647 w 73"/>
              <a:gd name="T97" fmla="*/ 2147483647 h 173"/>
              <a:gd name="T98" fmla="*/ 2147483647 w 73"/>
              <a:gd name="T99" fmla="*/ 2147483647 h 173"/>
              <a:gd name="T100" fmla="*/ 2147483647 w 73"/>
              <a:gd name="T101" fmla="*/ 2147483647 h 173"/>
              <a:gd name="T102" fmla="*/ 2147483647 w 73"/>
              <a:gd name="T103" fmla="*/ 2147483647 h 173"/>
              <a:gd name="T104" fmla="*/ 2147483647 w 73"/>
              <a:gd name="T105" fmla="*/ 2147483647 h 173"/>
              <a:gd name="T106" fmla="*/ 2147483647 w 73"/>
              <a:gd name="T107" fmla="*/ 2147483647 h 173"/>
              <a:gd name="T108" fmla="*/ 2147483647 w 73"/>
              <a:gd name="T109" fmla="*/ 2147483647 h 173"/>
              <a:gd name="T110" fmla="*/ 2147483647 w 73"/>
              <a:gd name="T111" fmla="*/ 2147483647 h 173"/>
              <a:gd name="T112" fmla="*/ 2147483647 w 73"/>
              <a:gd name="T113" fmla="*/ 2147483647 h 173"/>
              <a:gd name="T114" fmla="*/ 2147483647 w 73"/>
              <a:gd name="T115" fmla="*/ 2147483647 h 173"/>
              <a:gd name="T116" fmla="*/ 2147483647 w 73"/>
              <a:gd name="T117" fmla="*/ 2147483647 h 173"/>
              <a:gd name="T118" fmla="*/ 2147483647 w 73"/>
              <a:gd name="T119" fmla="*/ 2147483647 h 173"/>
              <a:gd name="T120" fmla="*/ 2147483647 w 73"/>
              <a:gd name="T121" fmla="*/ 2147483647 h 173"/>
              <a:gd name="T122" fmla="*/ 2147483647 w 73"/>
              <a:gd name="T123" fmla="*/ 2147483647 h 1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
              <a:gd name="T187" fmla="*/ 0 h 173"/>
              <a:gd name="T188" fmla="*/ 73 w 73"/>
              <a:gd name="T189" fmla="*/ 173 h 1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 h="173">
                <a:moveTo>
                  <a:pt x="21" y="173"/>
                </a:moveTo>
                <a:lnTo>
                  <a:pt x="0" y="173"/>
                </a:lnTo>
                <a:lnTo>
                  <a:pt x="2" y="171"/>
                </a:lnTo>
                <a:lnTo>
                  <a:pt x="3" y="170"/>
                </a:lnTo>
                <a:lnTo>
                  <a:pt x="5" y="168"/>
                </a:lnTo>
                <a:lnTo>
                  <a:pt x="6" y="165"/>
                </a:lnTo>
                <a:lnTo>
                  <a:pt x="6" y="164"/>
                </a:lnTo>
                <a:lnTo>
                  <a:pt x="8" y="162"/>
                </a:lnTo>
                <a:lnTo>
                  <a:pt x="9" y="161"/>
                </a:lnTo>
                <a:lnTo>
                  <a:pt x="11" y="159"/>
                </a:lnTo>
                <a:lnTo>
                  <a:pt x="11" y="158"/>
                </a:lnTo>
                <a:lnTo>
                  <a:pt x="12" y="156"/>
                </a:lnTo>
                <a:lnTo>
                  <a:pt x="14" y="155"/>
                </a:lnTo>
                <a:lnTo>
                  <a:pt x="15" y="153"/>
                </a:lnTo>
                <a:lnTo>
                  <a:pt x="17" y="152"/>
                </a:lnTo>
                <a:lnTo>
                  <a:pt x="17" y="151"/>
                </a:lnTo>
                <a:lnTo>
                  <a:pt x="18" y="149"/>
                </a:lnTo>
                <a:lnTo>
                  <a:pt x="20" y="148"/>
                </a:lnTo>
                <a:lnTo>
                  <a:pt x="20" y="146"/>
                </a:lnTo>
                <a:lnTo>
                  <a:pt x="21" y="145"/>
                </a:lnTo>
                <a:lnTo>
                  <a:pt x="21" y="143"/>
                </a:lnTo>
                <a:lnTo>
                  <a:pt x="23" y="142"/>
                </a:lnTo>
                <a:lnTo>
                  <a:pt x="24" y="140"/>
                </a:lnTo>
                <a:lnTo>
                  <a:pt x="24" y="139"/>
                </a:lnTo>
                <a:lnTo>
                  <a:pt x="25" y="139"/>
                </a:lnTo>
                <a:lnTo>
                  <a:pt x="25" y="137"/>
                </a:lnTo>
                <a:lnTo>
                  <a:pt x="27" y="136"/>
                </a:lnTo>
                <a:lnTo>
                  <a:pt x="27" y="134"/>
                </a:lnTo>
                <a:lnTo>
                  <a:pt x="27" y="133"/>
                </a:lnTo>
                <a:lnTo>
                  <a:pt x="28" y="133"/>
                </a:lnTo>
                <a:lnTo>
                  <a:pt x="28" y="131"/>
                </a:lnTo>
                <a:lnTo>
                  <a:pt x="30" y="130"/>
                </a:lnTo>
                <a:lnTo>
                  <a:pt x="30" y="128"/>
                </a:lnTo>
                <a:lnTo>
                  <a:pt x="30" y="127"/>
                </a:lnTo>
                <a:lnTo>
                  <a:pt x="31" y="127"/>
                </a:lnTo>
                <a:lnTo>
                  <a:pt x="31" y="125"/>
                </a:lnTo>
                <a:lnTo>
                  <a:pt x="33" y="124"/>
                </a:lnTo>
                <a:lnTo>
                  <a:pt x="33" y="123"/>
                </a:lnTo>
                <a:lnTo>
                  <a:pt x="33" y="121"/>
                </a:lnTo>
                <a:lnTo>
                  <a:pt x="34" y="121"/>
                </a:lnTo>
                <a:lnTo>
                  <a:pt x="34" y="120"/>
                </a:lnTo>
                <a:lnTo>
                  <a:pt x="34" y="118"/>
                </a:lnTo>
                <a:lnTo>
                  <a:pt x="36" y="117"/>
                </a:lnTo>
                <a:lnTo>
                  <a:pt x="36" y="115"/>
                </a:lnTo>
                <a:lnTo>
                  <a:pt x="36" y="114"/>
                </a:lnTo>
                <a:lnTo>
                  <a:pt x="37" y="112"/>
                </a:lnTo>
                <a:lnTo>
                  <a:pt x="37" y="111"/>
                </a:lnTo>
                <a:lnTo>
                  <a:pt x="37" y="109"/>
                </a:lnTo>
                <a:lnTo>
                  <a:pt x="39" y="108"/>
                </a:lnTo>
                <a:lnTo>
                  <a:pt x="39" y="106"/>
                </a:lnTo>
                <a:lnTo>
                  <a:pt x="39" y="105"/>
                </a:lnTo>
                <a:lnTo>
                  <a:pt x="40" y="103"/>
                </a:lnTo>
                <a:lnTo>
                  <a:pt x="40" y="102"/>
                </a:lnTo>
                <a:lnTo>
                  <a:pt x="40" y="100"/>
                </a:lnTo>
                <a:lnTo>
                  <a:pt x="40" y="99"/>
                </a:lnTo>
                <a:lnTo>
                  <a:pt x="42" y="97"/>
                </a:lnTo>
                <a:lnTo>
                  <a:pt x="42" y="96"/>
                </a:lnTo>
                <a:lnTo>
                  <a:pt x="42" y="95"/>
                </a:lnTo>
                <a:lnTo>
                  <a:pt x="42" y="93"/>
                </a:lnTo>
                <a:lnTo>
                  <a:pt x="42" y="92"/>
                </a:lnTo>
                <a:lnTo>
                  <a:pt x="43" y="90"/>
                </a:lnTo>
                <a:lnTo>
                  <a:pt x="43" y="89"/>
                </a:lnTo>
                <a:lnTo>
                  <a:pt x="43" y="87"/>
                </a:lnTo>
                <a:lnTo>
                  <a:pt x="43" y="86"/>
                </a:lnTo>
                <a:lnTo>
                  <a:pt x="45" y="84"/>
                </a:lnTo>
                <a:lnTo>
                  <a:pt x="45" y="83"/>
                </a:lnTo>
                <a:lnTo>
                  <a:pt x="45" y="81"/>
                </a:lnTo>
                <a:lnTo>
                  <a:pt x="45" y="80"/>
                </a:lnTo>
                <a:lnTo>
                  <a:pt x="45" y="78"/>
                </a:lnTo>
                <a:lnTo>
                  <a:pt x="45" y="77"/>
                </a:lnTo>
                <a:lnTo>
                  <a:pt x="45" y="75"/>
                </a:lnTo>
                <a:lnTo>
                  <a:pt x="46" y="75"/>
                </a:lnTo>
                <a:lnTo>
                  <a:pt x="46" y="74"/>
                </a:lnTo>
                <a:lnTo>
                  <a:pt x="46" y="72"/>
                </a:lnTo>
                <a:lnTo>
                  <a:pt x="46" y="71"/>
                </a:lnTo>
                <a:lnTo>
                  <a:pt x="46" y="69"/>
                </a:lnTo>
                <a:lnTo>
                  <a:pt x="46" y="68"/>
                </a:lnTo>
                <a:lnTo>
                  <a:pt x="46" y="66"/>
                </a:lnTo>
                <a:lnTo>
                  <a:pt x="46" y="65"/>
                </a:lnTo>
                <a:lnTo>
                  <a:pt x="46" y="64"/>
                </a:lnTo>
                <a:lnTo>
                  <a:pt x="46" y="62"/>
                </a:lnTo>
                <a:lnTo>
                  <a:pt x="46" y="61"/>
                </a:lnTo>
                <a:lnTo>
                  <a:pt x="46" y="59"/>
                </a:lnTo>
                <a:lnTo>
                  <a:pt x="46" y="58"/>
                </a:lnTo>
                <a:lnTo>
                  <a:pt x="46" y="56"/>
                </a:lnTo>
                <a:lnTo>
                  <a:pt x="46" y="55"/>
                </a:lnTo>
                <a:lnTo>
                  <a:pt x="46" y="53"/>
                </a:lnTo>
                <a:lnTo>
                  <a:pt x="46" y="52"/>
                </a:lnTo>
                <a:lnTo>
                  <a:pt x="46" y="50"/>
                </a:lnTo>
                <a:lnTo>
                  <a:pt x="46" y="49"/>
                </a:lnTo>
                <a:lnTo>
                  <a:pt x="46" y="47"/>
                </a:lnTo>
                <a:lnTo>
                  <a:pt x="46" y="46"/>
                </a:lnTo>
                <a:lnTo>
                  <a:pt x="46" y="44"/>
                </a:lnTo>
                <a:lnTo>
                  <a:pt x="46" y="43"/>
                </a:lnTo>
                <a:lnTo>
                  <a:pt x="46" y="41"/>
                </a:lnTo>
                <a:lnTo>
                  <a:pt x="46" y="40"/>
                </a:lnTo>
                <a:lnTo>
                  <a:pt x="46" y="38"/>
                </a:lnTo>
                <a:lnTo>
                  <a:pt x="45" y="37"/>
                </a:lnTo>
                <a:lnTo>
                  <a:pt x="45" y="36"/>
                </a:lnTo>
                <a:lnTo>
                  <a:pt x="45" y="34"/>
                </a:lnTo>
                <a:lnTo>
                  <a:pt x="45" y="33"/>
                </a:lnTo>
                <a:lnTo>
                  <a:pt x="45" y="31"/>
                </a:lnTo>
                <a:lnTo>
                  <a:pt x="43" y="30"/>
                </a:lnTo>
                <a:lnTo>
                  <a:pt x="43" y="28"/>
                </a:lnTo>
                <a:lnTo>
                  <a:pt x="43" y="27"/>
                </a:lnTo>
                <a:lnTo>
                  <a:pt x="43" y="25"/>
                </a:lnTo>
                <a:lnTo>
                  <a:pt x="43" y="24"/>
                </a:lnTo>
                <a:lnTo>
                  <a:pt x="42" y="22"/>
                </a:lnTo>
                <a:lnTo>
                  <a:pt x="42" y="21"/>
                </a:lnTo>
                <a:lnTo>
                  <a:pt x="42" y="19"/>
                </a:lnTo>
                <a:lnTo>
                  <a:pt x="40" y="18"/>
                </a:lnTo>
                <a:lnTo>
                  <a:pt x="40" y="16"/>
                </a:lnTo>
                <a:lnTo>
                  <a:pt x="40" y="15"/>
                </a:lnTo>
                <a:lnTo>
                  <a:pt x="40" y="13"/>
                </a:lnTo>
                <a:lnTo>
                  <a:pt x="39" y="13"/>
                </a:lnTo>
                <a:lnTo>
                  <a:pt x="39" y="12"/>
                </a:lnTo>
                <a:lnTo>
                  <a:pt x="39" y="10"/>
                </a:lnTo>
                <a:lnTo>
                  <a:pt x="39" y="9"/>
                </a:lnTo>
                <a:lnTo>
                  <a:pt x="37" y="9"/>
                </a:lnTo>
                <a:lnTo>
                  <a:pt x="37" y="8"/>
                </a:lnTo>
                <a:lnTo>
                  <a:pt x="37" y="6"/>
                </a:lnTo>
                <a:lnTo>
                  <a:pt x="36" y="5"/>
                </a:lnTo>
                <a:lnTo>
                  <a:pt x="36" y="3"/>
                </a:lnTo>
                <a:lnTo>
                  <a:pt x="36" y="2"/>
                </a:lnTo>
                <a:lnTo>
                  <a:pt x="34" y="2"/>
                </a:lnTo>
                <a:lnTo>
                  <a:pt x="34" y="0"/>
                </a:lnTo>
                <a:lnTo>
                  <a:pt x="54" y="0"/>
                </a:lnTo>
                <a:lnTo>
                  <a:pt x="55" y="2"/>
                </a:lnTo>
                <a:lnTo>
                  <a:pt x="55" y="3"/>
                </a:lnTo>
                <a:lnTo>
                  <a:pt x="56" y="3"/>
                </a:lnTo>
                <a:lnTo>
                  <a:pt x="56" y="5"/>
                </a:lnTo>
                <a:lnTo>
                  <a:pt x="56" y="6"/>
                </a:lnTo>
                <a:lnTo>
                  <a:pt x="58" y="8"/>
                </a:lnTo>
                <a:lnTo>
                  <a:pt x="59" y="9"/>
                </a:lnTo>
                <a:lnTo>
                  <a:pt x="59" y="10"/>
                </a:lnTo>
                <a:lnTo>
                  <a:pt x="59" y="12"/>
                </a:lnTo>
                <a:lnTo>
                  <a:pt x="61" y="12"/>
                </a:lnTo>
                <a:lnTo>
                  <a:pt x="61" y="13"/>
                </a:lnTo>
                <a:lnTo>
                  <a:pt x="61" y="15"/>
                </a:lnTo>
                <a:lnTo>
                  <a:pt x="62" y="16"/>
                </a:lnTo>
                <a:lnTo>
                  <a:pt x="62" y="18"/>
                </a:lnTo>
                <a:lnTo>
                  <a:pt x="64" y="19"/>
                </a:lnTo>
                <a:lnTo>
                  <a:pt x="64" y="21"/>
                </a:lnTo>
                <a:lnTo>
                  <a:pt x="64" y="22"/>
                </a:lnTo>
                <a:lnTo>
                  <a:pt x="65" y="24"/>
                </a:lnTo>
                <a:lnTo>
                  <a:pt x="65" y="25"/>
                </a:lnTo>
                <a:lnTo>
                  <a:pt x="67" y="27"/>
                </a:lnTo>
                <a:lnTo>
                  <a:pt x="67" y="28"/>
                </a:lnTo>
                <a:lnTo>
                  <a:pt x="67" y="30"/>
                </a:lnTo>
                <a:lnTo>
                  <a:pt x="68" y="31"/>
                </a:lnTo>
                <a:lnTo>
                  <a:pt x="68" y="33"/>
                </a:lnTo>
                <a:lnTo>
                  <a:pt x="68" y="34"/>
                </a:lnTo>
                <a:lnTo>
                  <a:pt x="70" y="36"/>
                </a:lnTo>
                <a:lnTo>
                  <a:pt x="70" y="37"/>
                </a:lnTo>
                <a:lnTo>
                  <a:pt x="70" y="38"/>
                </a:lnTo>
                <a:lnTo>
                  <a:pt x="71" y="40"/>
                </a:lnTo>
                <a:lnTo>
                  <a:pt x="71" y="41"/>
                </a:lnTo>
                <a:lnTo>
                  <a:pt x="71" y="43"/>
                </a:lnTo>
                <a:lnTo>
                  <a:pt x="71" y="44"/>
                </a:lnTo>
                <a:lnTo>
                  <a:pt x="71" y="46"/>
                </a:lnTo>
                <a:lnTo>
                  <a:pt x="71" y="47"/>
                </a:lnTo>
                <a:lnTo>
                  <a:pt x="73" y="47"/>
                </a:lnTo>
                <a:lnTo>
                  <a:pt x="73" y="49"/>
                </a:lnTo>
                <a:lnTo>
                  <a:pt x="73" y="50"/>
                </a:lnTo>
                <a:lnTo>
                  <a:pt x="73" y="52"/>
                </a:lnTo>
                <a:lnTo>
                  <a:pt x="73" y="53"/>
                </a:lnTo>
                <a:lnTo>
                  <a:pt x="73" y="55"/>
                </a:lnTo>
                <a:lnTo>
                  <a:pt x="73" y="56"/>
                </a:lnTo>
                <a:lnTo>
                  <a:pt x="73" y="58"/>
                </a:lnTo>
                <a:lnTo>
                  <a:pt x="73" y="59"/>
                </a:lnTo>
                <a:lnTo>
                  <a:pt x="73" y="61"/>
                </a:lnTo>
                <a:lnTo>
                  <a:pt x="73" y="62"/>
                </a:lnTo>
                <a:lnTo>
                  <a:pt x="73" y="64"/>
                </a:lnTo>
                <a:lnTo>
                  <a:pt x="73" y="65"/>
                </a:lnTo>
                <a:lnTo>
                  <a:pt x="73" y="66"/>
                </a:lnTo>
                <a:lnTo>
                  <a:pt x="73" y="68"/>
                </a:lnTo>
                <a:lnTo>
                  <a:pt x="73" y="69"/>
                </a:lnTo>
                <a:lnTo>
                  <a:pt x="73" y="71"/>
                </a:lnTo>
                <a:lnTo>
                  <a:pt x="73" y="72"/>
                </a:lnTo>
                <a:lnTo>
                  <a:pt x="73" y="74"/>
                </a:lnTo>
                <a:lnTo>
                  <a:pt x="71" y="75"/>
                </a:lnTo>
                <a:lnTo>
                  <a:pt x="71" y="77"/>
                </a:lnTo>
                <a:lnTo>
                  <a:pt x="71" y="78"/>
                </a:lnTo>
                <a:lnTo>
                  <a:pt x="71" y="80"/>
                </a:lnTo>
                <a:lnTo>
                  <a:pt x="71" y="81"/>
                </a:lnTo>
                <a:lnTo>
                  <a:pt x="71" y="83"/>
                </a:lnTo>
                <a:lnTo>
                  <a:pt x="70" y="83"/>
                </a:lnTo>
                <a:lnTo>
                  <a:pt x="70" y="84"/>
                </a:lnTo>
                <a:lnTo>
                  <a:pt x="70" y="86"/>
                </a:lnTo>
                <a:lnTo>
                  <a:pt x="70" y="87"/>
                </a:lnTo>
                <a:lnTo>
                  <a:pt x="70" y="89"/>
                </a:lnTo>
                <a:lnTo>
                  <a:pt x="68" y="90"/>
                </a:lnTo>
                <a:lnTo>
                  <a:pt x="68" y="92"/>
                </a:lnTo>
                <a:lnTo>
                  <a:pt x="68" y="93"/>
                </a:lnTo>
                <a:lnTo>
                  <a:pt x="68" y="95"/>
                </a:lnTo>
                <a:lnTo>
                  <a:pt x="68" y="96"/>
                </a:lnTo>
                <a:lnTo>
                  <a:pt x="67" y="97"/>
                </a:lnTo>
                <a:lnTo>
                  <a:pt x="67" y="99"/>
                </a:lnTo>
                <a:lnTo>
                  <a:pt x="67" y="100"/>
                </a:lnTo>
                <a:lnTo>
                  <a:pt x="65" y="102"/>
                </a:lnTo>
                <a:lnTo>
                  <a:pt x="65" y="103"/>
                </a:lnTo>
                <a:lnTo>
                  <a:pt x="65" y="105"/>
                </a:lnTo>
                <a:lnTo>
                  <a:pt x="64" y="106"/>
                </a:lnTo>
                <a:lnTo>
                  <a:pt x="64" y="108"/>
                </a:lnTo>
                <a:lnTo>
                  <a:pt x="64" y="109"/>
                </a:lnTo>
                <a:lnTo>
                  <a:pt x="62" y="111"/>
                </a:lnTo>
                <a:lnTo>
                  <a:pt x="62" y="112"/>
                </a:lnTo>
                <a:lnTo>
                  <a:pt x="61" y="114"/>
                </a:lnTo>
                <a:lnTo>
                  <a:pt x="61" y="115"/>
                </a:lnTo>
                <a:lnTo>
                  <a:pt x="61" y="117"/>
                </a:lnTo>
                <a:lnTo>
                  <a:pt x="59" y="118"/>
                </a:lnTo>
                <a:lnTo>
                  <a:pt x="59" y="120"/>
                </a:lnTo>
                <a:lnTo>
                  <a:pt x="58" y="121"/>
                </a:lnTo>
                <a:lnTo>
                  <a:pt x="58" y="123"/>
                </a:lnTo>
                <a:lnTo>
                  <a:pt x="56" y="124"/>
                </a:lnTo>
                <a:lnTo>
                  <a:pt x="55" y="125"/>
                </a:lnTo>
                <a:lnTo>
                  <a:pt x="55" y="127"/>
                </a:lnTo>
                <a:lnTo>
                  <a:pt x="55" y="128"/>
                </a:lnTo>
                <a:lnTo>
                  <a:pt x="54" y="130"/>
                </a:lnTo>
                <a:lnTo>
                  <a:pt x="52" y="131"/>
                </a:lnTo>
                <a:lnTo>
                  <a:pt x="52" y="133"/>
                </a:lnTo>
                <a:lnTo>
                  <a:pt x="51" y="134"/>
                </a:lnTo>
                <a:lnTo>
                  <a:pt x="49" y="136"/>
                </a:lnTo>
                <a:lnTo>
                  <a:pt x="49" y="137"/>
                </a:lnTo>
                <a:lnTo>
                  <a:pt x="48" y="137"/>
                </a:lnTo>
                <a:lnTo>
                  <a:pt x="48" y="139"/>
                </a:lnTo>
                <a:lnTo>
                  <a:pt x="46" y="140"/>
                </a:lnTo>
                <a:lnTo>
                  <a:pt x="45" y="142"/>
                </a:lnTo>
                <a:lnTo>
                  <a:pt x="45" y="143"/>
                </a:lnTo>
                <a:lnTo>
                  <a:pt x="43" y="145"/>
                </a:lnTo>
                <a:lnTo>
                  <a:pt x="42" y="146"/>
                </a:lnTo>
                <a:lnTo>
                  <a:pt x="42" y="148"/>
                </a:lnTo>
                <a:lnTo>
                  <a:pt x="40" y="149"/>
                </a:lnTo>
                <a:lnTo>
                  <a:pt x="39" y="151"/>
                </a:lnTo>
                <a:lnTo>
                  <a:pt x="37" y="152"/>
                </a:lnTo>
                <a:lnTo>
                  <a:pt x="37" y="153"/>
                </a:lnTo>
                <a:lnTo>
                  <a:pt x="36" y="155"/>
                </a:lnTo>
                <a:lnTo>
                  <a:pt x="34" y="156"/>
                </a:lnTo>
                <a:lnTo>
                  <a:pt x="33" y="158"/>
                </a:lnTo>
                <a:lnTo>
                  <a:pt x="31" y="159"/>
                </a:lnTo>
                <a:lnTo>
                  <a:pt x="30" y="161"/>
                </a:lnTo>
                <a:lnTo>
                  <a:pt x="28" y="162"/>
                </a:lnTo>
                <a:lnTo>
                  <a:pt x="27" y="164"/>
                </a:lnTo>
                <a:lnTo>
                  <a:pt x="25" y="165"/>
                </a:lnTo>
                <a:lnTo>
                  <a:pt x="25" y="167"/>
                </a:lnTo>
                <a:lnTo>
                  <a:pt x="24" y="168"/>
                </a:lnTo>
                <a:lnTo>
                  <a:pt x="23" y="171"/>
                </a:lnTo>
                <a:lnTo>
                  <a:pt x="21" y="17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4" name="Freeform 58"/>
          <p:cNvSpPr>
            <a:spLocks/>
          </p:cNvSpPr>
          <p:nvPr/>
        </p:nvSpPr>
        <p:spPr bwMode="auto">
          <a:xfrm>
            <a:off x="7123113" y="2271713"/>
            <a:ext cx="130175" cy="141287"/>
          </a:xfrm>
          <a:custGeom>
            <a:avLst/>
            <a:gdLst>
              <a:gd name="T0" fmla="*/ 2147483647 w 154"/>
              <a:gd name="T1" fmla="*/ 0 h 132"/>
              <a:gd name="T2" fmla="*/ 2147483647 w 154"/>
              <a:gd name="T3" fmla="*/ 0 h 132"/>
              <a:gd name="T4" fmla="*/ 2147483647 w 154"/>
              <a:gd name="T5" fmla="*/ 2147483647 h 132"/>
              <a:gd name="T6" fmla="*/ 2147483647 w 154"/>
              <a:gd name="T7" fmla="*/ 0 h 132"/>
              <a:gd name="T8" fmla="*/ 2147483647 w 154"/>
              <a:gd name="T9" fmla="*/ 0 h 132"/>
              <a:gd name="T10" fmla="*/ 2147483647 w 154"/>
              <a:gd name="T11" fmla="*/ 2147483647 h 132"/>
              <a:gd name="T12" fmla="*/ 2147483647 w 154"/>
              <a:gd name="T13" fmla="*/ 2147483647 h 132"/>
              <a:gd name="T14" fmla="*/ 2147483647 w 154"/>
              <a:gd name="T15" fmla="*/ 2147483647 h 132"/>
              <a:gd name="T16" fmla="*/ 2147483647 w 154"/>
              <a:gd name="T17" fmla="*/ 2147483647 h 132"/>
              <a:gd name="T18" fmla="*/ 2147483647 w 154"/>
              <a:gd name="T19" fmla="*/ 2147483647 h 132"/>
              <a:gd name="T20" fmla="*/ 2147483647 w 154"/>
              <a:gd name="T21" fmla="*/ 2147483647 h 132"/>
              <a:gd name="T22" fmla="*/ 2147483647 w 154"/>
              <a:gd name="T23" fmla="*/ 2147483647 h 132"/>
              <a:gd name="T24" fmla="*/ 0 w 154"/>
              <a:gd name="T25" fmla="*/ 2147483647 h 132"/>
              <a:gd name="T26" fmla="*/ 2147483647 w 154"/>
              <a:gd name="T27" fmla="*/ 0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2"/>
              <a:gd name="T44" fmla="*/ 154 w 154"/>
              <a:gd name="T45" fmla="*/ 132 h 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2">
                <a:moveTo>
                  <a:pt x="27" y="0"/>
                </a:moveTo>
                <a:lnTo>
                  <a:pt x="68" y="0"/>
                </a:lnTo>
                <a:lnTo>
                  <a:pt x="70" y="101"/>
                </a:lnTo>
                <a:lnTo>
                  <a:pt x="112" y="0"/>
                </a:lnTo>
                <a:lnTo>
                  <a:pt x="154" y="0"/>
                </a:lnTo>
                <a:lnTo>
                  <a:pt x="127" y="132"/>
                </a:lnTo>
                <a:lnTo>
                  <a:pt x="102" y="132"/>
                </a:lnTo>
                <a:lnTo>
                  <a:pt x="123" y="22"/>
                </a:lnTo>
                <a:lnTo>
                  <a:pt x="77" y="132"/>
                </a:lnTo>
                <a:lnTo>
                  <a:pt x="50" y="132"/>
                </a:lnTo>
                <a:lnTo>
                  <a:pt x="48" y="22"/>
                </a:lnTo>
                <a:lnTo>
                  <a:pt x="27" y="132"/>
                </a:lnTo>
                <a:lnTo>
                  <a:pt x="0" y="132"/>
                </a:lnTo>
                <a:lnTo>
                  <a:pt x="27"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5" name="Freeform 59"/>
          <p:cNvSpPr>
            <a:spLocks/>
          </p:cNvSpPr>
          <p:nvPr/>
        </p:nvSpPr>
        <p:spPr bwMode="auto">
          <a:xfrm>
            <a:off x="7253288" y="2271713"/>
            <a:ext cx="60325" cy="184150"/>
          </a:xfrm>
          <a:custGeom>
            <a:avLst/>
            <a:gdLst>
              <a:gd name="T0" fmla="*/ 2147483647 w 72"/>
              <a:gd name="T1" fmla="*/ 2147483647 h 172"/>
              <a:gd name="T2" fmla="*/ 2147483647 w 72"/>
              <a:gd name="T3" fmla="*/ 2147483647 h 172"/>
              <a:gd name="T4" fmla="*/ 2147483647 w 72"/>
              <a:gd name="T5" fmla="*/ 2147483647 h 172"/>
              <a:gd name="T6" fmla="*/ 2147483647 w 72"/>
              <a:gd name="T7" fmla="*/ 2147483647 h 172"/>
              <a:gd name="T8" fmla="*/ 2147483647 w 72"/>
              <a:gd name="T9" fmla="*/ 2147483647 h 172"/>
              <a:gd name="T10" fmla="*/ 2147483647 w 72"/>
              <a:gd name="T11" fmla="*/ 2147483647 h 172"/>
              <a:gd name="T12" fmla="*/ 2147483647 w 72"/>
              <a:gd name="T13" fmla="*/ 2147483647 h 172"/>
              <a:gd name="T14" fmla="*/ 2147483647 w 72"/>
              <a:gd name="T15" fmla="*/ 2147483647 h 172"/>
              <a:gd name="T16" fmla="*/ 2147483647 w 72"/>
              <a:gd name="T17" fmla="*/ 2147483647 h 172"/>
              <a:gd name="T18" fmla="*/ 2147483647 w 72"/>
              <a:gd name="T19" fmla="*/ 2147483647 h 172"/>
              <a:gd name="T20" fmla="*/ 2147483647 w 72"/>
              <a:gd name="T21" fmla="*/ 2147483647 h 172"/>
              <a:gd name="T22" fmla="*/ 2147483647 w 72"/>
              <a:gd name="T23" fmla="*/ 2147483647 h 172"/>
              <a:gd name="T24" fmla="*/ 2147483647 w 72"/>
              <a:gd name="T25" fmla="*/ 2147483647 h 172"/>
              <a:gd name="T26" fmla="*/ 2147483647 w 72"/>
              <a:gd name="T27" fmla="*/ 2147483647 h 172"/>
              <a:gd name="T28" fmla="*/ 2147483647 w 72"/>
              <a:gd name="T29" fmla="*/ 2147483647 h 172"/>
              <a:gd name="T30" fmla="*/ 2147483647 w 72"/>
              <a:gd name="T31" fmla="*/ 2147483647 h 172"/>
              <a:gd name="T32" fmla="*/ 2147483647 w 72"/>
              <a:gd name="T33" fmla="*/ 2147483647 h 172"/>
              <a:gd name="T34" fmla="*/ 2147483647 w 72"/>
              <a:gd name="T35" fmla="*/ 2147483647 h 172"/>
              <a:gd name="T36" fmla="*/ 2147483647 w 72"/>
              <a:gd name="T37" fmla="*/ 2147483647 h 172"/>
              <a:gd name="T38" fmla="*/ 2147483647 w 72"/>
              <a:gd name="T39" fmla="*/ 2147483647 h 172"/>
              <a:gd name="T40" fmla="*/ 2147483647 w 72"/>
              <a:gd name="T41" fmla="*/ 2147483647 h 172"/>
              <a:gd name="T42" fmla="*/ 2147483647 w 72"/>
              <a:gd name="T43" fmla="*/ 2147483647 h 172"/>
              <a:gd name="T44" fmla="*/ 2147483647 w 72"/>
              <a:gd name="T45" fmla="*/ 2147483647 h 172"/>
              <a:gd name="T46" fmla="*/ 2147483647 w 72"/>
              <a:gd name="T47" fmla="*/ 2147483647 h 172"/>
              <a:gd name="T48" fmla="*/ 2147483647 w 72"/>
              <a:gd name="T49" fmla="*/ 2147483647 h 172"/>
              <a:gd name="T50" fmla="*/ 2147483647 w 72"/>
              <a:gd name="T51" fmla="*/ 2147483647 h 172"/>
              <a:gd name="T52" fmla="*/ 2147483647 w 72"/>
              <a:gd name="T53" fmla="*/ 2147483647 h 172"/>
              <a:gd name="T54" fmla="*/ 2147483647 w 72"/>
              <a:gd name="T55" fmla="*/ 2147483647 h 172"/>
              <a:gd name="T56" fmla="*/ 2147483647 w 72"/>
              <a:gd name="T57" fmla="*/ 2147483647 h 172"/>
              <a:gd name="T58" fmla="*/ 2147483647 w 72"/>
              <a:gd name="T59" fmla="*/ 2147483647 h 172"/>
              <a:gd name="T60" fmla="*/ 2147483647 w 72"/>
              <a:gd name="T61" fmla="*/ 2147483647 h 172"/>
              <a:gd name="T62" fmla="*/ 2147483647 w 72"/>
              <a:gd name="T63" fmla="*/ 2147483647 h 172"/>
              <a:gd name="T64" fmla="*/ 2147483647 w 72"/>
              <a:gd name="T65" fmla="*/ 2147483647 h 172"/>
              <a:gd name="T66" fmla="*/ 2147483647 w 72"/>
              <a:gd name="T67" fmla="*/ 2147483647 h 172"/>
              <a:gd name="T68" fmla="*/ 2147483647 w 72"/>
              <a:gd name="T69" fmla="*/ 2147483647 h 172"/>
              <a:gd name="T70" fmla="*/ 2147483647 w 72"/>
              <a:gd name="T71" fmla="*/ 2147483647 h 172"/>
              <a:gd name="T72" fmla="*/ 2147483647 w 72"/>
              <a:gd name="T73" fmla="*/ 2147483647 h 172"/>
              <a:gd name="T74" fmla="*/ 2147483647 w 72"/>
              <a:gd name="T75" fmla="*/ 2147483647 h 172"/>
              <a:gd name="T76" fmla="*/ 2147483647 w 72"/>
              <a:gd name="T77" fmla="*/ 2147483647 h 172"/>
              <a:gd name="T78" fmla="*/ 2147483647 w 72"/>
              <a:gd name="T79" fmla="*/ 2147483647 h 172"/>
              <a:gd name="T80" fmla="*/ 2147483647 w 72"/>
              <a:gd name="T81" fmla="*/ 2147483647 h 172"/>
              <a:gd name="T82" fmla="*/ 0 w 72"/>
              <a:gd name="T83" fmla="*/ 2147483647 h 172"/>
              <a:gd name="T84" fmla="*/ 0 w 72"/>
              <a:gd name="T85" fmla="*/ 2147483647 h 172"/>
              <a:gd name="T86" fmla="*/ 2147483647 w 72"/>
              <a:gd name="T87" fmla="*/ 2147483647 h 172"/>
              <a:gd name="T88" fmla="*/ 2147483647 w 72"/>
              <a:gd name="T89" fmla="*/ 2147483647 h 172"/>
              <a:gd name="T90" fmla="*/ 2147483647 w 72"/>
              <a:gd name="T91" fmla="*/ 2147483647 h 172"/>
              <a:gd name="T92" fmla="*/ 2147483647 w 72"/>
              <a:gd name="T93" fmla="*/ 2147483647 h 172"/>
              <a:gd name="T94" fmla="*/ 2147483647 w 72"/>
              <a:gd name="T95" fmla="*/ 2147483647 h 172"/>
              <a:gd name="T96" fmla="*/ 2147483647 w 72"/>
              <a:gd name="T97" fmla="*/ 2147483647 h 172"/>
              <a:gd name="T98" fmla="*/ 2147483647 w 72"/>
              <a:gd name="T99" fmla="*/ 2147483647 h 172"/>
              <a:gd name="T100" fmla="*/ 2147483647 w 72"/>
              <a:gd name="T101" fmla="*/ 2147483647 h 172"/>
              <a:gd name="T102" fmla="*/ 2147483647 w 72"/>
              <a:gd name="T103" fmla="*/ 2147483647 h 172"/>
              <a:gd name="T104" fmla="*/ 2147483647 w 72"/>
              <a:gd name="T105" fmla="*/ 2147483647 h 172"/>
              <a:gd name="T106" fmla="*/ 2147483647 w 72"/>
              <a:gd name="T107" fmla="*/ 2147483647 h 172"/>
              <a:gd name="T108" fmla="*/ 2147483647 w 72"/>
              <a:gd name="T109" fmla="*/ 2147483647 h 172"/>
              <a:gd name="T110" fmla="*/ 2147483647 w 72"/>
              <a:gd name="T111" fmla="*/ 2147483647 h 172"/>
              <a:gd name="T112" fmla="*/ 2147483647 w 72"/>
              <a:gd name="T113" fmla="*/ 2147483647 h 172"/>
              <a:gd name="T114" fmla="*/ 2147483647 w 72"/>
              <a:gd name="T115" fmla="*/ 2147483647 h 172"/>
              <a:gd name="T116" fmla="*/ 2147483647 w 72"/>
              <a:gd name="T117" fmla="*/ 2147483647 h 172"/>
              <a:gd name="T118" fmla="*/ 2147483647 w 72"/>
              <a:gd name="T119" fmla="*/ 2147483647 h 172"/>
              <a:gd name="T120" fmla="*/ 2147483647 w 72"/>
              <a:gd name="T121" fmla="*/ 2147483647 h 172"/>
              <a:gd name="T122" fmla="*/ 2147483647 w 72"/>
              <a:gd name="T123" fmla="*/ 2147483647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
              <a:gd name="T187" fmla="*/ 0 h 172"/>
              <a:gd name="T188" fmla="*/ 72 w 72"/>
              <a:gd name="T189" fmla="*/ 172 h 1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 h="172">
                <a:moveTo>
                  <a:pt x="53" y="0"/>
                </a:moveTo>
                <a:lnTo>
                  <a:pt x="72" y="0"/>
                </a:lnTo>
                <a:lnTo>
                  <a:pt x="71" y="1"/>
                </a:lnTo>
                <a:lnTo>
                  <a:pt x="69" y="3"/>
                </a:lnTo>
                <a:lnTo>
                  <a:pt x="69" y="4"/>
                </a:lnTo>
                <a:lnTo>
                  <a:pt x="68" y="6"/>
                </a:lnTo>
                <a:lnTo>
                  <a:pt x="66" y="7"/>
                </a:lnTo>
                <a:lnTo>
                  <a:pt x="65" y="9"/>
                </a:lnTo>
                <a:lnTo>
                  <a:pt x="63" y="10"/>
                </a:lnTo>
                <a:lnTo>
                  <a:pt x="63" y="12"/>
                </a:lnTo>
                <a:lnTo>
                  <a:pt x="62" y="13"/>
                </a:lnTo>
                <a:lnTo>
                  <a:pt x="60" y="14"/>
                </a:lnTo>
                <a:lnTo>
                  <a:pt x="60" y="16"/>
                </a:lnTo>
                <a:lnTo>
                  <a:pt x="59" y="17"/>
                </a:lnTo>
                <a:lnTo>
                  <a:pt x="57" y="19"/>
                </a:lnTo>
                <a:lnTo>
                  <a:pt x="57" y="20"/>
                </a:lnTo>
                <a:lnTo>
                  <a:pt x="56" y="22"/>
                </a:lnTo>
                <a:lnTo>
                  <a:pt x="54" y="23"/>
                </a:lnTo>
                <a:lnTo>
                  <a:pt x="54" y="25"/>
                </a:lnTo>
                <a:lnTo>
                  <a:pt x="53" y="26"/>
                </a:lnTo>
                <a:lnTo>
                  <a:pt x="52" y="28"/>
                </a:lnTo>
                <a:lnTo>
                  <a:pt x="50" y="29"/>
                </a:lnTo>
                <a:lnTo>
                  <a:pt x="50" y="31"/>
                </a:lnTo>
                <a:lnTo>
                  <a:pt x="49" y="32"/>
                </a:lnTo>
                <a:lnTo>
                  <a:pt x="49" y="34"/>
                </a:lnTo>
                <a:lnTo>
                  <a:pt x="47" y="35"/>
                </a:lnTo>
                <a:lnTo>
                  <a:pt x="47" y="37"/>
                </a:lnTo>
                <a:lnTo>
                  <a:pt x="46" y="37"/>
                </a:lnTo>
                <a:lnTo>
                  <a:pt x="46" y="38"/>
                </a:lnTo>
                <a:lnTo>
                  <a:pt x="44" y="40"/>
                </a:lnTo>
                <a:lnTo>
                  <a:pt x="44" y="41"/>
                </a:lnTo>
                <a:lnTo>
                  <a:pt x="44" y="42"/>
                </a:lnTo>
                <a:lnTo>
                  <a:pt x="43" y="42"/>
                </a:lnTo>
                <a:lnTo>
                  <a:pt x="43" y="44"/>
                </a:lnTo>
                <a:lnTo>
                  <a:pt x="43" y="45"/>
                </a:lnTo>
                <a:lnTo>
                  <a:pt x="41" y="47"/>
                </a:lnTo>
                <a:lnTo>
                  <a:pt x="41" y="48"/>
                </a:lnTo>
                <a:lnTo>
                  <a:pt x="40" y="50"/>
                </a:lnTo>
                <a:lnTo>
                  <a:pt x="40" y="51"/>
                </a:lnTo>
                <a:lnTo>
                  <a:pt x="40" y="53"/>
                </a:lnTo>
                <a:lnTo>
                  <a:pt x="38" y="53"/>
                </a:lnTo>
                <a:lnTo>
                  <a:pt x="38" y="54"/>
                </a:lnTo>
                <a:lnTo>
                  <a:pt x="38" y="56"/>
                </a:lnTo>
                <a:lnTo>
                  <a:pt x="37" y="57"/>
                </a:lnTo>
                <a:lnTo>
                  <a:pt x="37" y="59"/>
                </a:lnTo>
                <a:lnTo>
                  <a:pt x="37" y="60"/>
                </a:lnTo>
                <a:lnTo>
                  <a:pt x="35" y="62"/>
                </a:lnTo>
                <a:lnTo>
                  <a:pt x="35" y="63"/>
                </a:lnTo>
                <a:lnTo>
                  <a:pt x="35" y="65"/>
                </a:lnTo>
                <a:lnTo>
                  <a:pt x="34" y="66"/>
                </a:lnTo>
                <a:lnTo>
                  <a:pt x="34" y="68"/>
                </a:lnTo>
                <a:lnTo>
                  <a:pt x="34" y="69"/>
                </a:lnTo>
                <a:lnTo>
                  <a:pt x="32" y="71"/>
                </a:lnTo>
                <a:lnTo>
                  <a:pt x="32" y="72"/>
                </a:lnTo>
                <a:lnTo>
                  <a:pt x="32" y="73"/>
                </a:lnTo>
                <a:lnTo>
                  <a:pt x="32" y="75"/>
                </a:lnTo>
                <a:lnTo>
                  <a:pt x="31" y="76"/>
                </a:lnTo>
                <a:lnTo>
                  <a:pt x="31" y="78"/>
                </a:lnTo>
                <a:lnTo>
                  <a:pt x="31" y="79"/>
                </a:lnTo>
                <a:lnTo>
                  <a:pt x="31" y="81"/>
                </a:lnTo>
                <a:lnTo>
                  <a:pt x="31" y="82"/>
                </a:lnTo>
                <a:lnTo>
                  <a:pt x="29" y="84"/>
                </a:lnTo>
                <a:lnTo>
                  <a:pt x="29" y="85"/>
                </a:lnTo>
                <a:lnTo>
                  <a:pt x="29" y="87"/>
                </a:lnTo>
                <a:lnTo>
                  <a:pt x="29" y="88"/>
                </a:lnTo>
                <a:lnTo>
                  <a:pt x="29" y="90"/>
                </a:lnTo>
                <a:lnTo>
                  <a:pt x="28" y="91"/>
                </a:lnTo>
                <a:lnTo>
                  <a:pt x="28" y="93"/>
                </a:lnTo>
                <a:lnTo>
                  <a:pt x="28" y="94"/>
                </a:lnTo>
                <a:lnTo>
                  <a:pt x="28" y="96"/>
                </a:lnTo>
                <a:lnTo>
                  <a:pt x="28" y="97"/>
                </a:lnTo>
                <a:lnTo>
                  <a:pt x="28" y="99"/>
                </a:lnTo>
                <a:lnTo>
                  <a:pt x="28" y="100"/>
                </a:lnTo>
                <a:lnTo>
                  <a:pt x="28" y="101"/>
                </a:lnTo>
                <a:lnTo>
                  <a:pt x="28" y="103"/>
                </a:lnTo>
                <a:lnTo>
                  <a:pt x="26" y="104"/>
                </a:lnTo>
                <a:lnTo>
                  <a:pt x="26" y="106"/>
                </a:lnTo>
                <a:lnTo>
                  <a:pt x="26" y="107"/>
                </a:lnTo>
                <a:lnTo>
                  <a:pt x="26" y="109"/>
                </a:lnTo>
                <a:lnTo>
                  <a:pt x="26" y="110"/>
                </a:lnTo>
                <a:lnTo>
                  <a:pt x="26" y="112"/>
                </a:lnTo>
                <a:lnTo>
                  <a:pt x="26" y="113"/>
                </a:lnTo>
                <a:lnTo>
                  <a:pt x="26" y="115"/>
                </a:lnTo>
                <a:lnTo>
                  <a:pt x="26" y="116"/>
                </a:lnTo>
                <a:lnTo>
                  <a:pt x="26" y="118"/>
                </a:lnTo>
                <a:lnTo>
                  <a:pt x="26" y="119"/>
                </a:lnTo>
                <a:lnTo>
                  <a:pt x="26" y="121"/>
                </a:lnTo>
                <a:lnTo>
                  <a:pt x="26" y="122"/>
                </a:lnTo>
                <a:lnTo>
                  <a:pt x="26" y="124"/>
                </a:lnTo>
                <a:lnTo>
                  <a:pt x="26" y="125"/>
                </a:lnTo>
                <a:lnTo>
                  <a:pt x="28" y="127"/>
                </a:lnTo>
                <a:lnTo>
                  <a:pt x="28" y="128"/>
                </a:lnTo>
                <a:lnTo>
                  <a:pt x="28" y="129"/>
                </a:lnTo>
                <a:lnTo>
                  <a:pt x="28" y="131"/>
                </a:lnTo>
                <a:lnTo>
                  <a:pt x="28" y="132"/>
                </a:lnTo>
                <a:lnTo>
                  <a:pt x="28" y="134"/>
                </a:lnTo>
                <a:lnTo>
                  <a:pt x="28" y="135"/>
                </a:lnTo>
                <a:lnTo>
                  <a:pt x="28" y="137"/>
                </a:lnTo>
                <a:lnTo>
                  <a:pt x="29" y="138"/>
                </a:lnTo>
                <a:lnTo>
                  <a:pt x="29" y="140"/>
                </a:lnTo>
                <a:lnTo>
                  <a:pt x="29" y="141"/>
                </a:lnTo>
                <a:lnTo>
                  <a:pt x="29" y="143"/>
                </a:lnTo>
                <a:lnTo>
                  <a:pt x="29" y="144"/>
                </a:lnTo>
                <a:lnTo>
                  <a:pt x="29" y="146"/>
                </a:lnTo>
                <a:lnTo>
                  <a:pt x="31" y="147"/>
                </a:lnTo>
                <a:lnTo>
                  <a:pt x="31" y="149"/>
                </a:lnTo>
                <a:lnTo>
                  <a:pt x="31" y="150"/>
                </a:lnTo>
                <a:lnTo>
                  <a:pt x="32" y="152"/>
                </a:lnTo>
                <a:lnTo>
                  <a:pt x="32" y="153"/>
                </a:lnTo>
                <a:lnTo>
                  <a:pt x="32" y="155"/>
                </a:lnTo>
                <a:lnTo>
                  <a:pt x="32" y="156"/>
                </a:lnTo>
                <a:lnTo>
                  <a:pt x="34" y="158"/>
                </a:lnTo>
                <a:lnTo>
                  <a:pt x="34" y="159"/>
                </a:lnTo>
                <a:lnTo>
                  <a:pt x="34" y="160"/>
                </a:lnTo>
                <a:lnTo>
                  <a:pt x="35" y="162"/>
                </a:lnTo>
                <a:lnTo>
                  <a:pt x="35" y="163"/>
                </a:lnTo>
                <a:lnTo>
                  <a:pt x="35" y="165"/>
                </a:lnTo>
                <a:lnTo>
                  <a:pt x="37" y="165"/>
                </a:lnTo>
                <a:lnTo>
                  <a:pt x="37" y="166"/>
                </a:lnTo>
                <a:lnTo>
                  <a:pt x="37" y="168"/>
                </a:lnTo>
                <a:lnTo>
                  <a:pt x="37" y="169"/>
                </a:lnTo>
                <a:lnTo>
                  <a:pt x="38" y="169"/>
                </a:lnTo>
                <a:lnTo>
                  <a:pt x="38" y="171"/>
                </a:lnTo>
                <a:lnTo>
                  <a:pt x="38" y="172"/>
                </a:lnTo>
                <a:lnTo>
                  <a:pt x="19" y="172"/>
                </a:lnTo>
                <a:lnTo>
                  <a:pt x="19" y="171"/>
                </a:lnTo>
                <a:lnTo>
                  <a:pt x="18" y="169"/>
                </a:lnTo>
                <a:lnTo>
                  <a:pt x="18" y="168"/>
                </a:lnTo>
                <a:lnTo>
                  <a:pt x="16" y="166"/>
                </a:lnTo>
                <a:lnTo>
                  <a:pt x="16" y="165"/>
                </a:lnTo>
                <a:lnTo>
                  <a:pt x="15" y="163"/>
                </a:lnTo>
                <a:lnTo>
                  <a:pt x="15" y="162"/>
                </a:lnTo>
                <a:lnTo>
                  <a:pt x="13" y="160"/>
                </a:lnTo>
                <a:lnTo>
                  <a:pt x="13" y="159"/>
                </a:lnTo>
                <a:lnTo>
                  <a:pt x="12" y="158"/>
                </a:lnTo>
                <a:lnTo>
                  <a:pt x="12" y="156"/>
                </a:lnTo>
                <a:lnTo>
                  <a:pt x="10" y="155"/>
                </a:lnTo>
                <a:lnTo>
                  <a:pt x="10" y="153"/>
                </a:lnTo>
                <a:lnTo>
                  <a:pt x="10" y="152"/>
                </a:lnTo>
                <a:lnTo>
                  <a:pt x="9" y="150"/>
                </a:lnTo>
                <a:lnTo>
                  <a:pt x="9" y="149"/>
                </a:lnTo>
                <a:lnTo>
                  <a:pt x="7" y="147"/>
                </a:lnTo>
                <a:lnTo>
                  <a:pt x="7" y="146"/>
                </a:lnTo>
                <a:lnTo>
                  <a:pt x="7" y="144"/>
                </a:lnTo>
                <a:lnTo>
                  <a:pt x="6" y="144"/>
                </a:lnTo>
                <a:lnTo>
                  <a:pt x="6" y="143"/>
                </a:lnTo>
                <a:lnTo>
                  <a:pt x="6" y="141"/>
                </a:lnTo>
                <a:lnTo>
                  <a:pt x="6" y="140"/>
                </a:lnTo>
                <a:lnTo>
                  <a:pt x="4" y="140"/>
                </a:lnTo>
                <a:lnTo>
                  <a:pt x="4" y="138"/>
                </a:lnTo>
                <a:lnTo>
                  <a:pt x="4" y="137"/>
                </a:lnTo>
                <a:lnTo>
                  <a:pt x="4" y="135"/>
                </a:lnTo>
                <a:lnTo>
                  <a:pt x="3" y="134"/>
                </a:lnTo>
                <a:lnTo>
                  <a:pt x="3" y="132"/>
                </a:lnTo>
                <a:lnTo>
                  <a:pt x="3" y="131"/>
                </a:lnTo>
                <a:lnTo>
                  <a:pt x="3" y="129"/>
                </a:lnTo>
                <a:lnTo>
                  <a:pt x="1" y="128"/>
                </a:lnTo>
                <a:lnTo>
                  <a:pt x="1" y="127"/>
                </a:lnTo>
                <a:lnTo>
                  <a:pt x="1" y="125"/>
                </a:lnTo>
                <a:lnTo>
                  <a:pt x="1" y="124"/>
                </a:lnTo>
                <a:lnTo>
                  <a:pt x="1" y="122"/>
                </a:lnTo>
                <a:lnTo>
                  <a:pt x="1" y="121"/>
                </a:lnTo>
                <a:lnTo>
                  <a:pt x="1" y="119"/>
                </a:lnTo>
                <a:lnTo>
                  <a:pt x="1" y="118"/>
                </a:lnTo>
                <a:lnTo>
                  <a:pt x="0" y="118"/>
                </a:lnTo>
                <a:lnTo>
                  <a:pt x="0" y="116"/>
                </a:lnTo>
                <a:lnTo>
                  <a:pt x="0" y="115"/>
                </a:lnTo>
                <a:lnTo>
                  <a:pt x="0" y="113"/>
                </a:lnTo>
                <a:lnTo>
                  <a:pt x="0" y="112"/>
                </a:lnTo>
                <a:lnTo>
                  <a:pt x="0" y="110"/>
                </a:lnTo>
                <a:lnTo>
                  <a:pt x="0" y="109"/>
                </a:lnTo>
                <a:lnTo>
                  <a:pt x="0" y="107"/>
                </a:lnTo>
                <a:lnTo>
                  <a:pt x="0" y="106"/>
                </a:lnTo>
                <a:lnTo>
                  <a:pt x="0" y="104"/>
                </a:lnTo>
                <a:lnTo>
                  <a:pt x="1" y="104"/>
                </a:lnTo>
                <a:lnTo>
                  <a:pt x="1" y="103"/>
                </a:lnTo>
                <a:lnTo>
                  <a:pt x="1" y="101"/>
                </a:lnTo>
                <a:lnTo>
                  <a:pt x="1" y="100"/>
                </a:lnTo>
                <a:lnTo>
                  <a:pt x="1" y="99"/>
                </a:lnTo>
                <a:lnTo>
                  <a:pt x="1" y="97"/>
                </a:lnTo>
                <a:lnTo>
                  <a:pt x="1" y="96"/>
                </a:lnTo>
                <a:lnTo>
                  <a:pt x="1" y="94"/>
                </a:lnTo>
                <a:lnTo>
                  <a:pt x="1" y="93"/>
                </a:lnTo>
                <a:lnTo>
                  <a:pt x="3" y="93"/>
                </a:lnTo>
                <a:lnTo>
                  <a:pt x="3" y="91"/>
                </a:lnTo>
                <a:lnTo>
                  <a:pt x="3" y="90"/>
                </a:lnTo>
                <a:lnTo>
                  <a:pt x="3" y="88"/>
                </a:lnTo>
                <a:lnTo>
                  <a:pt x="3" y="87"/>
                </a:lnTo>
                <a:lnTo>
                  <a:pt x="3" y="85"/>
                </a:lnTo>
                <a:lnTo>
                  <a:pt x="4" y="84"/>
                </a:lnTo>
                <a:lnTo>
                  <a:pt x="4" y="82"/>
                </a:lnTo>
                <a:lnTo>
                  <a:pt x="4" y="81"/>
                </a:lnTo>
                <a:lnTo>
                  <a:pt x="4" y="79"/>
                </a:lnTo>
                <a:lnTo>
                  <a:pt x="4" y="78"/>
                </a:lnTo>
                <a:lnTo>
                  <a:pt x="6" y="78"/>
                </a:lnTo>
                <a:lnTo>
                  <a:pt x="6" y="76"/>
                </a:lnTo>
                <a:lnTo>
                  <a:pt x="6" y="75"/>
                </a:lnTo>
                <a:lnTo>
                  <a:pt x="6" y="73"/>
                </a:lnTo>
                <a:lnTo>
                  <a:pt x="7" y="72"/>
                </a:lnTo>
                <a:lnTo>
                  <a:pt x="7" y="71"/>
                </a:lnTo>
                <a:lnTo>
                  <a:pt x="7" y="69"/>
                </a:lnTo>
                <a:lnTo>
                  <a:pt x="7" y="68"/>
                </a:lnTo>
                <a:lnTo>
                  <a:pt x="9" y="66"/>
                </a:lnTo>
                <a:lnTo>
                  <a:pt x="9" y="65"/>
                </a:lnTo>
                <a:lnTo>
                  <a:pt x="9" y="63"/>
                </a:lnTo>
                <a:lnTo>
                  <a:pt x="10" y="63"/>
                </a:lnTo>
                <a:lnTo>
                  <a:pt x="10" y="62"/>
                </a:lnTo>
                <a:lnTo>
                  <a:pt x="10" y="60"/>
                </a:lnTo>
                <a:lnTo>
                  <a:pt x="12" y="59"/>
                </a:lnTo>
                <a:lnTo>
                  <a:pt x="12" y="57"/>
                </a:lnTo>
                <a:lnTo>
                  <a:pt x="13" y="56"/>
                </a:lnTo>
                <a:lnTo>
                  <a:pt x="13" y="54"/>
                </a:lnTo>
                <a:lnTo>
                  <a:pt x="13" y="53"/>
                </a:lnTo>
                <a:lnTo>
                  <a:pt x="15" y="53"/>
                </a:lnTo>
                <a:lnTo>
                  <a:pt x="15" y="51"/>
                </a:lnTo>
                <a:lnTo>
                  <a:pt x="16" y="50"/>
                </a:lnTo>
                <a:lnTo>
                  <a:pt x="16" y="48"/>
                </a:lnTo>
                <a:lnTo>
                  <a:pt x="16" y="47"/>
                </a:lnTo>
                <a:lnTo>
                  <a:pt x="18" y="45"/>
                </a:lnTo>
                <a:lnTo>
                  <a:pt x="19" y="44"/>
                </a:lnTo>
                <a:lnTo>
                  <a:pt x="19" y="42"/>
                </a:lnTo>
                <a:lnTo>
                  <a:pt x="21" y="41"/>
                </a:lnTo>
                <a:lnTo>
                  <a:pt x="21" y="40"/>
                </a:lnTo>
                <a:lnTo>
                  <a:pt x="22" y="40"/>
                </a:lnTo>
                <a:lnTo>
                  <a:pt x="22" y="38"/>
                </a:lnTo>
                <a:lnTo>
                  <a:pt x="23" y="37"/>
                </a:lnTo>
                <a:lnTo>
                  <a:pt x="23" y="35"/>
                </a:lnTo>
                <a:lnTo>
                  <a:pt x="25" y="34"/>
                </a:lnTo>
                <a:lnTo>
                  <a:pt x="26" y="32"/>
                </a:lnTo>
                <a:lnTo>
                  <a:pt x="26" y="31"/>
                </a:lnTo>
                <a:lnTo>
                  <a:pt x="28" y="29"/>
                </a:lnTo>
                <a:lnTo>
                  <a:pt x="29" y="28"/>
                </a:lnTo>
                <a:lnTo>
                  <a:pt x="31" y="26"/>
                </a:lnTo>
                <a:lnTo>
                  <a:pt x="31" y="25"/>
                </a:lnTo>
                <a:lnTo>
                  <a:pt x="32" y="23"/>
                </a:lnTo>
                <a:lnTo>
                  <a:pt x="34" y="22"/>
                </a:lnTo>
                <a:lnTo>
                  <a:pt x="35" y="20"/>
                </a:lnTo>
                <a:lnTo>
                  <a:pt x="35" y="19"/>
                </a:lnTo>
                <a:lnTo>
                  <a:pt x="37" y="17"/>
                </a:lnTo>
                <a:lnTo>
                  <a:pt x="38" y="16"/>
                </a:lnTo>
                <a:lnTo>
                  <a:pt x="40" y="14"/>
                </a:lnTo>
                <a:lnTo>
                  <a:pt x="41" y="13"/>
                </a:lnTo>
                <a:lnTo>
                  <a:pt x="41" y="12"/>
                </a:lnTo>
                <a:lnTo>
                  <a:pt x="43" y="10"/>
                </a:lnTo>
                <a:lnTo>
                  <a:pt x="44" y="9"/>
                </a:lnTo>
                <a:lnTo>
                  <a:pt x="46" y="7"/>
                </a:lnTo>
                <a:lnTo>
                  <a:pt x="47" y="6"/>
                </a:lnTo>
                <a:lnTo>
                  <a:pt x="49" y="4"/>
                </a:lnTo>
                <a:lnTo>
                  <a:pt x="50" y="3"/>
                </a:lnTo>
                <a:lnTo>
                  <a:pt x="52" y="1"/>
                </a:lnTo>
                <a:lnTo>
                  <a:pt x="53"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6" name="Freeform 60"/>
          <p:cNvSpPr>
            <a:spLocks noEditPoints="1"/>
          </p:cNvSpPr>
          <p:nvPr/>
        </p:nvSpPr>
        <p:spPr bwMode="auto">
          <a:xfrm>
            <a:off x="7307263" y="2268538"/>
            <a:ext cx="109537" cy="146050"/>
          </a:xfrm>
          <a:custGeom>
            <a:avLst/>
            <a:gdLst>
              <a:gd name="T0" fmla="*/ 2147483647 w 131"/>
              <a:gd name="T1" fmla="*/ 2147483647 h 137"/>
              <a:gd name="T2" fmla="*/ 2147483647 w 131"/>
              <a:gd name="T3" fmla="*/ 2147483647 h 137"/>
              <a:gd name="T4" fmla="*/ 2147483647 w 131"/>
              <a:gd name="T5" fmla="*/ 2147483647 h 137"/>
              <a:gd name="T6" fmla="*/ 2147483647 w 131"/>
              <a:gd name="T7" fmla="*/ 2147483647 h 137"/>
              <a:gd name="T8" fmla="*/ 2147483647 w 131"/>
              <a:gd name="T9" fmla="*/ 2147483647 h 137"/>
              <a:gd name="T10" fmla="*/ 2147483647 w 131"/>
              <a:gd name="T11" fmla="*/ 2147483647 h 137"/>
              <a:gd name="T12" fmla="*/ 2147483647 w 131"/>
              <a:gd name="T13" fmla="*/ 2147483647 h 137"/>
              <a:gd name="T14" fmla="*/ 2147483647 w 131"/>
              <a:gd name="T15" fmla="*/ 0 h 137"/>
              <a:gd name="T16" fmla="*/ 2147483647 w 131"/>
              <a:gd name="T17" fmla="*/ 2147483647 h 137"/>
              <a:gd name="T18" fmla="*/ 2147483647 w 131"/>
              <a:gd name="T19" fmla="*/ 2147483647 h 137"/>
              <a:gd name="T20" fmla="*/ 2147483647 w 131"/>
              <a:gd name="T21" fmla="*/ 2147483647 h 137"/>
              <a:gd name="T22" fmla="*/ 2147483647 w 131"/>
              <a:gd name="T23" fmla="*/ 2147483647 h 137"/>
              <a:gd name="T24" fmla="*/ 2147483647 w 131"/>
              <a:gd name="T25" fmla="*/ 2147483647 h 137"/>
              <a:gd name="T26" fmla="*/ 2147483647 w 131"/>
              <a:gd name="T27" fmla="*/ 2147483647 h 137"/>
              <a:gd name="T28" fmla="*/ 2147483647 w 131"/>
              <a:gd name="T29" fmla="*/ 2147483647 h 137"/>
              <a:gd name="T30" fmla="*/ 2147483647 w 131"/>
              <a:gd name="T31" fmla="*/ 2147483647 h 137"/>
              <a:gd name="T32" fmla="*/ 2147483647 w 131"/>
              <a:gd name="T33" fmla="*/ 2147483647 h 137"/>
              <a:gd name="T34" fmla="*/ 2147483647 w 131"/>
              <a:gd name="T35" fmla="*/ 2147483647 h 137"/>
              <a:gd name="T36" fmla="*/ 2147483647 w 131"/>
              <a:gd name="T37" fmla="*/ 2147483647 h 137"/>
              <a:gd name="T38" fmla="*/ 2147483647 w 131"/>
              <a:gd name="T39" fmla="*/ 2147483647 h 137"/>
              <a:gd name="T40" fmla="*/ 2147483647 w 131"/>
              <a:gd name="T41" fmla="*/ 2147483647 h 137"/>
              <a:gd name="T42" fmla="*/ 2147483647 w 131"/>
              <a:gd name="T43" fmla="*/ 2147483647 h 137"/>
              <a:gd name="T44" fmla="*/ 2147483647 w 131"/>
              <a:gd name="T45" fmla="*/ 2147483647 h 137"/>
              <a:gd name="T46" fmla="*/ 2147483647 w 131"/>
              <a:gd name="T47" fmla="*/ 2147483647 h 137"/>
              <a:gd name="T48" fmla="*/ 2147483647 w 131"/>
              <a:gd name="T49" fmla="*/ 2147483647 h 137"/>
              <a:gd name="T50" fmla="*/ 2147483647 w 131"/>
              <a:gd name="T51" fmla="*/ 2147483647 h 137"/>
              <a:gd name="T52" fmla="*/ 2147483647 w 131"/>
              <a:gd name="T53" fmla="*/ 2147483647 h 137"/>
              <a:gd name="T54" fmla="*/ 2147483647 w 131"/>
              <a:gd name="T55" fmla="*/ 2147483647 h 137"/>
              <a:gd name="T56" fmla="*/ 2147483647 w 131"/>
              <a:gd name="T57" fmla="*/ 2147483647 h 137"/>
              <a:gd name="T58" fmla="*/ 2147483647 w 131"/>
              <a:gd name="T59" fmla="*/ 2147483647 h 137"/>
              <a:gd name="T60" fmla="*/ 0 w 131"/>
              <a:gd name="T61" fmla="*/ 2147483647 h 137"/>
              <a:gd name="T62" fmla="*/ 0 w 131"/>
              <a:gd name="T63" fmla="*/ 2147483647 h 137"/>
              <a:gd name="T64" fmla="*/ 2147483647 w 131"/>
              <a:gd name="T65" fmla="*/ 2147483647 h 137"/>
              <a:gd name="T66" fmla="*/ 2147483647 w 131"/>
              <a:gd name="T67" fmla="*/ 2147483647 h 137"/>
              <a:gd name="T68" fmla="*/ 2147483647 w 131"/>
              <a:gd name="T69" fmla="*/ 2147483647 h 137"/>
              <a:gd name="T70" fmla="*/ 2147483647 w 131"/>
              <a:gd name="T71" fmla="*/ 2147483647 h 137"/>
              <a:gd name="T72" fmla="*/ 2147483647 w 131"/>
              <a:gd name="T73" fmla="*/ 2147483647 h 137"/>
              <a:gd name="T74" fmla="*/ 2147483647 w 131"/>
              <a:gd name="T75" fmla="*/ 2147483647 h 137"/>
              <a:gd name="T76" fmla="*/ 2147483647 w 131"/>
              <a:gd name="T77" fmla="*/ 2147483647 h 137"/>
              <a:gd name="T78" fmla="*/ 2147483647 w 131"/>
              <a:gd name="T79" fmla="*/ 2147483647 h 137"/>
              <a:gd name="T80" fmla="*/ 2147483647 w 131"/>
              <a:gd name="T81" fmla="*/ 2147483647 h 137"/>
              <a:gd name="T82" fmla="*/ 2147483647 w 131"/>
              <a:gd name="T83" fmla="*/ 2147483647 h 137"/>
              <a:gd name="T84" fmla="*/ 2147483647 w 131"/>
              <a:gd name="T85" fmla="*/ 2147483647 h 137"/>
              <a:gd name="T86" fmla="*/ 2147483647 w 131"/>
              <a:gd name="T87" fmla="*/ 2147483647 h 137"/>
              <a:gd name="T88" fmla="*/ 2147483647 w 131"/>
              <a:gd name="T89" fmla="*/ 2147483647 h 137"/>
              <a:gd name="T90" fmla="*/ 2147483647 w 131"/>
              <a:gd name="T91" fmla="*/ 2147483647 h 137"/>
              <a:gd name="T92" fmla="*/ 2147483647 w 131"/>
              <a:gd name="T93" fmla="*/ 2147483647 h 137"/>
              <a:gd name="T94" fmla="*/ 2147483647 w 131"/>
              <a:gd name="T95" fmla="*/ 2147483647 h 137"/>
              <a:gd name="T96" fmla="*/ 2147483647 w 131"/>
              <a:gd name="T97" fmla="*/ 2147483647 h 137"/>
              <a:gd name="T98" fmla="*/ 2147483647 w 131"/>
              <a:gd name="T99" fmla="*/ 2147483647 h 137"/>
              <a:gd name="T100" fmla="*/ 2147483647 w 131"/>
              <a:gd name="T101" fmla="*/ 2147483647 h 137"/>
              <a:gd name="T102" fmla="*/ 2147483647 w 131"/>
              <a:gd name="T103" fmla="*/ 2147483647 h 137"/>
              <a:gd name="T104" fmla="*/ 2147483647 w 131"/>
              <a:gd name="T105" fmla="*/ 2147483647 h 137"/>
              <a:gd name="T106" fmla="*/ 2147483647 w 131"/>
              <a:gd name="T107" fmla="*/ 2147483647 h 137"/>
              <a:gd name="T108" fmla="*/ 2147483647 w 131"/>
              <a:gd name="T109" fmla="*/ 2147483647 h 137"/>
              <a:gd name="T110" fmla="*/ 2147483647 w 131"/>
              <a:gd name="T111" fmla="*/ 2147483647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137"/>
              <a:gd name="T170" fmla="*/ 131 w 131"/>
              <a:gd name="T171" fmla="*/ 137 h 1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137">
                <a:moveTo>
                  <a:pt x="1" y="69"/>
                </a:moveTo>
                <a:lnTo>
                  <a:pt x="3" y="68"/>
                </a:lnTo>
                <a:lnTo>
                  <a:pt x="3" y="65"/>
                </a:lnTo>
                <a:lnTo>
                  <a:pt x="3" y="63"/>
                </a:lnTo>
                <a:lnTo>
                  <a:pt x="3" y="62"/>
                </a:lnTo>
                <a:lnTo>
                  <a:pt x="4" y="60"/>
                </a:lnTo>
                <a:lnTo>
                  <a:pt x="4" y="57"/>
                </a:lnTo>
                <a:lnTo>
                  <a:pt x="6" y="56"/>
                </a:lnTo>
                <a:lnTo>
                  <a:pt x="6" y="54"/>
                </a:lnTo>
                <a:lnTo>
                  <a:pt x="6" y="53"/>
                </a:lnTo>
                <a:lnTo>
                  <a:pt x="7" y="51"/>
                </a:lnTo>
                <a:lnTo>
                  <a:pt x="7" y="48"/>
                </a:lnTo>
                <a:lnTo>
                  <a:pt x="9" y="47"/>
                </a:lnTo>
                <a:lnTo>
                  <a:pt x="9" y="45"/>
                </a:lnTo>
                <a:lnTo>
                  <a:pt x="10" y="44"/>
                </a:lnTo>
                <a:lnTo>
                  <a:pt x="10" y="43"/>
                </a:lnTo>
                <a:lnTo>
                  <a:pt x="12" y="41"/>
                </a:lnTo>
                <a:lnTo>
                  <a:pt x="13" y="40"/>
                </a:lnTo>
                <a:lnTo>
                  <a:pt x="13" y="38"/>
                </a:lnTo>
                <a:lnTo>
                  <a:pt x="15" y="37"/>
                </a:lnTo>
                <a:lnTo>
                  <a:pt x="15" y="35"/>
                </a:lnTo>
                <a:lnTo>
                  <a:pt x="16" y="34"/>
                </a:lnTo>
                <a:lnTo>
                  <a:pt x="18" y="32"/>
                </a:lnTo>
                <a:lnTo>
                  <a:pt x="18" y="31"/>
                </a:lnTo>
                <a:lnTo>
                  <a:pt x="19" y="29"/>
                </a:lnTo>
                <a:lnTo>
                  <a:pt x="20" y="28"/>
                </a:lnTo>
                <a:lnTo>
                  <a:pt x="22" y="26"/>
                </a:lnTo>
                <a:lnTo>
                  <a:pt x="22" y="25"/>
                </a:lnTo>
                <a:lnTo>
                  <a:pt x="23" y="23"/>
                </a:lnTo>
                <a:lnTo>
                  <a:pt x="25" y="22"/>
                </a:lnTo>
                <a:lnTo>
                  <a:pt x="26" y="22"/>
                </a:lnTo>
                <a:lnTo>
                  <a:pt x="28" y="20"/>
                </a:lnTo>
                <a:lnTo>
                  <a:pt x="29" y="19"/>
                </a:lnTo>
                <a:lnTo>
                  <a:pt x="31" y="17"/>
                </a:lnTo>
                <a:lnTo>
                  <a:pt x="32" y="16"/>
                </a:lnTo>
                <a:lnTo>
                  <a:pt x="34" y="15"/>
                </a:lnTo>
                <a:lnTo>
                  <a:pt x="35" y="13"/>
                </a:lnTo>
                <a:lnTo>
                  <a:pt x="37" y="13"/>
                </a:lnTo>
                <a:lnTo>
                  <a:pt x="38" y="12"/>
                </a:lnTo>
                <a:lnTo>
                  <a:pt x="40" y="10"/>
                </a:lnTo>
                <a:lnTo>
                  <a:pt x="41" y="10"/>
                </a:lnTo>
                <a:lnTo>
                  <a:pt x="43" y="9"/>
                </a:lnTo>
                <a:lnTo>
                  <a:pt x="44" y="9"/>
                </a:lnTo>
                <a:lnTo>
                  <a:pt x="46" y="7"/>
                </a:lnTo>
                <a:lnTo>
                  <a:pt x="47" y="7"/>
                </a:lnTo>
                <a:lnTo>
                  <a:pt x="49" y="6"/>
                </a:lnTo>
                <a:lnTo>
                  <a:pt x="50" y="6"/>
                </a:lnTo>
                <a:lnTo>
                  <a:pt x="51" y="4"/>
                </a:lnTo>
                <a:lnTo>
                  <a:pt x="53" y="4"/>
                </a:lnTo>
                <a:lnTo>
                  <a:pt x="56" y="4"/>
                </a:lnTo>
                <a:lnTo>
                  <a:pt x="57" y="3"/>
                </a:lnTo>
                <a:lnTo>
                  <a:pt x="59" y="3"/>
                </a:lnTo>
                <a:lnTo>
                  <a:pt x="60" y="3"/>
                </a:lnTo>
                <a:lnTo>
                  <a:pt x="62" y="1"/>
                </a:lnTo>
                <a:lnTo>
                  <a:pt x="63" y="1"/>
                </a:lnTo>
                <a:lnTo>
                  <a:pt x="65" y="1"/>
                </a:lnTo>
                <a:lnTo>
                  <a:pt x="66" y="1"/>
                </a:lnTo>
                <a:lnTo>
                  <a:pt x="69" y="1"/>
                </a:lnTo>
                <a:lnTo>
                  <a:pt x="71" y="0"/>
                </a:lnTo>
                <a:lnTo>
                  <a:pt x="72" y="0"/>
                </a:lnTo>
                <a:lnTo>
                  <a:pt x="74" y="0"/>
                </a:lnTo>
                <a:lnTo>
                  <a:pt x="75" y="0"/>
                </a:lnTo>
                <a:lnTo>
                  <a:pt x="77" y="0"/>
                </a:lnTo>
                <a:lnTo>
                  <a:pt x="80" y="0"/>
                </a:lnTo>
                <a:lnTo>
                  <a:pt x="81" y="0"/>
                </a:lnTo>
                <a:lnTo>
                  <a:pt x="82" y="0"/>
                </a:lnTo>
                <a:lnTo>
                  <a:pt x="84" y="0"/>
                </a:lnTo>
                <a:lnTo>
                  <a:pt x="85" y="0"/>
                </a:lnTo>
                <a:lnTo>
                  <a:pt x="87" y="0"/>
                </a:lnTo>
                <a:lnTo>
                  <a:pt x="88" y="0"/>
                </a:lnTo>
                <a:lnTo>
                  <a:pt x="88" y="1"/>
                </a:lnTo>
                <a:lnTo>
                  <a:pt x="90" y="1"/>
                </a:lnTo>
                <a:lnTo>
                  <a:pt x="91" y="1"/>
                </a:lnTo>
                <a:lnTo>
                  <a:pt x="93" y="1"/>
                </a:lnTo>
                <a:lnTo>
                  <a:pt x="94" y="1"/>
                </a:lnTo>
                <a:lnTo>
                  <a:pt x="96" y="1"/>
                </a:lnTo>
                <a:lnTo>
                  <a:pt x="97" y="3"/>
                </a:lnTo>
                <a:lnTo>
                  <a:pt x="99" y="3"/>
                </a:lnTo>
                <a:lnTo>
                  <a:pt x="100" y="3"/>
                </a:lnTo>
                <a:lnTo>
                  <a:pt x="102" y="4"/>
                </a:lnTo>
                <a:lnTo>
                  <a:pt x="103" y="4"/>
                </a:lnTo>
                <a:lnTo>
                  <a:pt x="105" y="4"/>
                </a:lnTo>
                <a:lnTo>
                  <a:pt x="105" y="6"/>
                </a:lnTo>
                <a:lnTo>
                  <a:pt x="106" y="6"/>
                </a:lnTo>
                <a:lnTo>
                  <a:pt x="108" y="6"/>
                </a:lnTo>
                <a:lnTo>
                  <a:pt x="109" y="7"/>
                </a:lnTo>
                <a:lnTo>
                  <a:pt x="111" y="9"/>
                </a:lnTo>
                <a:lnTo>
                  <a:pt x="112" y="9"/>
                </a:lnTo>
                <a:lnTo>
                  <a:pt x="112" y="10"/>
                </a:lnTo>
                <a:lnTo>
                  <a:pt x="114" y="10"/>
                </a:lnTo>
                <a:lnTo>
                  <a:pt x="115" y="12"/>
                </a:lnTo>
                <a:lnTo>
                  <a:pt x="116" y="13"/>
                </a:lnTo>
                <a:lnTo>
                  <a:pt x="118" y="15"/>
                </a:lnTo>
                <a:lnTo>
                  <a:pt x="119" y="16"/>
                </a:lnTo>
                <a:lnTo>
                  <a:pt x="121" y="17"/>
                </a:lnTo>
                <a:lnTo>
                  <a:pt x="122" y="19"/>
                </a:lnTo>
                <a:lnTo>
                  <a:pt x="122" y="20"/>
                </a:lnTo>
                <a:lnTo>
                  <a:pt x="124" y="22"/>
                </a:lnTo>
                <a:lnTo>
                  <a:pt x="124" y="23"/>
                </a:lnTo>
                <a:lnTo>
                  <a:pt x="125" y="23"/>
                </a:lnTo>
                <a:lnTo>
                  <a:pt x="125" y="25"/>
                </a:lnTo>
                <a:lnTo>
                  <a:pt x="125" y="26"/>
                </a:lnTo>
                <a:lnTo>
                  <a:pt x="127" y="28"/>
                </a:lnTo>
                <a:lnTo>
                  <a:pt x="127" y="29"/>
                </a:lnTo>
                <a:lnTo>
                  <a:pt x="128" y="31"/>
                </a:lnTo>
                <a:lnTo>
                  <a:pt x="128" y="32"/>
                </a:lnTo>
                <a:lnTo>
                  <a:pt x="128" y="34"/>
                </a:lnTo>
                <a:lnTo>
                  <a:pt x="130" y="35"/>
                </a:lnTo>
                <a:lnTo>
                  <a:pt x="130" y="37"/>
                </a:lnTo>
                <a:lnTo>
                  <a:pt x="130" y="38"/>
                </a:lnTo>
                <a:lnTo>
                  <a:pt x="130" y="40"/>
                </a:lnTo>
                <a:lnTo>
                  <a:pt x="130" y="41"/>
                </a:lnTo>
                <a:lnTo>
                  <a:pt x="130" y="43"/>
                </a:lnTo>
                <a:lnTo>
                  <a:pt x="131" y="44"/>
                </a:lnTo>
                <a:lnTo>
                  <a:pt x="131" y="45"/>
                </a:lnTo>
                <a:lnTo>
                  <a:pt x="131" y="47"/>
                </a:lnTo>
                <a:lnTo>
                  <a:pt x="131" y="48"/>
                </a:lnTo>
                <a:lnTo>
                  <a:pt x="131" y="50"/>
                </a:lnTo>
                <a:lnTo>
                  <a:pt x="131" y="51"/>
                </a:lnTo>
                <a:lnTo>
                  <a:pt x="131" y="53"/>
                </a:lnTo>
                <a:lnTo>
                  <a:pt x="131" y="54"/>
                </a:lnTo>
                <a:lnTo>
                  <a:pt x="131" y="56"/>
                </a:lnTo>
                <a:lnTo>
                  <a:pt x="130" y="57"/>
                </a:lnTo>
                <a:lnTo>
                  <a:pt x="130" y="59"/>
                </a:lnTo>
                <a:lnTo>
                  <a:pt x="130" y="60"/>
                </a:lnTo>
                <a:lnTo>
                  <a:pt x="130" y="62"/>
                </a:lnTo>
                <a:lnTo>
                  <a:pt x="130" y="63"/>
                </a:lnTo>
                <a:lnTo>
                  <a:pt x="130" y="65"/>
                </a:lnTo>
                <a:lnTo>
                  <a:pt x="130" y="66"/>
                </a:lnTo>
                <a:lnTo>
                  <a:pt x="128" y="69"/>
                </a:lnTo>
                <a:lnTo>
                  <a:pt x="128" y="71"/>
                </a:lnTo>
                <a:lnTo>
                  <a:pt x="128" y="72"/>
                </a:lnTo>
                <a:lnTo>
                  <a:pt x="127" y="75"/>
                </a:lnTo>
                <a:lnTo>
                  <a:pt x="127" y="76"/>
                </a:lnTo>
                <a:lnTo>
                  <a:pt x="127" y="78"/>
                </a:lnTo>
                <a:lnTo>
                  <a:pt x="125" y="79"/>
                </a:lnTo>
                <a:lnTo>
                  <a:pt x="125" y="81"/>
                </a:lnTo>
                <a:lnTo>
                  <a:pt x="124" y="84"/>
                </a:lnTo>
                <a:lnTo>
                  <a:pt x="124" y="85"/>
                </a:lnTo>
                <a:lnTo>
                  <a:pt x="122" y="87"/>
                </a:lnTo>
                <a:lnTo>
                  <a:pt x="122" y="88"/>
                </a:lnTo>
                <a:lnTo>
                  <a:pt x="121" y="90"/>
                </a:lnTo>
                <a:lnTo>
                  <a:pt x="121" y="91"/>
                </a:lnTo>
                <a:lnTo>
                  <a:pt x="119" y="94"/>
                </a:lnTo>
                <a:lnTo>
                  <a:pt x="119" y="96"/>
                </a:lnTo>
                <a:lnTo>
                  <a:pt x="118" y="97"/>
                </a:lnTo>
                <a:lnTo>
                  <a:pt x="118" y="99"/>
                </a:lnTo>
                <a:lnTo>
                  <a:pt x="116" y="100"/>
                </a:lnTo>
                <a:lnTo>
                  <a:pt x="115" y="102"/>
                </a:lnTo>
                <a:lnTo>
                  <a:pt x="115" y="103"/>
                </a:lnTo>
                <a:lnTo>
                  <a:pt x="114" y="104"/>
                </a:lnTo>
                <a:lnTo>
                  <a:pt x="112" y="106"/>
                </a:lnTo>
                <a:lnTo>
                  <a:pt x="111" y="107"/>
                </a:lnTo>
                <a:lnTo>
                  <a:pt x="111" y="109"/>
                </a:lnTo>
                <a:lnTo>
                  <a:pt x="109" y="110"/>
                </a:lnTo>
                <a:lnTo>
                  <a:pt x="108" y="112"/>
                </a:lnTo>
                <a:lnTo>
                  <a:pt x="106" y="113"/>
                </a:lnTo>
                <a:lnTo>
                  <a:pt x="105" y="115"/>
                </a:lnTo>
                <a:lnTo>
                  <a:pt x="103" y="116"/>
                </a:lnTo>
                <a:lnTo>
                  <a:pt x="102" y="118"/>
                </a:lnTo>
                <a:lnTo>
                  <a:pt x="100" y="119"/>
                </a:lnTo>
                <a:lnTo>
                  <a:pt x="99" y="121"/>
                </a:lnTo>
                <a:lnTo>
                  <a:pt x="97" y="121"/>
                </a:lnTo>
                <a:lnTo>
                  <a:pt x="96" y="122"/>
                </a:lnTo>
                <a:lnTo>
                  <a:pt x="94" y="124"/>
                </a:lnTo>
                <a:lnTo>
                  <a:pt x="93" y="125"/>
                </a:lnTo>
                <a:lnTo>
                  <a:pt x="91" y="125"/>
                </a:lnTo>
                <a:lnTo>
                  <a:pt x="90" y="127"/>
                </a:lnTo>
                <a:lnTo>
                  <a:pt x="88" y="127"/>
                </a:lnTo>
                <a:lnTo>
                  <a:pt x="87" y="128"/>
                </a:lnTo>
                <a:lnTo>
                  <a:pt x="85" y="130"/>
                </a:lnTo>
                <a:lnTo>
                  <a:pt x="84" y="130"/>
                </a:lnTo>
                <a:lnTo>
                  <a:pt x="82" y="131"/>
                </a:lnTo>
                <a:lnTo>
                  <a:pt x="81" y="131"/>
                </a:lnTo>
                <a:lnTo>
                  <a:pt x="80" y="132"/>
                </a:lnTo>
                <a:lnTo>
                  <a:pt x="78" y="132"/>
                </a:lnTo>
                <a:lnTo>
                  <a:pt x="77" y="132"/>
                </a:lnTo>
                <a:lnTo>
                  <a:pt x="75" y="134"/>
                </a:lnTo>
                <a:lnTo>
                  <a:pt x="74" y="134"/>
                </a:lnTo>
                <a:lnTo>
                  <a:pt x="72" y="134"/>
                </a:lnTo>
                <a:lnTo>
                  <a:pt x="71" y="135"/>
                </a:lnTo>
                <a:lnTo>
                  <a:pt x="69" y="135"/>
                </a:lnTo>
                <a:lnTo>
                  <a:pt x="68" y="135"/>
                </a:lnTo>
                <a:lnTo>
                  <a:pt x="66" y="137"/>
                </a:lnTo>
                <a:lnTo>
                  <a:pt x="65" y="137"/>
                </a:lnTo>
                <a:lnTo>
                  <a:pt x="62" y="137"/>
                </a:lnTo>
                <a:lnTo>
                  <a:pt x="60" y="137"/>
                </a:lnTo>
                <a:lnTo>
                  <a:pt x="59" y="137"/>
                </a:lnTo>
                <a:lnTo>
                  <a:pt x="57" y="137"/>
                </a:lnTo>
                <a:lnTo>
                  <a:pt x="56" y="137"/>
                </a:lnTo>
                <a:lnTo>
                  <a:pt x="54" y="137"/>
                </a:lnTo>
                <a:lnTo>
                  <a:pt x="53" y="137"/>
                </a:lnTo>
                <a:lnTo>
                  <a:pt x="50" y="137"/>
                </a:lnTo>
                <a:lnTo>
                  <a:pt x="49" y="137"/>
                </a:lnTo>
                <a:lnTo>
                  <a:pt x="47" y="137"/>
                </a:lnTo>
                <a:lnTo>
                  <a:pt x="46" y="137"/>
                </a:lnTo>
                <a:lnTo>
                  <a:pt x="44" y="137"/>
                </a:lnTo>
                <a:lnTo>
                  <a:pt x="43" y="137"/>
                </a:lnTo>
                <a:lnTo>
                  <a:pt x="41" y="137"/>
                </a:lnTo>
                <a:lnTo>
                  <a:pt x="40" y="137"/>
                </a:lnTo>
                <a:lnTo>
                  <a:pt x="38" y="135"/>
                </a:lnTo>
                <a:lnTo>
                  <a:pt x="37" y="135"/>
                </a:lnTo>
                <a:lnTo>
                  <a:pt x="35" y="135"/>
                </a:lnTo>
                <a:lnTo>
                  <a:pt x="34" y="135"/>
                </a:lnTo>
                <a:lnTo>
                  <a:pt x="32" y="135"/>
                </a:lnTo>
                <a:lnTo>
                  <a:pt x="32" y="134"/>
                </a:lnTo>
                <a:lnTo>
                  <a:pt x="31" y="134"/>
                </a:lnTo>
                <a:lnTo>
                  <a:pt x="29" y="134"/>
                </a:lnTo>
                <a:lnTo>
                  <a:pt x="28" y="132"/>
                </a:lnTo>
                <a:lnTo>
                  <a:pt x="26" y="132"/>
                </a:lnTo>
                <a:lnTo>
                  <a:pt x="25" y="131"/>
                </a:lnTo>
                <a:lnTo>
                  <a:pt x="23" y="131"/>
                </a:lnTo>
                <a:lnTo>
                  <a:pt x="22" y="131"/>
                </a:lnTo>
                <a:lnTo>
                  <a:pt x="22" y="130"/>
                </a:lnTo>
                <a:lnTo>
                  <a:pt x="20" y="130"/>
                </a:lnTo>
                <a:lnTo>
                  <a:pt x="19" y="128"/>
                </a:lnTo>
                <a:lnTo>
                  <a:pt x="18" y="127"/>
                </a:lnTo>
                <a:lnTo>
                  <a:pt x="16" y="127"/>
                </a:lnTo>
                <a:lnTo>
                  <a:pt x="16" y="125"/>
                </a:lnTo>
                <a:lnTo>
                  <a:pt x="15" y="125"/>
                </a:lnTo>
                <a:lnTo>
                  <a:pt x="13" y="124"/>
                </a:lnTo>
                <a:lnTo>
                  <a:pt x="13" y="122"/>
                </a:lnTo>
                <a:lnTo>
                  <a:pt x="12" y="122"/>
                </a:lnTo>
                <a:lnTo>
                  <a:pt x="12" y="121"/>
                </a:lnTo>
                <a:lnTo>
                  <a:pt x="10" y="121"/>
                </a:lnTo>
                <a:lnTo>
                  <a:pt x="10" y="119"/>
                </a:lnTo>
                <a:lnTo>
                  <a:pt x="9" y="118"/>
                </a:lnTo>
                <a:lnTo>
                  <a:pt x="7" y="116"/>
                </a:lnTo>
                <a:lnTo>
                  <a:pt x="7" y="115"/>
                </a:lnTo>
                <a:lnTo>
                  <a:pt x="7" y="113"/>
                </a:lnTo>
                <a:lnTo>
                  <a:pt x="6" y="113"/>
                </a:lnTo>
                <a:lnTo>
                  <a:pt x="6" y="112"/>
                </a:lnTo>
                <a:lnTo>
                  <a:pt x="4" y="110"/>
                </a:lnTo>
                <a:lnTo>
                  <a:pt x="4" y="109"/>
                </a:lnTo>
                <a:lnTo>
                  <a:pt x="3" y="107"/>
                </a:lnTo>
                <a:lnTo>
                  <a:pt x="3" y="106"/>
                </a:lnTo>
                <a:lnTo>
                  <a:pt x="3" y="104"/>
                </a:lnTo>
                <a:lnTo>
                  <a:pt x="3" y="103"/>
                </a:lnTo>
                <a:lnTo>
                  <a:pt x="1" y="103"/>
                </a:lnTo>
                <a:lnTo>
                  <a:pt x="1" y="102"/>
                </a:lnTo>
                <a:lnTo>
                  <a:pt x="1" y="100"/>
                </a:lnTo>
                <a:lnTo>
                  <a:pt x="1" y="99"/>
                </a:lnTo>
                <a:lnTo>
                  <a:pt x="1" y="97"/>
                </a:lnTo>
                <a:lnTo>
                  <a:pt x="1" y="96"/>
                </a:lnTo>
                <a:lnTo>
                  <a:pt x="0" y="94"/>
                </a:lnTo>
                <a:lnTo>
                  <a:pt x="0" y="93"/>
                </a:lnTo>
                <a:lnTo>
                  <a:pt x="0" y="91"/>
                </a:lnTo>
                <a:lnTo>
                  <a:pt x="0" y="90"/>
                </a:lnTo>
                <a:lnTo>
                  <a:pt x="0" y="88"/>
                </a:lnTo>
                <a:lnTo>
                  <a:pt x="0" y="87"/>
                </a:lnTo>
                <a:lnTo>
                  <a:pt x="0" y="85"/>
                </a:lnTo>
                <a:lnTo>
                  <a:pt x="0" y="84"/>
                </a:lnTo>
                <a:lnTo>
                  <a:pt x="0" y="82"/>
                </a:lnTo>
                <a:lnTo>
                  <a:pt x="0" y="81"/>
                </a:lnTo>
                <a:lnTo>
                  <a:pt x="0" y="79"/>
                </a:lnTo>
                <a:lnTo>
                  <a:pt x="0" y="78"/>
                </a:lnTo>
                <a:lnTo>
                  <a:pt x="0" y="76"/>
                </a:lnTo>
                <a:lnTo>
                  <a:pt x="1" y="76"/>
                </a:lnTo>
                <a:lnTo>
                  <a:pt x="1" y="75"/>
                </a:lnTo>
                <a:lnTo>
                  <a:pt x="1" y="74"/>
                </a:lnTo>
                <a:lnTo>
                  <a:pt x="1" y="72"/>
                </a:lnTo>
                <a:lnTo>
                  <a:pt x="1" y="71"/>
                </a:lnTo>
                <a:lnTo>
                  <a:pt x="1" y="69"/>
                </a:lnTo>
                <a:close/>
                <a:moveTo>
                  <a:pt x="29" y="69"/>
                </a:moveTo>
                <a:lnTo>
                  <a:pt x="29" y="71"/>
                </a:lnTo>
                <a:lnTo>
                  <a:pt x="29" y="72"/>
                </a:lnTo>
                <a:lnTo>
                  <a:pt x="29" y="74"/>
                </a:lnTo>
                <a:lnTo>
                  <a:pt x="29" y="75"/>
                </a:lnTo>
                <a:lnTo>
                  <a:pt x="29" y="76"/>
                </a:lnTo>
                <a:lnTo>
                  <a:pt x="29" y="78"/>
                </a:lnTo>
                <a:lnTo>
                  <a:pt x="28" y="78"/>
                </a:lnTo>
                <a:lnTo>
                  <a:pt x="28" y="79"/>
                </a:lnTo>
                <a:lnTo>
                  <a:pt x="28" y="81"/>
                </a:lnTo>
                <a:lnTo>
                  <a:pt x="28" y="82"/>
                </a:lnTo>
                <a:lnTo>
                  <a:pt x="28" y="84"/>
                </a:lnTo>
                <a:lnTo>
                  <a:pt x="28" y="85"/>
                </a:lnTo>
                <a:lnTo>
                  <a:pt x="28" y="87"/>
                </a:lnTo>
                <a:lnTo>
                  <a:pt x="29" y="88"/>
                </a:lnTo>
                <a:lnTo>
                  <a:pt x="29" y="90"/>
                </a:lnTo>
                <a:lnTo>
                  <a:pt x="29" y="91"/>
                </a:lnTo>
                <a:lnTo>
                  <a:pt x="29" y="93"/>
                </a:lnTo>
                <a:lnTo>
                  <a:pt x="29" y="94"/>
                </a:lnTo>
                <a:lnTo>
                  <a:pt x="29" y="96"/>
                </a:lnTo>
                <a:lnTo>
                  <a:pt x="31" y="96"/>
                </a:lnTo>
                <a:lnTo>
                  <a:pt x="31" y="97"/>
                </a:lnTo>
                <a:lnTo>
                  <a:pt x="31" y="99"/>
                </a:lnTo>
                <a:lnTo>
                  <a:pt x="32" y="100"/>
                </a:lnTo>
                <a:lnTo>
                  <a:pt x="32" y="102"/>
                </a:lnTo>
                <a:lnTo>
                  <a:pt x="34" y="102"/>
                </a:lnTo>
                <a:lnTo>
                  <a:pt x="34" y="103"/>
                </a:lnTo>
                <a:lnTo>
                  <a:pt x="34" y="104"/>
                </a:lnTo>
                <a:lnTo>
                  <a:pt x="35" y="104"/>
                </a:lnTo>
                <a:lnTo>
                  <a:pt x="35" y="106"/>
                </a:lnTo>
                <a:lnTo>
                  <a:pt x="37" y="106"/>
                </a:lnTo>
                <a:lnTo>
                  <a:pt x="37" y="107"/>
                </a:lnTo>
                <a:lnTo>
                  <a:pt x="38" y="107"/>
                </a:lnTo>
                <a:lnTo>
                  <a:pt x="38" y="109"/>
                </a:lnTo>
                <a:lnTo>
                  <a:pt x="40" y="109"/>
                </a:lnTo>
                <a:lnTo>
                  <a:pt x="41" y="110"/>
                </a:lnTo>
                <a:lnTo>
                  <a:pt x="43" y="110"/>
                </a:lnTo>
                <a:lnTo>
                  <a:pt x="44" y="112"/>
                </a:lnTo>
                <a:lnTo>
                  <a:pt x="46" y="112"/>
                </a:lnTo>
                <a:lnTo>
                  <a:pt x="47" y="112"/>
                </a:lnTo>
                <a:lnTo>
                  <a:pt x="47" y="113"/>
                </a:lnTo>
                <a:lnTo>
                  <a:pt x="49" y="113"/>
                </a:lnTo>
                <a:lnTo>
                  <a:pt x="50" y="113"/>
                </a:lnTo>
                <a:lnTo>
                  <a:pt x="51" y="113"/>
                </a:lnTo>
                <a:lnTo>
                  <a:pt x="53" y="113"/>
                </a:lnTo>
                <a:lnTo>
                  <a:pt x="54" y="113"/>
                </a:lnTo>
                <a:lnTo>
                  <a:pt x="56" y="113"/>
                </a:lnTo>
                <a:lnTo>
                  <a:pt x="57" y="113"/>
                </a:lnTo>
                <a:lnTo>
                  <a:pt x="59" y="113"/>
                </a:lnTo>
                <a:lnTo>
                  <a:pt x="60" y="113"/>
                </a:lnTo>
                <a:lnTo>
                  <a:pt x="62" y="113"/>
                </a:lnTo>
                <a:lnTo>
                  <a:pt x="63" y="113"/>
                </a:lnTo>
                <a:lnTo>
                  <a:pt x="65" y="113"/>
                </a:lnTo>
                <a:lnTo>
                  <a:pt x="66" y="112"/>
                </a:lnTo>
                <a:lnTo>
                  <a:pt x="68" y="112"/>
                </a:lnTo>
                <a:lnTo>
                  <a:pt x="69" y="112"/>
                </a:lnTo>
                <a:lnTo>
                  <a:pt x="71" y="110"/>
                </a:lnTo>
                <a:lnTo>
                  <a:pt x="72" y="110"/>
                </a:lnTo>
                <a:lnTo>
                  <a:pt x="74" y="110"/>
                </a:lnTo>
                <a:lnTo>
                  <a:pt x="74" y="109"/>
                </a:lnTo>
                <a:lnTo>
                  <a:pt x="75" y="109"/>
                </a:lnTo>
                <a:lnTo>
                  <a:pt x="77" y="107"/>
                </a:lnTo>
                <a:lnTo>
                  <a:pt x="78" y="106"/>
                </a:lnTo>
                <a:lnTo>
                  <a:pt x="80" y="106"/>
                </a:lnTo>
                <a:lnTo>
                  <a:pt x="81" y="104"/>
                </a:lnTo>
                <a:lnTo>
                  <a:pt x="82" y="103"/>
                </a:lnTo>
                <a:lnTo>
                  <a:pt x="84" y="102"/>
                </a:lnTo>
                <a:lnTo>
                  <a:pt x="85" y="100"/>
                </a:lnTo>
                <a:lnTo>
                  <a:pt x="87" y="99"/>
                </a:lnTo>
                <a:lnTo>
                  <a:pt x="87" y="97"/>
                </a:lnTo>
                <a:lnTo>
                  <a:pt x="88" y="97"/>
                </a:lnTo>
                <a:lnTo>
                  <a:pt x="88" y="96"/>
                </a:lnTo>
                <a:lnTo>
                  <a:pt x="90" y="96"/>
                </a:lnTo>
                <a:lnTo>
                  <a:pt x="90" y="94"/>
                </a:lnTo>
                <a:lnTo>
                  <a:pt x="91" y="93"/>
                </a:lnTo>
                <a:lnTo>
                  <a:pt x="91" y="91"/>
                </a:lnTo>
                <a:lnTo>
                  <a:pt x="93" y="90"/>
                </a:lnTo>
                <a:lnTo>
                  <a:pt x="93" y="88"/>
                </a:lnTo>
                <a:lnTo>
                  <a:pt x="94" y="87"/>
                </a:lnTo>
                <a:lnTo>
                  <a:pt x="96" y="85"/>
                </a:lnTo>
                <a:lnTo>
                  <a:pt x="96" y="84"/>
                </a:lnTo>
                <a:lnTo>
                  <a:pt x="96" y="82"/>
                </a:lnTo>
                <a:lnTo>
                  <a:pt x="97" y="81"/>
                </a:lnTo>
                <a:lnTo>
                  <a:pt x="97" y="79"/>
                </a:lnTo>
                <a:lnTo>
                  <a:pt x="97" y="78"/>
                </a:lnTo>
                <a:lnTo>
                  <a:pt x="99" y="78"/>
                </a:lnTo>
                <a:lnTo>
                  <a:pt x="99" y="76"/>
                </a:lnTo>
                <a:lnTo>
                  <a:pt x="99" y="75"/>
                </a:lnTo>
                <a:lnTo>
                  <a:pt x="99" y="74"/>
                </a:lnTo>
                <a:lnTo>
                  <a:pt x="100" y="72"/>
                </a:lnTo>
                <a:lnTo>
                  <a:pt x="100" y="71"/>
                </a:lnTo>
                <a:lnTo>
                  <a:pt x="100" y="69"/>
                </a:lnTo>
                <a:lnTo>
                  <a:pt x="100" y="68"/>
                </a:lnTo>
                <a:lnTo>
                  <a:pt x="100" y="66"/>
                </a:lnTo>
                <a:lnTo>
                  <a:pt x="102" y="66"/>
                </a:lnTo>
                <a:lnTo>
                  <a:pt x="102" y="65"/>
                </a:lnTo>
                <a:lnTo>
                  <a:pt x="102" y="63"/>
                </a:lnTo>
                <a:lnTo>
                  <a:pt x="102" y="62"/>
                </a:lnTo>
                <a:lnTo>
                  <a:pt x="102" y="60"/>
                </a:lnTo>
                <a:lnTo>
                  <a:pt x="102" y="59"/>
                </a:lnTo>
                <a:lnTo>
                  <a:pt x="102" y="57"/>
                </a:lnTo>
                <a:lnTo>
                  <a:pt x="102" y="56"/>
                </a:lnTo>
                <a:lnTo>
                  <a:pt x="102" y="54"/>
                </a:lnTo>
                <a:lnTo>
                  <a:pt x="102" y="53"/>
                </a:lnTo>
                <a:lnTo>
                  <a:pt x="102" y="51"/>
                </a:lnTo>
                <a:lnTo>
                  <a:pt x="102" y="50"/>
                </a:lnTo>
                <a:lnTo>
                  <a:pt x="102" y="48"/>
                </a:lnTo>
                <a:lnTo>
                  <a:pt x="102" y="47"/>
                </a:lnTo>
                <a:lnTo>
                  <a:pt x="102" y="45"/>
                </a:lnTo>
                <a:lnTo>
                  <a:pt x="102" y="44"/>
                </a:lnTo>
                <a:lnTo>
                  <a:pt x="100" y="44"/>
                </a:lnTo>
                <a:lnTo>
                  <a:pt x="100" y="43"/>
                </a:lnTo>
                <a:lnTo>
                  <a:pt x="100" y="41"/>
                </a:lnTo>
                <a:lnTo>
                  <a:pt x="100" y="40"/>
                </a:lnTo>
                <a:lnTo>
                  <a:pt x="99" y="38"/>
                </a:lnTo>
                <a:lnTo>
                  <a:pt x="99" y="37"/>
                </a:lnTo>
                <a:lnTo>
                  <a:pt x="97" y="35"/>
                </a:lnTo>
                <a:lnTo>
                  <a:pt x="97" y="34"/>
                </a:lnTo>
                <a:lnTo>
                  <a:pt x="96" y="34"/>
                </a:lnTo>
                <a:lnTo>
                  <a:pt x="96" y="32"/>
                </a:lnTo>
                <a:lnTo>
                  <a:pt x="94" y="32"/>
                </a:lnTo>
                <a:lnTo>
                  <a:pt x="94" y="31"/>
                </a:lnTo>
                <a:lnTo>
                  <a:pt x="93" y="31"/>
                </a:lnTo>
                <a:lnTo>
                  <a:pt x="93" y="29"/>
                </a:lnTo>
                <a:lnTo>
                  <a:pt x="91" y="29"/>
                </a:lnTo>
                <a:lnTo>
                  <a:pt x="91" y="28"/>
                </a:lnTo>
                <a:lnTo>
                  <a:pt x="90" y="28"/>
                </a:lnTo>
                <a:lnTo>
                  <a:pt x="88" y="26"/>
                </a:lnTo>
                <a:lnTo>
                  <a:pt x="87" y="26"/>
                </a:lnTo>
                <a:lnTo>
                  <a:pt x="85" y="26"/>
                </a:lnTo>
                <a:lnTo>
                  <a:pt x="85" y="25"/>
                </a:lnTo>
                <a:lnTo>
                  <a:pt x="84" y="25"/>
                </a:lnTo>
                <a:lnTo>
                  <a:pt x="82" y="25"/>
                </a:lnTo>
                <a:lnTo>
                  <a:pt x="81" y="25"/>
                </a:lnTo>
                <a:lnTo>
                  <a:pt x="80" y="23"/>
                </a:lnTo>
                <a:lnTo>
                  <a:pt x="78" y="23"/>
                </a:lnTo>
                <a:lnTo>
                  <a:pt x="77" y="23"/>
                </a:lnTo>
                <a:lnTo>
                  <a:pt x="75" y="23"/>
                </a:lnTo>
                <a:lnTo>
                  <a:pt x="74" y="23"/>
                </a:lnTo>
                <a:lnTo>
                  <a:pt x="72" y="23"/>
                </a:lnTo>
                <a:lnTo>
                  <a:pt x="71" y="23"/>
                </a:lnTo>
                <a:lnTo>
                  <a:pt x="69" y="23"/>
                </a:lnTo>
                <a:lnTo>
                  <a:pt x="68" y="23"/>
                </a:lnTo>
                <a:lnTo>
                  <a:pt x="68" y="25"/>
                </a:lnTo>
                <a:lnTo>
                  <a:pt x="66" y="25"/>
                </a:lnTo>
                <a:lnTo>
                  <a:pt x="65" y="25"/>
                </a:lnTo>
                <a:lnTo>
                  <a:pt x="63" y="25"/>
                </a:lnTo>
                <a:lnTo>
                  <a:pt x="62" y="25"/>
                </a:lnTo>
                <a:lnTo>
                  <a:pt x="60" y="26"/>
                </a:lnTo>
                <a:lnTo>
                  <a:pt x="59" y="26"/>
                </a:lnTo>
                <a:lnTo>
                  <a:pt x="57" y="28"/>
                </a:lnTo>
                <a:lnTo>
                  <a:pt x="56" y="28"/>
                </a:lnTo>
                <a:lnTo>
                  <a:pt x="54" y="29"/>
                </a:lnTo>
                <a:lnTo>
                  <a:pt x="53" y="29"/>
                </a:lnTo>
                <a:lnTo>
                  <a:pt x="53" y="31"/>
                </a:lnTo>
                <a:lnTo>
                  <a:pt x="51" y="31"/>
                </a:lnTo>
                <a:lnTo>
                  <a:pt x="50" y="32"/>
                </a:lnTo>
                <a:lnTo>
                  <a:pt x="49" y="34"/>
                </a:lnTo>
                <a:lnTo>
                  <a:pt x="47" y="34"/>
                </a:lnTo>
                <a:lnTo>
                  <a:pt x="47" y="35"/>
                </a:lnTo>
                <a:lnTo>
                  <a:pt x="46" y="35"/>
                </a:lnTo>
                <a:lnTo>
                  <a:pt x="46" y="37"/>
                </a:lnTo>
                <a:lnTo>
                  <a:pt x="44" y="37"/>
                </a:lnTo>
                <a:lnTo>
                  <a:pt x="44" y="38"/>
                </a:lnTo>
                <a:lnTo>
                  <a:pt x="43" y="40"/>
                </a:lnTo>
                <a:lnTo>
                  <a:pt x="41" y="41"/>
                </a:lnTo>
                <a:lnTo>
                  <a:pt x="41" y="43"/>
                </a:lnTo>
                <a:lnTo>
                  <a:pt x="40" y="43"/>
                </a:lnTo>
                <a:lnTo>
                  <a:pt x="40" y="44"/>
                </a:lnTo>
                <a:lnTo>
                  <a:pt x="38" y="45"/>
                </a:lnTo>
                <a:lnTo>
                  <a:pt x="38" y="47"/>
                </a:lnTo>
                <a:lnTo>
                  <a:pt x="37" y="48"/>
                </a:lnTo>
                <a:lnTo>
                  <a:pt x="37" y="50"/>
                </a:lnTo>
                <a:lnTo>
                  <a:pt x="35" y="51"/>
                </a:lnTo>
                <a:lnTo>
                  <a:pt x="35" y="53"/>
                </a:lnTo>
                <a:lnTo>
                  <a:pt x="34" y="54"/>
                </a:lnTo>
                <a:lnTo>
                  <a:pt x="34" y="56"/>
                </a:lnTo>
                <a:lnTo>
                  <a:pt x="32" y="57"/>
                </a:lnTo>
                <a:lnTo>
                  <a:pt x="32" y="59"/>
                </a:lnTo>
                <a:lnTo>
                  <a:pt x="32" y="60"/>
                </a:lnTo>
                <a:lnTo>
                  <a:pt x="31" y="62"/>
                </a:lnTo>
                <a:lnTo>
                  <a:pt x="31" y="63"/>
                </a:lnTo>
                <a:lnTo>
                  <a:pt x="31" y="65"/>
                </a:lnTo>
                <a:lnTo>
                  <a:pt x="31" y="66"/>
                </a:lnTo>
                <a:lnTo>
                  <a:pt x="31" y="68"/>
                </a:lnTo>
                <a:lnTo>
                  <a:pt x="29" y="69"/>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7" name="Freeform 61"/>
          <p:cNvSpPr>
            <a:spLocks/>
          </p:cNvSpPr>
          <p:nvPr/>
        </p:nvSpPr>
        <p:spPr bwMode="auto">
          <a:xfrm>
            <a:off x="7421563" y="2271713"/>
            <a:ext cx="111125" cy="141287"/>
          </a:xfrm>
          <a:custGeom>
            <a:avLst/>
            <a:gdLst>
              <a:gd name="T0" fmla="*/ 2147483647 w 133"/>
              <a:gd name="T1" fmla="*/ 0 h 132"/>
              <a:gd name="T2" fmla="*/ 2147483647 w 133"/>
              <a:gd name="T3" fmla="*/ 0 h 132"/>
              <a:gd name="T4" fmla="*/ 2147483647 w 133"/>
              <a:gd name="T5" fmla="*/ 2147483647 h 132"/>
              <a:gd name="T6" fmla="*/ 2147483647 w 133"/>
              <a:gd name="T7" fmla="*/ 2147483647 h 132"/>
              <a:gd name="T8" fmla="*/ 2147483647 w 133"/>
              <a:gd name="T9" fmla="*/ 0 h 132"/>
              <a:gd name="T10" fmla="*/ 2147483647 w 133"/>
              <a:gd name="T11" fmla="*/ 0 h 132"/>
              <a:gd name="T12" fmla="*/ 2147483647 w 133"/>
              <a:gd name="T13" fmla="*/ 2147483647 h 132"/>
              <a:gd name="T14" fmla="*/ 2147483647 w 133"/>
              <a:gd name="T15" fmla="*/ 2147483647 h 132"/>
              <a:gd name="T16" fmla="*/ 2147483647 w 133"/>
              <a:gd name="T17" fmla="*/ 2147483647 h 132"/>
              <a:gd name="T18" fmla="*/ 2147483647 w 133"/>
              <a:gd name="T19" fmla="*/ 2147483647 h 132"/>
              <a:gd name="T20" fmla="*/ 2147483647 w 133"/>
              <a:gd name="T21" fmla="*/ 2147483647 h 132"/>
              <a:gd name="T22" fmla="*/ 0 w 133"/>
              <a:gd name="T23" fmla="*/ 2147483647 h 132"/>
              <a:gd name="T24" fmla="*/ 2147483647 w 133"/>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132"/>
              <a:gd name="T41" fmla="*/ 133 w 133"/>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132">
                <a:moveTo>
                  <a:pt x="25" y="0"/>
                </a:moveTo>
                <a:lnTo>
                  <a:pt x="53" y="0"/>
                </a:lnTo>
                <a:lnTo>
                  <a:pt x="42" y="51"/>
                </a:lnTo>
                <a:lnTo>
                  <a:pt x="94" y="51"/>
                </a:lnTo>
                <a:lnTo>
                  <a:pt x="104" y="0"/>
                </a:lnTo>
                <a:lnTo>
                  <a:pt x="133" y="0"/>
                </a:lnTo>
                <a:lnTo>
                  <a:pt x="106" y="132"/>
                </a:lnTo>
                <a:lnTo>
                  <a:pt x="79" y="132"/>
                </a:lnTo>
                <a:lnTo>
                  <a:pt x="90" y="75"/>
                </a:lnTo>
                <a:lnTo>
                  <a:pt x="38" y="75"/>
                </a:lnTo>
                <a:lnTo>
                  <a:pt x="26" y="132"/>
                </a:lnTo>
                <a:lnTo>
                  <a:pt x="0" y="132"/>
                </a:lnTo>
                <a:lnTo>
                  <a:pt x="25"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8" name="Freeform 62"/>
          <p:cNvSpPr>
            <a:spLocks/>
          </p:cNvSpPr>
          <p:nvPr/>
        </p:nvSpPr>
        <p:spPr bwMode="auto">
          <a:xfrm>
            <a:off x="7513638" y="2271713"/>
            <a:ext cx="60325" cy="184150"/>
          </a:xfrm>
          <a:custGeom>
            <a:avLst/>
            <a:gdLst>
              <a:gd name="T0" fmla="*/ 2147483647 w 73"/>
              <a:gd name="T1" fmla="*/ 2147483647 h 172"/>
              <a:gd name="T2" fmla="*/ 2147483647 w 73"/>
              <a:gd name="T3" fmla="*/ 2147483647 h 172"/>
              <a:gd name="T4" fmla="*/ 2147483647 w 73"/>
              <a:gd name="T5" fmla="*/ 2147483647 h 172"/>
              <a:gd name="T6" fmla="*/ 2147483647 w 73"/>
              <a:gd name="T7" fmla="*/ 2147483647 h 172"/>
              <a:gd name="T8" fmla="*/ 2147483647 w 73"/>
              <a:gd name="T9" fmla="*/ 2147483647 h 172"/>
              <a:gd name="T10" fmla="*/ 2147483647 w 73"/>
              <a:gd name="T11" fmla="*/ 2147483647 h 172"/>
              <a:gd name="T12" fmla="*/ 2147483647 w 73"/>
              <a:gd name="T13" fmla="*/ 2147483647 h 172"/>
              <a:gd name="T14" fmla="*/ 2147483647 w 73"/>
              <a:gd name="T15" fmla="*/ 2147483647 h 172"/>
              <a:gd name="T16" fmla="*/ 2147483647 w 73"/>
              <a:gd name="T17" fmla="*/ 2147483647 h 172"/>
              <a:gd name="T18" fmla="*/ 2147483647 w 73"/>
              <a:gd name="T19" fmla="*/ 2147483647 h 172"/>
              <a:gd name="T20" fmla="*/ 2147483647 w 73"/>
              <a:gd name="T21" fmla="*/ 2147483647 h 172"/>
              <a:gd name="T22" fmla="*/ 2147483647 w 73"/>
              <a:gd name="T23" fmla="*/ 2147483647 h 172"/>
              <a:gd name="T24" fmla="*/ 2147483647 w 73"/>
              <a:gd name="T25" fmla="*/ 2147483647 h 172"/>
              <a:gd name="T26" fmla="*/ 2147483647 w 73"/>
              <a:gd name="T27" fmla="*/ 2147483647 h 172"/>
              <a:gd name="T28" fmla="*/ 2147483647 w 73"/>
              <a:gd name="T29" fmla="*/ 2147483647 h 172"/>
              <a:gd name="T30" fmla="*/ 2147483647 w 73"/>
              <a:gd name="T31" fmla="*/ 2147483647 h 172"/>
              <a:gd name="T32" fmla="*/ 2147483647 w 73"/>
              <a:gd name="T33" fmla="*/ 2147483647 h 172"/>
              <a:gd name="T34" fmla="*/ 2147483647 w 73"/>
              <a:gd name="T35" fmla="*/ 2147483647 h 172"/>
              <a:gd name="T36" fmla="*/ 2147483647 w 73"/>
              <a:gd name="T37" fmla="*/ 2147483647 h 172"/>
              <a:gd name="T38" fmla="*/ 2147483647 w 73"/>
              <a:gd name="T39" fmla="*/ 2147483647 h 172"/>
              <a:gd name="T40" fmla="*/ 2147483647 w 73"/>
              <a:gd name="T41" fmla="*/ 2147483647 h 172"/>
              <a:gd name="T42" fmla="*/ 2147483647 w 73"/>
              <a:gd name="T43" fmla="*/ 2147483647 h 172"/>
              <a:gd name="T44" fmla="*/ 2147483647 w 73"/>
              <a:gd name="T45" fmla="*/ 2147483647 h 172"/>
              <a:gd name="T46" fmla="*/ 2147483647 w 73"/>
              <a:gd name="T47" fmla="*/ 2147483647 h 172"/>
              <a:gd name="T48" fmla="*/ 2147483647 w 73"/>
              <a:gd name="T49" fmla="*/ 2147483647 h 172"/>
              <a:gd name="T50" fmla="*/ 2147483647 w 73"/>
              <a:gd name="T51" fmla="*/ 2147483647 h 172"/>
              <a:gd name="T52" fmla="*/ 2147483647 w 73"/>
              <a:gd name="T53" fmla="*/ 2147483647 h 172"/>
              <a:gd name="T54" fmla="*/ 2147483647 w 73"/>
              <a:gd name="T55" fmla="*/ 2147483647 h 172"/>
              <a:gd name="T56" fmla="*/ 2147483647 w 73"/>
              <a:gd name="T57" fmla="*/ 2147483647 h 172"/>
              <a:gd name="T58" fmla="*/ 2147483647 w 73"/>
              <a:gd name="T59" fmla="*/ 2147483647 h 172"/>
              <a:gd name="T60" fmla="*/ 2147483647 w 73"/>
              <a:gd name="T61" fmla="*/ 0 h 172"/>
              <a:gd name="T62" fmla="*/ 2147483647 w 73"/>
              <a:gd name="T63" fmla="*/ 2147483647 h 172"/>
              <a:gd name="T64" fmla="*/ 2147483647 w 73"/>
              <a:gd name="T65" fmla="*/ 2147483647 h 172"/>
              <a:gd name="T66" fmla="*/ 2147483647 w 73"/>
              <a:gd name="T67" fmla="*/ 2147483647 h 172"/>
              <a:gd name="T68" fmla="*/ 2147483647 w 73"/>
              <a:gd name="T69" fmla="*/ 2147483647 h 172"/>
              <a:gd name="T70" fmla="*/ 2147483647 w 73"/>
              <a:gd name="T71" fmla="*/ 2147483647 h 172"/>
              <a:gd name="T72" fmla="*/ 2147483647 w 73"/>
              <a:gd name="T73" fmla="*/ 2147483647 h 172"/>
              <a:gd name="T74" fmla="*/ 2147483647 w 73"/>
              <a:gd name="T75" fmla="*/ 2147483647 h 172"/>
              <a:gd name="T76" fmla="*/ 2147483647 w 73"/>
              <a:gd name="T77" fmla="*/ 2147483647 h 172"/>
              <a:gd name="T78" fmla="*/ 2147483647 w 73"/>
              <a:gd name="T79" fmla="*/ 2147483647 h 172"/>
              <a:gd name="T80" fmla="*/ 2147483647 w 73"/>
              <a:gd name="T81" fmla="*/ 2147483647 h 172"/>
              <a:gd name="T82" fmla="*/ 2147483647 w 73"/>
              <a:gd name="T83" fmla="*/ 2147483647 h 172"/>
              <a:gd name="T84" fmla="*/ 2147483647 w 73"/>
              <a:gd name="T85" fmla="*/ 2147483647 h 172"/>
              <a:gd name="T86" fmla="*/ 2147483647 w 73"/>
              <a:gd name="T87" fmla="*/ 2147483647 h 172"/>
              <a:gd name="T88" fmla="*/ 2147483647 w 73"/>
              <a:gd name="T89" fmla="*/ 2147483647 h 172"/>
              <a:gd name="T90" fmla="*/ 2147483647 w 73"/>
              <a:gd name="T91" fmla="*/ 2147483647 h 172"/>
              <a:gd name="T92" fmla="*/ 2147483647 w 73"/>
              <a:gd name="T93" fmla="*/ 2147483647 h 172"/>
              <a:gd name="T94" fmla="*/ 2147483647 w 73"/>
              <a:gd name="T95" fmla="*/ 2147483647 h 172"/>
              <a:gd name="T96" fmla="*/ 2147483647 w 73"/>
              <a:gd name="T97" fmla="*/ 2147483647 h 172"/>
              <a:gd name="T98" fmla="*/ 2147483647 w 73"/>
              <a:gd name="T99" fmla="*/ 2147483647 h 172"/>
              <a:gd name="T100" fmla="*/ 2147483647 w 73"/>
              <a:gd name="T101" fmla="*/ 2147483647 h 172"/>
              <a:gd name="T102" fmla="*/ 2147483647 w 73"/>
              <a:gd name="T103" fmla="*/ 2147483647 h 172"/>
              <a:gd name="T104" fmla="*/ 2147483647 w 73"/>
              <a:gd name="T105" fmla="*/ 2147483647 h 172"/>
              <a:gd name="T106" fmla="*/ 2147483647 w 73"/>
              <a:gd name="T107" fmla="*/ 2147483647 h 172"/>
              <a:gd name="T108" fmla="*/ 2147483647 w 73"/>
              <a:gd name="T109" fmla="*/ 2147483647 h 172"/>
              <a:gd name="T110" fmla="*/ 2147483647 w 73"/>
              <a:gd name="T111" fmla="*/ 2147483647 h 172"/>
              <a:gd name="T112" fmla="*/ 2147483647 w 73"/>
              <a:gd name="T113" fmla="*/ 2147483647 h 172"/>
              <a:gd name="T114" fmla="*/ 2147483647 w 73"/>
              <a:gd name="T115" fmla="*/ 2147483647 h 172"/>
              <a:gd name="T116" fmla="*/ 2147483647 w 73"/>
              <a:gd name="T117" fmla="*/ 2147483647 h 172"/>
              <a:gd name="T118" fmla="*/ 2147483647 w 73"/>
              <a:gd name="T119" fmla="*/ 2147483647 h 172"/>
              <a:gd name="T120" fmla="*/ 2147483647 w 73"/>
              <a:gd name="T121" fmla="*/ 2147483647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
              <a:gd name="T184" fmla="*/ 0 h 172"/>
              <a:gd name="T185" fmla="*/ 73 w 73"/>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 h="172">
                <a:moveTo>
                  <a:pt x="20" y="172"/>
                </a:moveTo>
                <a:lnTo>
                  <a:pt x="0" y="172"/>
                </a:lnTo>
                <a:lnTo>
                  <a:pt x="2" y="171"/>
                </a:lnTo>
                <a:lnTo>
                  <a:pt x="3" y="168"/>
                </a:lnTo>
                <a:lnTo>
                  <a:pt x="5" y="166"/>
                </a:lnTo>
                <a:lnTo>
                  <a:pt x="5" y="165"/>
                </a:lnTo>
                <a:lnTo>
                  <a:pt x="6" y="163"/>
                </a:lnTo>
                <a:lnTo>
                  <a:pt x="8" y="162"/>
                </a:lnTo>
                <a:lnTo>
                  <a:pt x="9" y="160"/>
                </a:lnTo>
                <a:lnTo>
                  <a:pt x="11" y="159"/>
                </a:lnTo>
                <a:lnTo>
                  <a:pt x="11" y="158"/>
                </a:lnTo>
                <a:lnTo>
                  <a:pt x="12" y="156"/>
                </a:lnTo>
                <a:lnTo>
                  <a:pt x="14" y="155"/>
                </a:lnTo>
                <a:lnTo>
                  <a:pt x="14" y="153"/>
                </a:lnTo>
                <a:lnTo>
                  <a:pt x="15" y="152"/>
                </a:lnTo>
                <a:lnTo>
                  <a:pt x="17" y="150"/>
                </a:lnTo>
                <a:lnTo>
                  <a:pt x="18" y="149"/>
                </a:lnTo>
                <a:lnTo>
                  <a:pt x="20" y="147"/>
                </a:lnTo>
                <a:lnTo>
                  <a:pt x="20" y="146"/>
                </a:lnTo>
                <a:lnTo>
                  <a:pt x="21" y="144"/>
                </a:lnTo>
                <a:lnTo>
                  <a:pt x="21" y="143"/>
                </a:lnTo>
                <a:lnTo>
                  <a:pt x="23" y="141"/>
                </a:lnTo>
                <a:lnTo>
                  <a:pt x="23" y="140"/>
                </a:lnTo>
                <a:lnTo>
                  <a:pt x="24" y="138"/>
                </a:lnTo>
                <a:lnTo>
                  <a:pt x="26" y="137"/>
                </a:lnTo>
                <a:lnTo>
                  <a:pt x="26" y="135"/>
                </a:lnTo>
                <a:lnTo>
                  <a:pt x="27" y="134"/>
                </a:lnTo>
                <a:lnTo>
                  <a:pt x="27" y="132"/>
                </a:lnTo>
                <a:lnTo>
                  <a:pt x="28" y="131"/>
                </a:lnTo>
                <a:lnTo>
                  <a:pt x="30" y="129"/>
                </a:lnTo>
                <a:lnTo>
                  <a:pt x="30" y="128"/>
                </a:lnTo>
                <a:lnTo>
                  <a:pt x="30" y="127"/>
                </a:lnTo>
                <a:lnTo>
                  <a:pt x="31" y="127"/>
                </a:lnTo>
                <a:lnTo>
                  <a:pt x="31" y="125"/>
                </a:lnTo>
                <a:lnTo>
                  <a:pt x="31" y="124"/>
                </a:lnTo>
                <a:lnTo>
                  <a:pt x="33" y="122"/>
                </a:lnTo>
                <a:lnTo>
                  <a:pt x="33" y="121"/>
                </a:lnTo>
                <a:lnTo>
                  <a:pt x="33" y="119"/>
                </a:lnTo>
                <a:lnTo>
                  <a:pt x="34" y="119"/>
                </a:lnTo>
                <a:lnTo>
                  <a:pt x="34" y="118"/>
                </a:lnTo>
                <a:lnTo>
                  <a:pt x="34" y="116"/>
                </a:lnTo>
                <a:lnTo>
                  <a:pt x="36" y="115"/>
                </a:lnTo>
                <a:lnTo>
                  <a:pt x="36" y="113"/>
                </a:lnTo>
                <a:lnTo>
                  <a:pt x="36" y="112"/>
                </a:lnTo>
                <a:lnTo>
                  <a:pt x="37" y="110"/>
                </a:lnTo>
                <a:lnTo>
                  <a:pt x="37" y="109"/>
                </a:lnTo>
                <a:lnTo>
                  <a:pt x="39" y="107"/>
                </a:lnTo>
                <a:lnTo>
                  <a:pt x="39" y="106"/>
                </a:lnTo>
                <a:lnTo>
                  <a:pt x="39" y="104"/>
                </a:lnTo>
                <a:lnTo>
                  <a:pt x="39" y="103"/>
                </a:lnTo>
                <a:lnTo>
                  <a:pt x="40" y="101"/>
                </a:lnTo>
                <a:lnTo>
                  <a:pt x="40" y="100"/>
                </a:lnTo>
                <a:lnTo>
                  <a:pt x="40" y="99"/>
                </a:lnTo>
                <a:lnTo>
                  <a:pt x="40" y="97"/>
                </a:lnTo>
                <a:lnTo>
                  <a:pt x="42" y="96"/>
                </a:lnTo>
                <a:lnTo>
                  <a:pt x="42" y="94"/>
                </a:lnTo>
                <a:lnTo>
                  <a:pt x="42" y="93"/>
                </a:lnTo>
                <a:lnTo>
                  <a:pt x="42" y="91"/>
                </a:lnTo>
                <a:lnTo>
                  <a:pt x="43" y="90"/>
                </a:lnTo>
                <a:lnTo>
                  <a:pt x="43" y="88"/>
                </a:lnTo>
                <a:lnTo>
                  <a:pt x="43" y="87"/>
                </a:lnTo>
                <a:lnTo>
                  <a:pt x="43" y="85"/>
                </a:lnTo>
                <a:lnTo>
                  <a:pt x="43" y="84"/>
                </a:lnTo>
                <a:lnTo>
                  <a:pt x="43" y="82"/>
                </a:lnTo>
                <a:lnTo>
                  <a:pt x="45" y="82"/>
                </a:lnTo>
                <a:lnTo>
                  <a:pt x="45" y="81"/>
                </a:lnTo>
                <a:lnTo>
                  <a:pt x="45" y="79"/>
                </a:lnTo>
                <a:lnTo>
                  <a:pt x="45" y="78"/>
                </a:lnTo>
                <a:lnTo>
                  <a:pt x="45" y="76"/>
                </a:lnTo>
                <a:lnTo>
                  <a:pt x="45" y="75"/>
                </a:lnTo>
                <a:lnTo>
                  <a:pt x="45" y="73"/>
                </a:lnTo>
                <a:lnTo>
                  <a:pt x="46" y="73"/>
                </a:lnTo>
                <a:lnTo>
                  <a:pt x="46" y="72"/>
                </a:lnTo>
                <a:lnTo>
                  <a:pt x="46" y="71"/>
                </a:lnTo>
                <a:lnTo>
                  <a:pt x="46" y="69"/>
                </a:lnTo>
                <a:lnTo>
                  <a:pt x="46" y="68"/>
                </a:lnTo>
                <a:lnTo>
                  <a:pt x="46" y="66"/>
                </a:lnTo>
                <a:lnTo>
                  <a:pt x="46" y="65"/>
                </a:lnTo>
                <a:lnTo>
                  <a:pt x="46" y="63"/>
                </a:lnTo>
                <a:lnTo>
                  <a:pt x="46" y="62"/>
                </a:lnTo>
                <a:lnTo>
                  <a:pt x="46" y="60"/>
                </a:lnTo>
                <a:lnTo>
                  <a:pt x="46" y="59"/>
                </a:lnTo>
                <a:lnTo>
                  <a:pt x="46" y="57"/>
                </a:lnTo>
                <a:lnTo>
                  <a:pt x="46" y="56"/>
                </a:lnTo>
                <a:lnTo>
                  <a:pt x="46" y="54"/>
                </a:lnTo>
                <a:lnTo>
                  <a:pt x="46" y="53"/>
                </a:lnTo>
                <a:lnTo>
                  <a:pt x="46" y="51"/>
                </a:lnTo>
                <a:lnTo>
                  <a:pt x="46" y="50"/>
                </a:lnTo>
                <a:lnTo>
                  <a:pt x="46" y="48"/>
                </a:lnTo>
                <a:lnTo>
                  <a:pt x="46" y="47"/>
                </a:lnTo>
                <a:lnTo>
                  <a:pt x="46" y="45"/>
                </a:lnTo>
                <a:lnTo>
                  <a:pt x="46" y="44"/>
                </a:lnTo>
                <a:lnTo>
                  <a:pt x="46" y="42"/>
                </a:lnTo>
                <a:lnTo>
                  <a:pt x="46" y="41"/>
                </a:lnTo>
                <a:lnTo>
                  <a:pt x="45" y="40"/>
                </a:lnTo>
                <a:lnTo>
                  <a:pt x="45" y="38"/>
                </a:lnTo>
                <a:lnTo>
                  <a:pt x="45" y="37"/>
                </a:lnTo>
                <a:lnTo>
                  <a:pt x="45" y="35"/>
                </a:lnTo>
                <a:lnTo>
                  <a:pt x="45" y="34"/>
                </a:lnTo>
                <a:lnTo>
                  <a:pt x="45" y="32"/>
                </a:lnTo>
                <a:lnTo>
                  <a:pt x="45" y="31"/>
                </a:lnTo>
                <a:lnTo>
                  <a:pt x="43" y="29"/>
                </a:lnTo>
                <a:lnTo>
                  <a:pt x="43" y="28"/>
                </a:lnTo>
                <a:lnTo>
                  <a:pt x="43" y="26"/>
                </a:lnTo>
                <a:lnTo>
                  <a:pt x="43" y="25"/>
                </a:lnTo>
                <a:lnTo>
                  <a:pt x="42" y="23"/>
                </a:lnTo>
                <a:lnTo>
                  <a:pt x="42" y="22"/>
                </a:lnTo>
                <a:lnTo>
                  <a:pt x="42" y="20"/>
                </a:lnTo>
                <a:lnTo>
                  <a:pt x="42" y="19"/>
                </a:lnTo>
                <a:lnTo>
                  <a:pt x="40" y="17"/>
                </a:lnTo>
                <a:lnTo>
                  <a:pt x="40" y="16"/>
                </a:lnTo>
                <a:lnTo>
                  <a:pt x="40" y="14"/>
                </a:lnTo>
                <a:lnTo>
                  <a:pt x="39" y="13"/>
                </a:lnTo>
                <a:lnTo>
                  <a:pt x="39" y="12"/>
                </a:lnTo>
                <a:lnTo>
                  <a:pt x="39" y="10"/>
                </a:lnTo>
                <a:lnTo>
                  <a:pt x="39" y="9"/>
                </a:lnTo>
                <a:lnTo>
                  <a:pt x="37" y="9"/>
                </a:lnTo>
                <a:lnTo>
                  <a:pt x="37" y="7"/>
                </a:lnTo>
                <a:lnTo>
                  <a:pt x="37" y="6"/>
                </a:lnTo>
                <a:lnTo>
                  <a:pt x="36" y="4"/>
                </a:lnTo>
                <a:lnTo>
                  <a:pt x="36" y="3"/>
                </a:lnTo>
                <a:lnTo>
                  <a:pt x="34" y="1"/>
                </a:lnTo>
                <a:lnTo>
                  <a:pt x="34" y="0"/>
                </a:lnTo>
                <a:lnTo>
                  <a:pt x="54" y="0"/>
                </a:lnTo>
                <a:lnTo>
                  <a:pt x="55" y="1"/>
                </a:lnTo>
                <a:lnTo>
                  <a:pt x="55" y="3"/>
                </a:lnTo>
                <a:lnTo>
                  <a:pt x="57" y="4"/>
                </a:lnTo>
                <a:lnTo>
                  <a:pt x="57" y="6"/>
                </a:lnTo>
                <a:lnTo>
                  <a:pt x="58" y="7"/>
                </a:lnTo>
                <a:lnTo>
                  <a:pt x="58" y="9"/>
                </a:lnTo>
                <a:lnTo>
                  <a:pt x="59" y="10"/>
                </a:lnTo>
                <a:lnTo>
                  <a:pt x="59" y="12"/>
                </a:lnTo>
                <a:lnTo>
                  <a:pt x="61" y="13"/>
                </a:lnTo>
                <a:lnTo>
                  <a:pt x="61" y="14"/>
                </a:lnTo>
                <a:lnTo>
                  <a:pt x="61" y="16"/>
                </a:lnTo>
                <a:lnTo>
                  <a:pt x="62" y="16"/>
                </a:lnTo>
                <a:lnTo>
                  <a:pt x="62" y="17"/>
                </a:lnTo>
                <a:lnTo>
                  <a:pt x="62" y="19"/>
                </a:lnTo>
                <a:lnTo>
                  <a:pt x="64" y="19"/>
                </a:lnTo>
                <a:lnTo>
                  <a:pt x="64" y="20"/>
                </a:lnTo>
                <a:lnTo>
                  <a:pt x="64" y="22"/>
                </a:lnTo>
                <a:lnTo>
                  <a:pt x="65" y="22"/>
                </a:lnTo>
                <a:lnTo>
                  <a:pt x="65" y="23"/>
                </a:lnTo>
                <a:lnTo>
                  <a:pt x="65" y="25"/>
                </a:lnTo>
                <a:lnTo>
                  <a:pt x="67" y="26"/>
                </a:lnTo>
                <a:lnTo>
                  <a:pt x="67" y="28"/>
                </a:lnTo>
                <a:lnTo>
                  <a:pt x="67" y="29"/>
                </a:lnTo>
                <a:lnTo>
                  <a:pt x="67" y="31"/>
                </a:lnTo>
                <a:lnTo>
                  <a:pt x="68" y="31"/>
                </a:lnTo>
                <a:lnTo>
                  <a:pt x="68" y="32"/>
                </a:lnTo>
                <a:lnTo>
                  <a:pt x="68" y="34"/>
                </a:lnTo>
                <a:lnTo>
                  <a:pt x="70" y="35"/>
                </a:lnTo>
                <a:lnTo>
                  <a:pt x="70" y="37"/>
                </a:lnTo>
                <a:lnTo>
                  <a:pt x="70" y="38"/>
                </a:lnTo>
                <a:lnTo>
                  <a:pt x="70" y="40"/>
                </a:lnTo>
                <a:lnTo>
                  <a:pt x="70" y="41"/>
                </a:lnTo>
                <a:lnTo>
                  <a:pt x="71" y="41"/>
                </a:lnTo>
                <a:lnTo>
                  <a:pt x="71" y="42"/>
                </a:lnTo>
                <a:lnTo>
                  <a:pt x="71" y="44"/>
                </a:lnTo>
                <a:lnTo>
                  <a:pt x="71" y="45"/>
                </a:lnTo>
                <a:lnTo>
                  <a:pt x="71" y="47"/>
                </a:lnTo>
                <a:lnTo>
                  <a:pt x="71" y="48"/>
                </a:lnTo>
                <a:lnTo>
                  <a:pt x="73" y="48"/>
                </a:lnTo>
                <a:lnTo>
                  <a:pt x="73" y="50"/>
                </a:lnTo>
                <a:lnTo>
                  <a:pt x="73" y="51"/>
                </a:lnTo>
                <a:lnTo>
                  <a:pt x="73" y="53"/>
                </a:lnTo>
                <a:lnTo>
                  <a:pt x="73" y="54"/>
                </a:lnTo>
                <a:lnTo>
                  <a:pt x="73" y="56"/>
                </a:lnTo>
                <a:lnTo>
                  <a:pt x="73" y="57"/>
                </a:lnTo>
                <a:lnTo>
                  <a:pt x="73" y="59"/>
                </a:lnTo>
                <a:lnTo>
                  <a:pt x="73" y="60"/>
                </a:lnTo>
                <a:lnTo>
                  <a:pt x="73" y="62"/>
                </a:lnTo>
                <a:lnTo>
                  <a:pt x="73" y="63"/>
                </a:lnTo>
                <a:lnTo>
                  <a:pt x="73" y="65"/>
                </a:lnTo>
                <a:lnTo>
                  <a:pt x="73" y="66"/>
                </a:lnTo>
                <a:lnTo>
                  <a:pt x="73" y="68"/>
                </a:lnTo>
                <a:lnTo>
                  <a:pt x="73" y="69"/>
                </a:lnTo>
                <a:lnTo>
                  <a:pt x="73" y="71"/>
                </a:lnTo>
                <a:lnTo>
                  <a:pt x="71" y="72"/>
                </a:lnTo>
                <a:lnTo>
                  <a:pt x="71" y="73"/>
                </a:lnTo>
                <a:lnTo>
                  <a:pt x="71" y="75"/>
                </a:lnTo>
                <a:lnTo>
                  <a:pt x="71" y="76"/>
                </a:lnTo>
                <a:lnTo>
                  <a:pt x="71" y="78"/>
                </a:lnTo>
                <a:lnTo>
                  <a:pt x="71" y="79"/>
                </a:lnTo>
                <a:lnTo>
                  <a:pt x="71" y="81"/>
                </a:lnTo>
                <a:lnTo>
                  <a:pt x="70" y="82"/>
                </a:lnTo>
                <a:lnTo>
                  <a:pt x="70" y="84"/>
                </a:lnTo>
                <a:lnTo>
                  <a:pt x="70" y="85"/>
                </a:lnTo>
                <a:lnTo>
                  <a:pt x="70" y="87"/>
                </a:lnTo>
                <a:lnTo>
                  <a:pt x="70" y="88"/>
                </a:lnTo>
                <a:lnTo>
                  <a:pt x="68" y="90"/>
                </a:lnTo>
                <a:lnTo>
                  <a:pt x="68" y="91"/>
                </a:lnTo>
                <a:lnTo>
                  <a:pt x="68" y="93"/>
                </a:lnTo>
                <a:lnTo>
                  <a:pt x="68" y="94"/>
                </a:lnTo>
                <a:lnTo>
                  <a:pt x="67" y="96"/>
                </a:lnTo>
                <a:lnTo>
                  <a:pt x="67" y="97"/>
                </a:lnTo>
                <a:lnTo>
                  <a:pt x="67" y="99"/>
                </a:lnTo>
                <a:lnTo>
                  <a:pt x="65" y="100"/>
                </a:lnTo>
                <a:lnTo>
                  <a:pt x="65" y="101"/>
                </a:lnTo>
                <a:lnTo>
                  <a:pt x="65" y="103"/>
                </a:lnTo>
                <a:lnTo>
                  <a:pt x="64" y="104"/>
                </a:lnTo>
                <a:lnTo>
                  <a:pt x="64" y="106"/>
                </a:lnTo>
                <a:lnTo>
                  <a:pt x="64" y="107"/>
                </a:lnTo>
                <a:lnTo>
                  <a:pt x="64" y="109"/>
                </a:lnTo>
                <a:lnTo>
                  <a:pt x="62" y="109"/>
                </a:lnTo>
                <a:lnTo>
                  <a:pt x="62" y="110"/>
                </a:lnTo>
                <a:lnTo>
                  <a:pt x="62" y="112"/>
                </a:lnTo>
                <a:lnTo>
                  <a:pt x="61" y="113"/>
                </a:lnTo>
                <a:lnTo>
                  <a:pt x="61" y="115"/>
                </a:lnTo>
                <a:lnTo>
                  <a:pt x="59" y="116"/>
                </a:lnTo>
                <a:lnTo>
                  <a:pt x="59" y="118"/>
                </a:lnTo>
                <a:lnTo>
                  <a:pt x="58" y="119"/>
                </a:lnTo>
                <a:lnTo>
                  <a:pt x="58" y="121"/>
                </a:lnTo>
                <a:lnTo>
                  <a:pt x="58" y="122"/>
                </a:lnTo>
                <a:lnTo>
                  <a:pt x="57" y="124"/>
                </a:lnTo>
                <a:lnTo>
                  <a:pt x="55" y="125"/>
                </a:lnTo>
                <a:lnTo>
                  <a:pt x="55" y="127"/>
                </a:lnTo>
                <a:lnTo>
                  <a:pt x="54" y="128"/>
                </a:lnTo>
                <a:lnTo>
                  <a:pt x="52" y="129"/>
                </a:lnTo>
                <a:lnTo>
                  <a:pt x="52" y="131"/>
                </a:lnTo>
                <a:lnTo>
                  <a:pt x="51" y="132"/>
                </a:lnTo>
                <a:lnTo>
                  <a:pt x="51" y="134"/>
                </a:lnTo>
                <a:lnTo>
                  <a:pt x="49" y="135"/>
                </a:lnTo>
                <a:lnTo>
                  <a:pt x="48" y="137"/>
                </a:lnTo>
                <a:lnTo>
                  <a:pt x="48" y="138"/>
                </a:lnTo>
                <a:lnTo>
                  <a:pt x="46" y="140"/>
                </a:lnTo>
                <a:lnTo>
                  <a:pt x="45" y="141"/>
                </a:lnTo>
                <a:lnTo>
                  <a:pt x="45" y="143"/>
                </a:lnTo>
                <a:lnTo>
                  <a:pt x="43" y="144"/>
                </a:lnTo>
                <a:lnTo>
                  <a:pt x="42" y="146"/>
                </a:lnTo>
                <a:lnTo>
                  <a:pt x="40" y="147"/>
                </a:lnTo>
                <a:lnTo>
                  <a:pt x="40" y="149"/>
                </a:lnTo>
                <a:lnTo>
                  <a:pt x="39" y="150"/>
                </a:lnTo>
                <a:lnTo>
                  <a:pt x="37" y="152"/>
                </a:lnTo>
                <a:lnTo>
                  <a:pt x="36" y="153"/>
                </a:lnTo>
                <a:lnTo>
                  <a:pt x="36" y="155"/>
                </a:lnTo>
                <a:lnTo>
                  <a:pt x="34" y="156"/>
                </a:lnTo>
                <a:lnTo>
                  <a:pt x="33" y="158"/>
                </a:lnTo>
                <a:lnTo>
                  <a:pt x="31" y="159"/>
                </a:lnTo>
                <a:lnTo>
                  <a:pt x="30" y="160"/>
                </a:lnTo>
                <a:lnTo>
                  <a:pt x="28" y="162"/>
                </a:lnTo>
                <a:lnTo>
                  <a:pt x="27" y="163"/>
                </a:lnTo>
                <a:lnTo>
                  <a:pt x="26" y="165"/>
                </a:lnTo>
                <a:lnTo>
                  <a:pt x="24" y="166"/>
                </a:lnTo>
                <a:lnTo>
                  <a:pt x="23" y="168"/>
                </a:lnTo>
                <a:lnTo>
                  <a:pt x="21" y="169"/>
                </a:lnTo>
                <a:lnTo>
                  <a:pt x="20" y="17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59" name="Freeform 63"/>
          <p:cNvSpPr>
            <a:spLocks/>
          </p:cNvSpPr>
          <p:nvPr/>
        </p:nvSpPr>
        <p:spPr bwMode="auto">
          <a:xfrm>
            <a:off x="6750050" y="1985963"/>
            <a:ext cx="128588" cy="142875"/>
          </a:xfrm>
          <a:custGeom>
            <a:avLst/>
            <a:gdLst>
              <a:gd name="T0" fmla="*/ 2147483647 w 154"/>
              <a:gd name="T1" fmla="*/ 0 h 133"/>
              <a:gd name="T2" fmla="*/ 2147483647 w 154"/>
              <a:gd name="T3" fmla="*/ 0 h 133"/>
              <a:gd name="T4" fmla="*/ 2147483647 w 154"/>
              <a:gd name="T5" fmla="*/ 2147483647 h 133"/>
              <a:gd name="T6" fmla="*/ 2147483647 w 154"/>
              <a:gd name="T7" fmla="*/ 0 h 133"/>
              <a:gd name="T8" fmla="*/ 2147483647 w 154"/>
              <a:gd name="T9" fmla="*/ 0 h 133"/>
              <a:gd name="T10" fmla="*/ 2147483647 w 154"/>
              <a:gd name="T11" fmla="*/ 2147483647 h 133"/>
              <a:gd name="T12" fmla="*/ 2147483647 w 154"/>
              <a:gd name="T13" fmla="*/ 2147483647 h 133"/>
              <a:gd name="T14" fmla="*/ 2147483647 w 154"/>
              <a:gd name="T15" fmla="*/ 2147483647 h 133"/>
              <a:gd name="T16" fmla="*/ 2147483647 w 154"/>
              <a:gd name="T17" fmla="*/ 2147483647 h 133"/>
              <a:gd name="T18" fmla="*/ 2147483647 w 154"/>
              <a:gd name="T19" fmla="*/ 2147483647 h 133"/>
              <a:gd name="T20" fmla="*/ 2147483647 w 154"/>
              <a:gd name="T21" fmla="*/ 2147483647 h 133"/>
              <a:gd name="T22" fmla="*/ 2147483647 w 154"/>
              <a:gd name="T23" fmla="*/ 2147483647 h 133"/>
              <a:gd name="T24" fmla="*/ 0 w 154"/>
              <a:gd name="T25" fmla="*/ 2147483647 h 133"/>
              <a:gd name="T26" fmla="*/ 2147483647 w 154"/>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33"/>
              <a:gd name="T44" fmla="*/ 154 w 154"/>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33">
                <a:moveTo>
                  <a:pt x="27" y="0"/>
                </a:moveTo>
                <a:lnTo>
                  <a:pt x="68" y="0"/>
                </a:lnTo>
                <a:lnTo>
                  <a:pt x="70" y="102"/>
                </a:lnTo>
                <a:lnTo>
                  <a:pt x="113" y="0"/>
                </a:lnTo>
                <a:lnTo>
                  <a:pt x="154" y="0"/>
                </a:lnTo>
                <a:lnTo>
                  <a:pt x="127" y="133"/>
                </a:lnTo>
                <a:lnTo>
                  <a:pt x="102" y="133"/>
                </a:lnTo>
                <a:lnTo>
                  <a:pt x="123" y="22"/>
                </a:lnTo>
                <a:lnTo>
                  <a:pt x="77" y="133"/>
                </a:lnTo>
                <a:lnTo>
                  <a:pt x="51" y="133"/>
                </a:lnTo>
                <a:lnTo>
                  <a:pt x="48" y="22"/>
                </a:lnTo>
                <a:lnTo>
                  <a:pt x="27" y="133"/>
                </a:lnTo>
                <a:lnTo>
                  <a:pt x="0" y="133"/>
                </a:lnTo>
                <a:lnTo>
                  <a:pt x="27"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0" name="Freeform 64"/>
          <p:cNvSpPr>
            <a:spLocks/>
          </p:cNvSpPr>
          <p:nvPr/>
        </p:nvSpPr>
        <p:spPr bwMode="auto">
          <a:xfrm>
            <a:off x="6881813" y="1924050"/>
            <a:ext cx="77787" cy="92075"/>
          </a:xfrm>
          <a:custGeom>
            <a:avLst/>
            <a:gdLst>
              <a:gd name="T0" fmla="*/ 0 w 92"/>
              <a:gd name="T1" fmla="*/ 2147483647 h 86"/>
              <a:gd name="T2" fmla="*/ 2147483647 w 92"/>
              <a:gd name="T3" fmla="*/ 2147483647 h 86"/>
              <a:gd name="T4" fmla="*/ 2147483647 w 92"/>
              <a:gd name="T5" fmla="*/ 2147483647 h 86"/>
              <a:gd name="T6" fmla="*/ 2147483647 w 92"/>
              <a:gd name="T7" fmla="*/ 0 h 86"/>
              <a:gd name="T8" fmla="*/ 2147483647 w 92"/>
              <a:gd name="T9" fmla="*/ 0 h 86"/>
              <a:gd name="T10" fmla="*/ 2147483647 w 92"/>
              <a:gd name="T11" fmla="*/ 2147483647 h 86"/>
              <a:gd name="T12" fmla="*/ 2147483647 w 92"/>
              <a:gd name="T13" fmla="*/ 2147483647 h 86"/>
              <a:gd name="T14" fmla="*/ 2147483647 w 92"/>
              <a:gd name="T15" fmla="*/ 2147483647 h 86"/>
              <a:gd name="T16" fmla="*/ 2147483647 w 92"/>
              <a:gd name="T17" fmla="*/ 2147483647 h 86"/>
              <a:gd name="T18" fmla="*/ 2147483647 w 92"/>
              <a:gd name="T19" fmla="*/ 2147483647 h 86"/>
              <a:gd name="T20" fmla="*/ 2147483647 w 92"/>
              <a:gd name="T21" fmla="*/ 2147483647 h 86"/>
              <a:gd name="T22" fmla="*/ 2147483647 w 92"/>
              <a:gd name="T23" fmla="*/ 2147483647 h 86"/>
              <a:gd name="T24" fmla="*/ 0 w 92"/>
              <a:gd name="T25" fmla="*/ 2147483647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6"/>
              <a:gd name="T41" fmla="*/ 92 w 9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6">
                <a:moveTo>
                  <a:pt x="0" y="52"/>
                </a:moveTo>
                <a:lnTo>
                  <a:pt x="5" y="33"/>
                </a:lnTo>
                <a:lnTo>
                  <a:pt x="39" y="33"/>
                </a:lnTo>
                <a:lnTo>
                  <a:pt x="46" y="0"/>
                </a:lnTo>
                <a:lnTo>
                  <a:pt x="64" y="0"/>
                </a:lnTo>
                <a:lnTo>
                  <a:pt x="58" y="33"/>
                </a:lnTo>
                <a:lnTo>
                  <a:pt x="92" y="33"/>
                </a:lnTo>
                <a:lnTo>
                  <a:pt x="89" y="52"/>
                </a:lnTo>
                <a:lnTo>
                  <a:pt x="53" y="52"/>
                </a:lnTo>
                <a:lnTo>
                  <a:pt x="48" y="86"/>
                </a:lnTo>
                <a:lnTo>
                  <a:pt x="28" y="86"/>
                </a:lnTo>
                <a:lnTo>
                  <a:pt x="36" y="52"/>
                </a:lnTo>
                <a:lnTo>
                  <a:pt x="0" y="5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1" name="Freeform 65"/>
          <p:cNvSpPr>
            <a:spLocks/>
          </p:cNvSpPr>
          <p:nvPr/>
        </p:nvSpPr>
        <p:spPr bwMode="auto">
          <a:xfrm>
            <a:off x="6972300" y="1924050"/>
            <a:ext cx="76200" cy="92075"/>
          </a:xfrm>
          <a:custGeom>
            <a:avLst/>
            <a:gdLst>
              <a:gd name="T0" fmla="*/ 0 w 91"/>
              <a:gd name="T1" fmla="*/ 2147483647 h 86"/>
              <a:gd name="T2" fmla="*/ 2147483647 w 91"/>
              <a:gd name="T3" fmla="*/ 2147483647 h 86"/>
              <a:gd name="T4" fmla="*/ 2147483647 w 91"/>
              <a:gd name="T5" fmla="*/ 2147483647 h 86"/>
              <a:gd name="T6" fmla="*/ 2147483647 w 91"/>
              <a:gd name="T7" fmla="*/ 0 h 86"/>
              <a:gd name="T8" fmla="*/ 2147483647 w 91"/>
              <a:gd name="T9" fmla="*/ 0 h 86"/>
              <a:gd name="T10" fmla="*/ 2147483647 w 91"/>
              <a:gd name="T11" fmla="*/ 2147483647 h 86"/>
              <a:gd name="T12" fmla="*/ 2147483647 w 91"/>
              <a:gd name="T13" fmla="*/ 2147483647 h 86"/>
              <a:gd name="T14" fmla="*/ 2147483647 w 91"/>
              <a:gd name="T15" fmla="*/ 2147483647 h 86"/>
              <a:gd name="T16" fmla="*/ 2147483647 w 91"/>
              <a:gd name="T17" fmla="*/ 2147483647 h 86"/>
              <a:gd name="T18" fmla="*/ 2147483647 w 91"/>
              <a:gd name="T19" fmla="*/ 2147483647 h 86"/>
              <a:gd name="T20" fmla="*/ 2147483647 w 91"/>
              <a:gd name="T21" fmla="*/ 2147483647 h 86"/>
              <a:gd name="T22" fmla="*/ 2147483647 w 91"/>
              <a:gd name="T23" fmla="*/ 2147483647 h 86"/>
              <a:gd name="T24" fmla="*/ 0 w 91"/>
              <a:gd name="T25" fmla="*/ 2147483647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6"/>
              <a:gd name="T41" fmla="*/ 91 w 91"/>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6">
                <a:moveTo>
                  <a:pt x="0" y="52"/>
                </a:moveTo>
                <a:lnTo>
                  <a:pt x="4" y="33"/>
                </a:lnTo>
                <a:lnTo>
                  <a:pt x="38" y="33"/>
                </a:lnTo>
                <a:lnTo>
                  <a:pt x="45" y="0"/>
                </a:lnTo>
                <a:lnTo>
                  <a:pt x="63" y="0"/>
                </a:lnTo>
                <a:lnTo>
                  <a:pt x="57" y="33"/>
                </a:lnTo>
                <a:lnTo>
                  <a:pt x="91" y="33"/>
                </a:lnTo>
                <a:lnTo>
                  <a:pt x="88" y="52"/>
                </a:lnTo>
                <a:lnTo>
                  <a:pt x="53" y="52"/>
                </a:lnTo>
                <a:lnTo>
                  <a:pt x="47" y="86"/>
                </a:lnTo>
                <a:lnTo>
                  <a:pt x="28" y="86"/>
                </a:lnTo>
                <a:lnTo>
                  <a:pt x="35" y="52"/>
                </a:lnTo>
                <a:lnTo>
                  <a:pt x="0" y="5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2" name="Freeform 66"/>
          <p:cNvSpPr>
            <a:spLocks noEditPoints="1"/>
          </p:cNvSpPr>
          <p:nvPr/>
        </p:nvSpPr>
        <p:spPr bwMode="auto">
          <a:xfrm>
            <a:off x="6057900" y="3197225"/>
            <a:ext cx="80963" cy="142875"/>
          </a:xfrm>
          <a:custGeom>
            <a:avLst/>
            <a:gdLst>
              <a:gd name="T0" fmla="*/ 2147483647 w 96"/>
              <a:gd name="T1" fmla="*/ 2147483647 h 134"/>
              <a:gd name="T2" fmla="*/ 2147483647 w 96"/>
              <a:gd name="T3" fmla="*/ 2147483647 h 134"/>
              <a:gd name="T4" fmla="*/ 2147483647 w 96"/>
              <a:gd name="T5" fmla="*/ 2147483647 h 134"/>
              <a:gd name="T6" fmla="*/ 2147483647 w 96"/>
              <a:gd name="T7" fmla="*/ 2147483647 h 134"/>
              <a:gd name="T8" fmla="*/ 2147483647 w 96"/>
              <a:gd name="T9" fmla="*/ 2147483647 h 134"/>
              <a:gd name="T10" fmla="*/ 2147483647 w 96"/>
              <a:gd name="T11" fmla="*/ 2147483647 h 134"/>
              <a:gd name="T12" fmla="*/ 2147483647 w 96"/>
              <a:gd name="T13" fmla="*/ 2147483647 h 134"/>
              <a:gd name="T14" fmla="*/ 2147483647 w 96"/>
              <a:gd name="T15" fmla="*/ 0 h 134"/>
              <a:gd name="T16" fmla="*/ 2147483647 w 96"/>
              <a:gd name="T17" fmla="*/ 0 h 134"/>
              <a:gd name="T18" fmla="*/ 2147483647 w 96"/>
              <a:gd name="T19" fmla="*/ 2147483647 h 134"/>
              <a:gd name="T20" fmla="*/ 2147483647 w 96"/>
              <a:gd name="T21" fmla="*/ 2147483647 h 134"/>
              <a:gd name="T22" fmla="*/ 2147483647 w 96"/>
              <a:gd name="T23" fmla="*/ 2147483647 h 134"/>
              <a:gd name="T24" fmla="*/ 2147483647 w 96"/>
              <a:gd name="T25" fmla="*/ 2147483647 h 134"/>
              <a:gd name="T26" fmla="*/ 2147483647 w 96"/>
              <a:gd name="T27" fmla="*/ 2147483647 h 134"/>
              <a:gd name="T28" fmla="*/ 2147483647 w 96"/>
              <a:gd name="T29" fmla="*/ 2147483647 h 134"/>
              <a:gd name="T30" fmla="*/ 2147483647 w 96"/>
              <a:gd name="T31" fmla="*/ 2147483647 h 134"/>
              <a:gd name="T32" fmla="*/ 2147483647 w 96"/>
              <a:gd name="T33" fmla="*/ 2147483647 h 134"/>
              <a:gd name="T34" fmla="*/ 2147483647 w 96"/>
              <a:gd name="T35" fmla="*/ 2147483647 h 134"/>
              <a:gd name="T36" fmla="*/ 2147483647 w 96"/>
              <a:gd name="T37" fmla="*/ 2147483647 h 134"/>
              <a:gd name="T38" fmla="*/ 2147483647 w 96"/>
              <a:gd name="T39" fmla="*/ 2147483647 h 134"/>
              <a:gd name="T40" fmla="*/ 2147483647 w 96"/>
              <a:gd name="T41" fmla="*/ 2147483647 h 134"/>
              <a:gd name="T42" fmla="*/ 2147483647 w 96"/>
              <a:gd name="T43" fmla="*/ 2147483647 h 134"/>
              <a:gd name="T44" fmla="*/ 2147483647 w 96"/>
              <a:gd name="T45" fmla="*/ 2147483647 h 134"/>
              <a:gd name="T46" fmla="*/ 2147483647 w 96"/>
              <a:gd name="T47" fmla="*/ 2147483647 h 134"/>
              <a:gd name="T48" fmla="*/ 2147483647 w 96"/>
              <a:gd name="T49" fmla="*/ 2147483647 h 134"/>
              <a:gd name="T50" fmla="*/ 2147483647 w 96"/>
              <a:gd name="T51" fmla="*/ 2147483647 h 134"/>
              <a:gd name="T52" fmla="*/ 2147483647 w 96"/>
              <a:gd name="T53" fmla="*/ 2147483647 h 134"/>
              <a:gd name="T54" fmla="*/ 2147483647 w 96"/>
              <a:gd name="T55" fmla="*/ 2147483647 h 134"/>
              <a:gd name="T56" fmla="*/ 2147483647 w 96"/>
              <a:gd name="T57" fmla="*/ 2147483647 h 134"/>
              <a:gd name="T58" fmla="*/ 2147483647 w 96"/>
              <a:gd name="T59" fmla="*/ 2147483647 h 134"/>
              <a:gd name="T60" fmla="*/ 0 w 96"/>
              <a:gd name="T61" fmla="*/ 2147483647 h 134"/>
              <a:gd name="T62" fmla="*/ 0 w 96"/>
              <a:gd name="T63" fmla="*/ 2147483647 h 134"/>
              <a:gd name="T64" fmla="*/ 0 w 96"/>
              <a:gd name="T65" fmla="*/ 2147483647 h 134"/>
              <a:gd name="T66" fmla="*/ 2147483647 w 96"/>
              <a:gd name="T67" fmla="*/ 2147483647 h 134"/>
              <a:gd name="T68" fmla="*/ 2147483647 w 96"/>
              <a:gd name="T69" fmla="*/ 2147483647 h 134"/>
              <a:gd name="T70" fmla="*/ 2147483647 w 96"/>
              <a:gd name="T71" fmla="*/ 2147483647 h 134"/>
              <a:gd name="T72" fmla="*/ 2147483647 w 96"/>
              <a:gd name="T73" fmla="*/ 2147483647 h 134"/>
              <a:gd name="T74" fmla="*/ 2147483647 w 96"/>
              <a:gd name="T75" fmla="*/ 2147483647 h 134"/>
              <a:gd name="T76" fmla="*/ 2147483647 w 96"/>
              <a:gd name="T77" fmla="*/ 2147483647 h 134"/>
              <a:gd name="T78" fmla="*/ 2147483647 w 96"/>
              <a:gd name="T79" fmla="*/ 2147483647 h 134"/>
              <a:gd name="T80" fmla="*/ 2147483647 w 96"/>
              <a:gd name="T81" fmla="*/ 2147483647 h 134"/>
              <a:gd name="T82" fmla="*/ 2147483647 w 96"/>
              <a:gd name="T83" fmla="*/ 2147483647 h 134"/>
              <a:gd name="T84" fmla="*/ 2147483647 w 96"/>
              <a:gd name="T85" fmla="*/ 2147483647 h 134"/>
              <a:gd name="T86" fmla="*/ 2147483647 w 96"/>
              <a:gd name="T87" fmla="*/ 2147483647 h 134"/>
              <a:gd name="T88" fmla="*/ 2147483647 w 96"/>
              <a:gd name="T89" fmla="*/ 2147483647 h 134"/>
              <a:gd name="T90" fmla="*/ 2147483647 w 96"/>
              <a:gd name="T91" fmla="*/ 2147483647 h 134"/>
              <a:gd name="T92" fmla="*/ 2147483647 w 96"/>
              <a:gd name="T93" fmla="*/ 2147483647 h 134"/>
              <a:gd name="T94" fmla="*/ 2147483647 w 96"/>
              <a:gd name="T95" fmla="*/ 2147483647 h 134"/>
              <a:gd name="T96" fmla="*/ 2147483647 w 96"/>
              <a:gd name="T97" fmla="*/ 2147483647 h 134"/>
              <a:gd name="T98" fmla="*/ 2147483647 w 96"/>
              <a:gd name="T99" fmla="*/ 2147483647 h 134"/>
              <a:gd name="T100" fmla="*/ 2147483647 w 96"/>
              <a:gd name="T101" fmla="*/ 2147483647 h 134"/>
              <a:gd name="T102" fmla="*/ 2147483647 w 96"/>
              <a:gd name="T103" fmla="*/ 2147483647 h 134"/>
              <a:gd name="T104" fmla="*/ 2147483647 w 96"/>
              <a:gd name="T105" fmla="*/ 2147483647 h 134"/>
              <a:gd name="T106" fmla="*/ 2147483647 w 96"/>
              <a:gd name="T107" fmla="*/ 2147483647 h 134"/>
              <a:gd name="T108" fmla="*/ 2147483647 w 96"/>
              <a:gd name="T109" fmla="*/ 2147483647 h 134"/>
              <a:gd name="T110" fmla="*/ 2147483647 w 96"/>
              <a:gd name="T111" fmla="*/ 2147483647 h 134"/>
              <a:gd name="T112" fmla="*/ 2147483647 w 96"/>
              <a:gd name="T113" fmla="*/ 2147483647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34"/>
              <a:gd name="T173" fmla="*/ 96 w 96"/>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34">
                <a:moveTo>
                  <a:pt x="3" y="68"/>
                </a:moveTo>
                <a:lnTo>
                  <a:pt x="3" y="67"/>
                </a:lnTo>
                <a:lnTo>
                  <a:pt x="3" y="64"/>
                </a:lnTo>
                <a:lnTo>
                  <a:pt x="3" y="62"/>
                </a:lnTo>
                <a:lnTo>
                  <a:pt x="4" y="59"/>
                </a:lnTo>
                <a:lnTo>
                  <a:pt x="4" y="58"/>
                </a:lnTo>
                <a:lnTo>
                  <a:pt x="6" y="56"/>
                </a:lnTo>
                <a:lnTo>
                  <a:pt x="6" y="53"/>
                </a:lnTo>
                <a:lnTo>
                  <a:pt x="6" y="52"/>
                </a:lnTo>
                <a:lnTo>
                  <a:pt x="7" y="50"/>
                </a:lnTo>
                <a:lnTo>
                  <a:pt x="7" y="47"/>
                </a:lnTo>
                <a:lnTo>
                  <a:pt x="7" y="46"/>
                </a:lnTo>
                <a:lnTo>
                  <a:pt x="9" y="45"/>
                </a:lnTo>
                <a:lnTo>
                  <a:pt x="9" y="43"/>
                </a:lnTo>
                <a:lnTo>
                  <a:pt x="10" y="42"/>
                </a:lnTo>
                <a:lnTo>
                  <a:pt x="10" y="40"/>
                </a:lnTo>
                <a:lnTo>
                  <a:pt x="12" y="37"/>
                </a:lnTo>
                <a:lnTo>
                  <a:pt x="12" y="36"/>
                </a:lnTo>
                <a:lnTo>
                  <a:pt x="12" y="34"/>
                </a:lnTo>
                <a:lnTo>
                  <a:pt x="13" y="33"/>
                </a:lnTo>
                <a:lnTo>
                  <a:pt x="13" y="31"/>
                </a:lnTo>
                <a:lnTo>
                  <a:pt x="15" y="30"/>
                </a:lnTo>
                <a:lnTo>
                  <a:pt x="15" y="28"/>
                </a:lnTo>
                <a:lnTo>
                  <a:pt x="16" y="27"/>
                </a:lnTo>
                <a:lnTo>
                  <a:pt x="16" y="25"/>
                </a:lnTo>
                <a:lnTo>
                  <a:pt x="18" y="25"/>
                </a:lnTo>
                <a:lnTo>
                  <a:pt x="18" y="24"/>
                </a:lnTo>
                <a:lnTo>
                  <a:pt x="19" y="22"/>
                </a:lnTo>
                <a:lnTo>
                  <a:pt x="21" y="21"/>
                </a:lnTo>
                <a:lnTo>
                  <a:pt x="21" y="19"/>
                </a:lnTo>
                <a:lnTo>
                  <a:pt x="22" y="18"/>
                </a:lnTo>
                <a:lnTo>
                  <a:pt x="24" y="17"/>
                </a:lnTo>
                <a:lnTo>
                  <a:pt x="24" y="15"/>
                </a:lnTo>
                <a:lnTo>
                  <a:pt x="25" y="15"/>
                </a:lnTo>
                <a:lnTo>
                  <a:pt x="26" y="14"/>
                </a:lnTo>
                <a:lnTo>
                  <a:pt x="26" y="12"/>
                </a:lnTo>
                <a:lnTo>
                  <a:pt x="28" y="12"/>
                </a:lnTo>
                <a:lnTo>
                  <a:pt x="29" y="11"/>
                </a:lnTo>
                <a:lnTo>
                  <a:pt x="31" y="9"/>
                </a:lnTo>
                <a:lnTo>
                  <a:pt x="32" y="9"/>
                </a:lnTo>
                <a:lnTo>
                  <a:pt x="32" y="8"/>
                </a:lnTo>
                <a:lnTo>
                  <a:pt x="34" y="8"/>
                </a:lnTo>
                <a:lnTo>
                  <a:pt x="35" y="6"/>
                </a:lnTo>
                <a:lnTo>
                  <a:pt x="37" y="6"/>
                </a:lnTo>
                <a:lnTo>
                  <a:pt x="37" y="5"/>
                </a:lnTo>
                <a:lnTo>
                  <a:pt x="38" y="5"/>
                </a:lnTo>
                <a:lnTo>
                  <a:pt x="40" y="5"/>
                </a:lnTo>
                <a:lnTo>
                  <a:pt x="41" y="3"/>
                </a:lnTo>
                <a:lnTo>
                  <a:pt x="43" y="3"/>
                </a:lnTo>
                <a:lnTo>
                  <a:pt x="44" y="2"/>
                </a:lnTo>
                <a:lnTo>
                  <a:pt x="46" y="2"/>
                </a:lnTo>
                <a:lnTo>
                  <a:pt x="47" y="2"/>
                </a:lnTo>
                <a:lnTo>
                  <a:pt x="49" y="2"/>
                </a:lnTo>
                <a:lnTo>
                  <a:pt x="50" y="0"/>
                </a:lnTo>
                <a:lnTo>
                  <a:pt x="52" y="0"/>
                </a:lnTo>
                <a:lnTo>
                  <a:pt x="53" y="0"/>
                </a:lnTo>
                <a:lnTo>
                  <a:pt x="55" y="0"/>
                </a:lnTo>
                <a:lnTo>
                  <a:pt x="56" y="0"/>
                </a:lnTo>
                <a:lnTo>
                  <a:pt x="57" y="0"/>
                </a:lnTo>
                <a:lnTo>
                  <a:pt x="59" y="0"/>
                </a:lnTo>
                <a:lnTo>
                  <a:pt x="60" y="0"/>
                </a:lnTo>
                <a:lnTo>
                  <a:pt x="62" y="0"/>
                </a:lnTo>
                <a:lnTo>
                  <a:pt x="63" y="0"/>
                </a:lnTo>
                <a:lnTo>
                  <a:pt x="65" y="0"/>
                </a:lnTo>
                <a:lnTo>
                  <a:pt x="66" y="0"/>
                </a:lnTo>
                <a:lnTo>
                  <a:pt x="68" y="0"/>
                </a:lnTo>
                <a:lnTo>
                  <a:pt x="69" y="0"/>
                </a:lnTo>
                <a:lnTo>
                  <a:pt x="71" y="0"/>
                </a:lnTo>
                <a:lnTo>
                  <a:pt x="72" y="0"/>
                </a:lnTo>
                <a:lnTo>
                  <a:pt x="72" y="2"/>
                </a:lnTo>
                <a:lnTo>
                  <a:pt x="74" y="2"/>
                </a:lnTo>
                <a:lnTo>
                  <a:pt x="75" y="2"/>
                </a:lnTo>
                <a:lnTo>
                  <a:pt x="77" y="2"/>
                </a:lnTo>
                <a:lnTo>
                  <a:pt x="78" y="3"/>
                </a:lnTo>
                <a:lnTo>
                  <a:pt x="80" y="3"/>
                </a:lnTo>
                <a:lnTo>
                  <a:pt x="81" y="5"/>
                </a:lnTo>
                <a:lnTo>
                  <a:pt x="83" y="5"/>
                </a:lnTo>
                <a:lnTo>
                  <a:pt x="84" y="6"/>
                </a:lnTo>
                <a:lnTo>
                  <a:pt x="86" y="6"/>
                </a:lnTo>
                <a:lnTo>
                  <a:pt x="86" y="8"/>
                </a:lnTo>
                <a:lnTo>
                  <a:pt x="87" y="8"/>
                </a:lnTo>
                <a:lnTo>
                  <a:pt x="87" y="9"/>
                </a:lnTo>
                <a:lnTo>
                  <a:pt x="88" y="9"/>
                </a:lnTo>
                <a:lnTo>
                  <a:pt x="88" y="11"/>
                </a:lnTo>
                <a:lnTo>
                  <a:pt x="90" y="11"/>
                </a:lnTo>
                <a:lnTo>
                  <a:pt x="90" y="12"/>
                </a:lnTo>
                <a:lnTo>
                  <a:pt x="90" y="14"/>
                </a:lnTo>
                <a:lnTo>
                  <a:pt x="91" y="14"/>
                </a:lnTo>
                <a:lnTo>
                  <a:pt x="91" y="15"/>
                </a:lnTo>
                <a:lnTo>
                  <a:pt x="91" y="17"/>
                </a:lnTo>
                <a:lnTo>
                  <a:pt x="93" y="17"/>
                </a:lnTo>
                <a:lnTo>
                  <a:pt x="93" y="18"/>
                </a:lnTo>
                <a:lnTo>
                  <a:pt x="93" y="19"/>
                </a:lnTo>
                <a:lnTo>
                  <a:pt x="94" y="19"/>
                </a:lnTo>
                <a:lnTo>
                  <a:pt x="94" y="21"/>
                </a:lnTo>
                <a:lnTo>
                  <a:pt x="94" y="22"/>
                </a:lnTo>
                <a:lnTo>
                  <a:pt x="94" y="24"/>
                </a:lnTo>
                <a:lnTo>
                  <a:pt x="94" y="25"/>
                </a:lnTo>
                <a:lnTo>
                  <a:pt x="96" y="27"/>
                </a:lnTo>
                <a:lnTo>
                  <a:pt x="96" y="28"/>
                </a:lnTo>
                <a:lnTo>
                  <a:pt x="96" y="30"/>
                </a:lnTo>
                <a:lnTo>
                  <a:pt x="96" y="31"/>
                </a:lnTo>
                <a:lnTo>
                  <a:pt x="96" y="33"/>
                </a:lnTo>
                <a:lnTo>
                  <a:pt x="96" y="34"/>
                </a:lnTo>
                <a:lnTo>
                  <a:pt x="96" y="36"/>
                </a:lnTo>
                <a:lnTo>
                  <a:pt x="96" y="37"/>
                </a:lnTo>
                <a:lnTo>
                  <a:pt x="96" y="39"/>
                </a:lnTo>
                <a:lnTo>
                  <a:pt x="96" y="40"/>
                </a:lnTo>
                <a:lnTo>
                  <a:pt x="96" y="42"/>
                </a:lnTo>
                <a:lnTo>
                  <a:pt x="96" y="43"/>
                </a:lnTo>
                <a:lnTo>
                  <a:pt x="96" y="45"/>
                </a:lnTo>
                <a:lnTo>
                  <a:pt x="96" y="46"/>
                </a:lnTo>
                <a:lnTo>
                  <a:pt x="96" y="47"/>
                </a:lnTo>
                <a:lnTo>
                  <a:pt x="96" y="49"/>
                </a:lnTo>
                <a:lnTo>
                  <a:pt x="94" y="49"/>
                </a:lnTo>
                <a:lnTo>
                  <a:pt x="94" y="50"/>
                </a:lnTo>
                <a:lnTo>
                  <a:pt x="94" y="52"/>
                </a:lnTo>
                <a:lnTo>
                  <a:pt x="94" y="53"/>
                </a:lnTo>
                <a:lnTo>
                  <a:pt x="94" y="55"/>
                </a:lnTo>
                <a:lnTo>
                  <a:pt x="94" y="56"/>
                </a:lnTo>
                <a:lnTo>
                  <a:pt x="94" y="58"/>
                </a:lnTo>
                <a:lnTo>
                  <a:pt x="94" y="59"/>
                </a:lnTo>
                <a:lnTo>
                  <a:pt x="93" y="59"/>
                </a:lnTo>
                <a:lnTo>
                  <a:pt x="93" y="61"/>
                </a:lnTo>
                <a:lnTo>
                  <a:pt x="93" y="62"/>
                </a:lnTo>
                <a:lnTo>
                  <a:pt x="93" y="64"/>
                </a:lnTo>
                <a:lnTo>
                  <a:pt x="93" y="65"/>
                </a:lnTo>
                <a:lnTo>
                  <a:pt x="91" y="68"/>
                </a:lnTo>
                <a:lnTo>
                  <a:pt x="91" y="70"/>
                </a:lnTo>
                <a:lnTo>
                  <a:pt x="91" y="73"/>
                </a:lnTo>
                <a:lnTo>
                  <a:pt x="90" y="74"/>
                </a:lnTo>
                <a:lnTo>
                  <a:pt x="90" y="77"/>
                </a:lnTo>
                <a:lnTo>
                  <a:pt x="90" y="78"/>
                </a:lnTo>
                <a:lnTo>
                  <a:pt x="88" y="81"/>
                </a:lnTo>
                <a:lnTo>
                  <a:pt x="88" y="83"/>
                </a:lnTo>
                <a:lnTo>
                  <a:pt x="87" y="84"/>
                </a:lnTo>
                <a:lnTo>
                  <a:pt x="87" y="87"/>
                </a:lnTo>
                <a:lnTo>
                  <a:pt x="87" y="89"/>
                </a:lnTo>
                <a:lnTo>
                  <a:pt x="86" y="90"/>
                </a:lnTo>
                <a:lnTo>
                  <a:pt x="86" y="93"/>
                </a:lnTo>
                <a:lnTo>
                  <a:pt x="84" y="95"/>
                </a:lnTo>
                <a:lnTo>
                  <a:pt x="84" y="96"/>
                </a:lnTo>
                <a:lnTo>
                  <a:pt x="83" y="98"/>
                </a:lnTo>
                <a:lnTo>
                  <a:pt x="83" y="99"/>
                </a:lnTo>
                <a:lnTo>
                  <a:pt x="81" y="101"/>
                </a:lnTo>
                <a:lnTo>
                  <a:pt x="81" y="102"/>
                </a:lnTo>
                <a:lnTo>
                  <a:pt x="80" y="104"/>
                </a:lnTo>
                <a:lnTo>
                  <a:pt x="80" y="105"/>
                </a:lnTo>
                <a:lnTo>
                  <a:pt x="78" y="106"/>
                </a:lnTo>
                <a:lnTo>
                  <a:pt x="78" y="108"/>
                </a:lnTo>
                <a:lnTo>
                  <a:pt x="77" y="109"/>
                </a:lnTo>
                <a:lnTo>
                  <a:pt x="77" y="111"/>
                </a:lnTo>
                <a:lnTo>
                  <a:pt x="75" y="112"/>
                </a:lnTo>
                <a:lnTo>
                  <a:pt x="75" y="114"/>
                </a:lnTo>
                <a:lnTo>
                  <a:pt x="74" y="115"/>
                </a:lnTo>
                <a:lnTo>
                  <a:pt x="72" y="117"/>
                </a:lnTo>
                <a:lnTo>
                  <a:pt x="71" y="118"/>
                </a:lnTo>
                <a:lnTo>
                  <a:pt x="71" y="120"/>
                </a:lnTo>
                <a:lnTo>
                  <a:pt x="69" y="120"/>
                </a:lnTo>
                <a:lnTo>
                  <a:pt x="68" y="121"/>
                </a:lnTo>
                <a:lnTo>
                  <a:pt x="68" y="123"/>
                </a:lnTo>
                <a:lnTo>
                  <a:pt x="66" y="123"/>
                </a:lnTo>
                <a:lnTo>
                  <a:pt x="66" y="124"/>
                </a:lnTo>
                <a:lnTo>
                  <a:pt x="65" y="124"/>
                </a:lnTo>
                <a:lnTo>
                  <a:pt x="63" y="126"/>
                </a:lnTo>
                <a:lnTo>
                  <a:pt x="62" y="126"/>
                </a:lnTo>
                <a:lnTo>
                  <a:pt x="62" y="127"/>
                </a:lnTo>
                <a:lnTo>
                  <a:pt x="60" y="127"/>
                </a:lnTo>
                <a:lnTo>
                  <a:pt x="59" y="129"/>
                </a:lnTo>
                <a:lnTo>
                  <a:pt x="57" y="129"/>
                </a:lnTo>
                <a:lnTo>
                  <a:pt x="57" y="130"/>
                </a:lnTo>
                <a:lnTo>
                  <a:pt x="56" y="130"/>
                </a:lnTo>
                <a:lnTo>
                  <a:pt x="55" y="130"/>
                </a:lnTo>
                <a:lnTo>
                  <a:pt x="53" y="132"/>
                </a:lnTo>
                <a:lnTo>
                  <a:pt x="52" y="132"/>
                </a:lnTo>
                <a:lnTo>
                  <a:pt x="50" y="133"/>
                </a:lnTo>
                <a:lnTo>
                  <a:pt x="49" y="133"/>
                </a:lnTo>
                <a:lnTo>
                  <a:pt x="47" y="133"/>
                </a:lnTo>
                <a:lnTo>
                  <a:pt x="46" y="133"/>
                </a:lnTo>
                <a:lnTo>
                  <a:pt x="44" y="134"/>
                </a:lnTo>
                <a:lnTo>
                  <a:pt x="43" y="134"/>
                </a:lnTo>
                <a:lnTo>
                  <a:pt x="41" y="134"/>
                </a:lnTo>
                <a:lnTo>
                  <a:pt x="40" y="134"/>
                </a:lnTo>
                <a:lnTo>
                  <a:pt x="38" y="134"/>
                </a:lnTo>
                <a:lnTo>
                  <a:pt x="37" y="134"/>
                </a:lnTo>
                <a:lnTo>
                  <a:pt x="35" y="134"/>
                </a:lnTo>
                <a:lnTo>
                  <a:pt x="34" y="134"/>
                </a:lnTo>
                <a:lnTo>
                  <a:pt x="31" y="134"/>
                </a:lnTo>
                <a:lnTo>
                  <a:pt x="29" y="134"/>
                </a:lnTo>
                <a:lnTo>
                  <a:pt x="28" y="134"/>
                </a:lnTo>
                <a:lnTo>
                  <a:pt x="25" y="134"/>
                </a:lnTo>
                <a:lnTo>
                  <a:pt x="24" y="134"/>
                </a:lnTo>
                <a:lnTo>
                  <a:pt x="22" y="133"/>
                </a:lnTo>
                <a:lnTo>
                  <a:pt x="21" y="133"/>
                </a:lnTo>
                <a:lnTo>
                  <a:pt x="19" y="133"/>
                </a:lnTo>
                <a:lnTo>
                  <a:pt x="18" y="132"/>
                </a:lnTo>
                <a:lnTo>
                  <a:pt x="16" y="132"/>
                </a:lnTo>
                <a:lnTo>
                  <a:pt x="15" y="130"/>
                </a:lnTo>
                <a:lnTo>
                  <a:pt x="13" y="130"/>
                </a:lnTo>
                <a:lnTo>
                  <a:pt x="12" y="129"/>
                </a:lnTo>
                <a:lnTo>
                  <a:pt x="10" y="127"/>
                </a:lnTo>
                <a:lnTo>
                  <a:pt x="9" y="126"/>
                </a:lnTo>
                <a:lnTo>
                  <a:pt x="7" y="126"/>
                </a:lnTo>
                <a:lnTo>
                  <a:pt x="7" y="124"/>
                </a:lnTo>
                <a:lnTo>
                  <a:pt x="6" y="123"/>
                </a:lnTo>
                <a:lnTo>
                  <a:pt x="4" y="121"/>
                </a:lnTo>
                <a:lnTo>
                  <a:pt x="4" y="120"/>
                </a:lnTo>
                <a:lnTo>
                  <a:pt x="3" y="118"/>
                </a:lnTo>
                <a:lnTo>
                  <a:pt x="3" y="117"/>
                </a:lnTo>
                <a:lnTo>
                  <a:pt x="1" y="114"/>
                </a:lnTo>
                <a:lnTo>
                  <a:pt x="1" y="112"/>
                </a:lnTo>
                <a:lnTo>
                  <a:pt x="1" y="111"/>
                </a:lnTo>
                <a:lnTo>
                  <a:pt x="0" y="109"/>
                </a:lnTo>
                <a:lnTo>
                  <a:pt x="0" y="106"/>
                </a:lnTo>
                <a:lnTo>
                  <a:pt x="0" y="105"/>
                </a:lnTo>
                <a:lnTo>
                  <a:pt x="0" y="102"/>
                </a:lnTo>
                <a:lnTo>
                  <a:pt x="0" y="101"/>
                </a:lnTo>
                <a:lnTo>
                  <a:pt x="0" y="98"/>
                </a:lnTo>
                <a:lnTo>
                  <a:pt x="0" y="95"/>
                </a:lnTo>
                <a:lnTo>
                  <a:pt x="0" y="93"/>
                </a:lnTo>
                <a:lnTo>
                  <a:pt x="0" y="92"/>
                </a:lnTo>
                <a:lnTo>
                  <a:pt x="0" y="90"/>
                </a:lnTo>
                <a:lnTo>
                  <a:pt x="0" y="89"/>
                </a:lnTo>
                <a:lnTo>
                  <a:pt x="0" y="87"/>
                </a:lnTo>
                <a:lnTo>
                  <a:pt x="0" y="86"/>
                </a:lnTo>
                <a:lnTo>
                  <a:pt x="0" y="84"/>
                </a:lnTo>
                <a:lnTo>
                  <a:pt x="0" y="83"/>
                </a:lnTo>
                <a:lnTo>
                  <a:pt x="0" y="81"/>
                </a:lnTo>
                <a:lnTo>
                  <a:pt x="0" y="80"/>
                </a:lnTo>
                <a:lnTo>
                  <a:pt x="0" y="78"/>
                </a:lnTo>
                <a:lnTo>
                  <a:pt x="0" y="77"/>
                </a:lnTo>
                <a:lnTo>
                  <a:pt x="1" y="77"/>
                </a:lnTo>
                <a:lnTo>
                  <a:pt x="1" y="75"/>
                </a:lnTo>
                <a:lnTo>
                  <a:pt x="1" y="74"/>
                </a:lnTo>
                <a:lnTo>
                  <a:pt x="1" y="73"/>
                </a:lnTo>
                <a:lnTo>
                  <a:pt x="1" y="71"/>
                </a:lnTo>
                <a:lnTo>
                  <a:pt x="1" y="70"/>
                </a:lnTo>
                <a:lnTo>
                  <a:pt x="3" y="68"/>
                </a:lnTo>
                <a:close/>
                <a:moveTo>
                  <a:pt x="38" y="112"/>
                </a:moveTo>
                <a:lnTo>
                  <a:pt x="40" y="112"/>
                </a:lnTo>
                <a:lnTo>
                  <a:pt x="41" y="112"/>
                </a:lnTo>
                <a:lnTo>
                  <a:pt x="43" y="112"/>
                </a:lnTo>
                <a:lnTo>
                  <a:pt x="44" y="112"/>
                </a:lnTo>
                <a:lnTo>
                  <a:pt x="46" y="112"/>
                </a:lnTo>
                <a:lnTo>
                  <a:pt x="46" y="111"/>
                </a:lnTo>
                <a:lnTo>
                  <a:pt x="47" y="111"/>
                </a:lnTo>
                <a:lnTo>
                  <a:pt x="49" y="109"/>
                </a:lnTo>
                <a:lnTo>
                  <a:pt x="50" y="109"/>
                </a:lnTo>
                <a:lnTo>
                  <a:pt x="50" y="108"/>
                </a:lnTo>
                <a:lnTo>
                  <a:pt x="52" y="108"/>
                </a:lnTo>
                <a:lnTo>
                  <a:pt x="52" y="106"/>
                </a:lnTo>
                <a:lnTo>
                  <a:pt x="53" y="106"/>
                </a:lnTo>
                <a:lnTo>
                  <a:pt x="53" y="105"/>
                </a:lnTo>
                <a:lnTo>
                  <a:pt x="55" y="104"/>
                </a:lnTo>
                <a:lnTo>
                  <a:pt x="55" y="102"/>
                </a:lnTo>
                <a:lnTo>
                  <a:pt x="56" y="102"/>
                </a:lnTo>
                <a:lnTo>
                  <a:pt x="56" y="101"/>
                </a:lnTo>
                <a:lnTo>
                  <a:pt x="56" y="99"/>
                </a:lnTo>
                <a:lnTo>
                  <a:pt x="57" y="99"/>
                </a:lnTo>
                <a:lnTo>
                  <a:pt x="57" y="98"/>
                </a:lnTo>
                <a:lnTo>
                  <a:pt x="57" y="96"/>
                </a:lnTo>
                <a:lnTo>
                  <a:pt x="59" y="95"/>
                </a:lnTo>
                <a:lnTo>
                  <a:pt x="59" y="93"/>
                </a:lnTo>
                <a:lnTo>
                  <a:pt x="59" y="92"/>
                </a:lnTo>
                <a:lnTo>
                  <a:pt x="60" y="90"/>
                </a:lnTo>
                <a:lnTo>
                  <a:pt x="60" y="89"/>
                </a:lnTo>
                <a:lnTo>
                  <a:pt x="60" y="87"/>
                </a:lnTo>
                <a:lnTo>
                  <a:pt x="62" y="86"/>
                </a:lnTo>
                <a:lnTo>
                  <a:pt x="62" y="84"/>
                </a:lnTo>
                <a:lnTo>
                  <a:pt x="62" y="83"/>
                </a:lnTo>
                <a:lnTo>
                  <a:pt x="62" y="81"/>
                </a:lnTo>
                <a:lnTo>
                  <a:pt x="63" y="80"/>
                </a:lnTo>
                <a:lnTo>
                  <a:pt x="63" y="78"/>
                </a:lnTo>
                <a:lnTo>
                  <a:pt x="63" y="77"/>
                </a:lnTo>
                <a:lnTo>
                  <a:pt x="63" y="75"/>
                </a:lnTo>
                <a:lnTo>
                  <a:pt x="65" y="74"/>
                </a:lnTo>
                <a:lnTo>
                  <a:pt x="65" y="73"/>
                </a:lnTo>
                <a:lnTo>
                  <a:pt x="65" y="71"/>
                </a:lnTo>
                <a:lnTo>
                  <a:pt x="65" y="70"/>
                </a:lnTo>
                <a:lnTo>
                  <a:pt x="65" y="68"/>
                </a:lnTo>
                <a:lnTo>
                  <a:pt x="66" y="67"/>
                </a:lnTo>
                <a:lnTo>
                  <a:pt x="66" y="65"/>
                </a:lnTo>
                <a:lnTo>
                  <a:pt x="66" y="64"/>
                </a:lnTo>
                <a:lnTo>
                  <a:pt x="66" y="62"/>
                </a:lnTo>
                <a:lnTo>
                  <a:pt x="66" y="61"/>
                </a:lnTo>
                <a:lnTo>
                  <a:pt x="68" y="61"/>
                </a:lnTo>
                <a:lnTo>
                  <a:pt x="68" y="59"/>
                </a:lnTo>
                <a:lnTo>
                  <a:pt x="68" y="58"/>
                </a:lnTo>
                <a:lnTo>
                  <a:pt x="68" y="56"/>
                </a:lnTo>
                <a:lnTo>
                  <a:pt x="68" y="55"/>
                </a:lnTo>
                <a:lnTo>
                  <a:pt x="68" y="53"/>
                </a:lnTo>
                <a:lnTo>
                  <a:pt x="68" y="52"/>
                </a:lnTo>
                <a:lnTo>
                  <a:pt x="69" y="52"/>
                </a:lnTo>
                <a:lnTo>
                  <a:pt x="69" y="50"/>
                </a:lnTo>
                <a:lnTo>
                  <a:pt x="69" y="49"/>
                </a:lnTo>
                <a:lnTo>
                  <a:pt x="69" y="47"/>
                </a:lnTo>
                <a:lnTo>
                  <a:pt x="69" y="46"/>
                </a:lnTo>
                <a:lnTo>
                  <a:pt x="69" y="45"/>
                </a:lnTo>
                <a:lnTo>
                  <a:pt x="69" y="43"/>
                </a:lnTo>
                <a:lnTo>
                  <a:pt x="69" y="42"/>
                </a:lnTo>
                <a:lnTo>
                  <a:pt x="69" y="40"/>
                </a:lnTo>
                <a:lnTo>
                  <a:pt x="69" y="39"/>
                </a:lnTo>
                <a:lnTo>
                  <a:pt x="69" y="37"/>
                </a:lnTo>
                <a:lnTo>
                  <a:pt x="69" y="36"/>
                </a:lnTo>
                <a:lnTo>
                  <a:pt x="69" y="34"/>
                </a:lnTo>
                <a:lnTo>
                  <a:pt x="69" y="33"/>
                </a:lnTo>
                <a:lnTo>
                  <a:pt x="69" y="31"/>
                </a:lnTo>
                <a:lnTo>
                  <a:pt x="69" y="30"/>
                </a:lnTo>
                <a:lnTo>
                  <a:pt x="68" y="30"/>
                </a:lnTo>
                <a:lnTo>
                  <a:pt x="68" y="28"/>
                </a:lnTo>
                <a:lnTo>
                  <a:pt x="68" y="27"/>
                </a:lnTo>
                <a:lnTo>
                  <a:pt x="66" y="27"/>
                </a:lnTo>
                <a:lnTo>
                  <a:pt x="66" y="25"/>
                </a:lnTo>
                <a:lnTo>
                  <a:pt x="65" y="24"/>
                </a:lnTo>
                <a:lnTo>
                  <a:pt x="63" y="24"/>
                </a:lnTo>
                <a:lnTo>
                  <a:pt x="63" y="22"/>
                </a:lnTo>
                <a:lnTo>
                  <a:pt x="62" y="22"/>
                </a:lnTo>
                <a:lnTo>
                  <a:pt x="60" y="22"/>
                </a:lnTo>
                <a:lnTo>
                  <a:pt x="59" y="22"/>
                </a:lnTo>
                <a:lnTo>
                  <a:pt x="57" y="22"/>
                </a:lnTo>
                <a:lnTo>
                  <a:pt x="56" y="22"/>
                </a:lnTo>
                <a:lnTo>
                  <a:pt x="55" y="22"/>
                </a:lnTo>
                <a:lnTo>
                  <a:pt x="53" y="22"/>
                </a:lnTo>
                <a:lnTo>
                  <a:pt x="52" y="22"/>
                </a:lnTo>
                <a:lnTo>
                  <a:pt x="50" y="22"/>
                </a:lnTo>
                <a:lnTo>
                  <a:pt x="49" y="24"/>
                </a:lnTo>
                <a:lnTo>
                  <a:pt x="47" y="24"/>
                </a:lnTo>
                <a:lnTo>
                  <a:pt x="47" y="25"/>
                </a:lnTo>
                <a:lnTo>
                  <a:pt x="46" y="25"/>
                </a:lnTo>
                <a:lnTo>
                  <a:pt x="44" y="27"/>
                </a:lnTo>
                <a:lnTo>
                  <a:pt x="43" y="27"/>
                </a:lnTo>
                <a:lnTo>
                  <a:pt x="43" y="28"/>
                </a:lnTo>
                <a:lnTo>
                  <a:pt x="41" y="28"/>
                </a:lnTo>
                <a:lnTo>
                  <a:pt x="41" y="30"/>
                </a:lnTo>
                <a:lnTo>
                  <a:pt x="41" y="31"/>
                </a:lnTo>
                <a:lnTo>
                  <a:pt x="40" y="31"/>
                </a:lnTo>
                <a:lnTo>
                  <a:pt x="40" y="33"/>
                </a:lnTo>
                <a:lnTo>
                  <a:pt x="38" y="34"/>
                </a:lnTo>
                <a:lnTo>
                  <a:pt x="38" y="36"/>
                </a:lnTo>
                <a:lnTo>
                  <a:pt x="37" y="37"/>
                </a:lnTo>
                <a:lnTo>
                  <a:pt x="37" y="39"/>
                </a:lnTo>
                <a:lnTo>
                  <a:pt x="37" y="40"/>
                </a:lnTo>
                <a:lnTo>
                  <a:pt x="35" y="40"/>
                </a:lnTo>
                <a:lnTo>
                  <a:pt x="35" y="42"/>
                </a:lnTo>
                <a:lnTo>
                  <a:pt x="35" y="43"/>
                </a:lnTo>
                <a:lnTo>
                  <a:pt x="35" y="45"/>
                </a:lnTo>
                <a:lnTo>
                  <a:pt x="34" y="45"/>
                </a:lnTo>
                <a:lnTo>
                  <a:pt x="34" y="46"/>
                </a:lnTo>
                <a:lnTo>
                  <a:pt x="34" y="47"/>
                </a:lnTo>
                <a:lnTo>
                  <a:pt x="34" y="49"/>
                </a:lnTo>
                <a:lnTo>
                  <a:pt x="32" y="49"/>
                </a:lnTo>
                <a:lnTo>
                  <a:pt x="32" y="50"/>
                </a:lnTo>
                <a:lnTo>
                  <a:pt x="32" y="52"/>
                </a:lnTo>
                <a:lnTo>
                  <a:pt x="32" y="53"/>
                </a:lnTo>
                <a:lnTo>
                  <a:pt x="31" y="55"/>
                </a:lnTo>
                <a:lnTo>
                  <a:pt x="31" y="56"/>
                </a:lnTo>
                <a:lnTo>
                  <a:pt x="31" y="58"/>
                </a:lnTo>
                <a:lnTo>
                  <a:pt x="31" y="59"/>
                </a:lnTo>
                <a:lnTo>
                  <a:pt x="29" y="61"/>
                </a:lnTo>
                <a:lnTo>
                  <a:pt x="29" y="62"/>
                </a:lnTo>
                <a:lnTo>
                  <a:pt x="29" y="64"/>
                </a:lnTo>
                <a:lnTo>
                  <a:pt x="29" y="65"/>
                </a:lnTo>
                <a:lnTo>
                  <a:pt x="29" y="67"/>
                </a:lnTo>
                <a:lnTo>
                  <a:pt x="28" y="68"/>
                </a:lnTo>
                <a:lnTo>
                  <a:pt x="28" y="70"/>
                </a:lnTo>
                <a:lnTo>
                  <a:pt x="28" y="71"/>
                </a:lnTo>
                <a:lnTo>
                  <a:pt x="28" y="73"/>
                </a:lnTo>
                <a:lnTo>
                  <a:pt x="28" y="74"/>
                </a:lnTo>
                <a:lnTo>
                  <a:pt x="26" y="75"/>
                </a:lnTo>
                <a:lnTo>
                  <a:pt x="26" y="77"/>
                </a:lnTo>
                <a:lnTo>
                  <a:pt x="26" y="78"/>
                </a:lnTo>
                <a:lnTo>
                  <a:pt x="26" y="80"/>
                </a:lnTo>
                <a:lnTo>
                  <a:pt x="26" y="81"/>
                </a:lnTo>
                <a:lnTo>
                  <a:pt x="26" y="83"/>
                </a:lnTo>
                <a:lnTo>
                  <a:pt x="26" y="84"/>
                </a:lnTo>
                <a:lnTo>
                  <a:pt x="25" y="86"/>
                </a:lnTo>
                <a:lnTo>
                  <a:pt x="25" y="87"/>
                </a:lnTo>
                <a:lnTo>
                  <a:pt x="25" y="89"/>
                </a:lnTo>
                <a:lnTo>
                  <a:pt x="25" y="90"/>
                </a:lnTo>
                <a:lnTo>
                  <a:pt x="25" y="92"/>
                </a:lnTo>
                <a:lnTo>
                  <a:pt x="25" y="93"/>
                </a:lnTo>
                <a:lnTo>
                  <a:pt x="25" y="95"/>
                </a:lnTo>
                <a:lnTo>
                  <a:pt x="25" y="96"/>
                </a:lnTo>
                <a:lnTo>
                  <a:pt x="25" y="98"/>
                </a:lnTo>
                <a:lnTo>
                  <a:pt x="25" y="99"/>
                </a:lnTo>
                <a:lnTo>
                  <a:pt x="25" y="101"/>
                </a:lnTo>
                <a:lnTo>
                  <a:pt x="25" y="102"/>
                </a:lnTo>
                <a:lnTo>
                  <a:pt x="26" y="104"/>
                </a:lnTo>
                <a:lnTo>
                  <a:pt x="26" y="105"/>
                </a:lnTo>
                <a:lnTo>
                  <a:pt x="26" y="106"/>
                </a:lnTo>
                <a:lnTo>
                  <a:pt x="26" y="108"/>
                </a:lnTo>
                <a:lnTo>
                  <a:pt x="28" y="108"/>
                </a:lnTo>
                <a:lnTo>
                  <a:pt x="28" y="109"/>
                </a:lnTo>
                <a:lnTo>
                  <a:pt x="29" y="109"/>
                </a:lnTo>
                <a:lnTo>
                  <a:pt x="29" y="111"/>
                </a:lnTo>
                <a:lnTo>
                  <a:pt x="31" y="111"/>
                </a:lnTo>
                <a:lnTo>
                  <a:pt x="32" y="112"/>
                </a:lnTo>
                <a:lnTo>
                  <a:pt x="34" y="112"/>
                </a:lnTo>
                <a:lnTo>
                  <a:pt x="35" y="112"/>
                </a:lnTo>
                <a:lnTo>
                  <a:pt x="37" y="112"/>
                </a:lnTo>
                <a:lnTo>
                  <a:pt x="38" y="11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3" name="Freeform 67"/>
          <p:cNvSpPr>
            <a:spLocks/>
          </p:cNvSpPr>
          <p:nvPr/>
        </p:nvSpPr>
        <p:spPr bwMode="auto">
          <a:xfrm>
            <a:off x="6138863" y="3308350"/>
            <a:ext cx="28575" cy="30163"/>
          </a:xfrm>
          <a:custGeom>
            <a:avLst/>
            <a:gdLst>
              <a:gd name="T0" fmla="*/ 2147483647 w 34"/>
              <a:gd name="T1" fmla="*/ 0 h 28"/>
              <a:gd name="T2" fmla="*/ 2147483647 w 34"/>
              <a:gd name="T3" fmla="*/ 0 h 28"/>
              <a:gd name="T4" fmla="*/ 2147483647 w 34"/>
              <a:gd name="T5" fmla="*/ 2147483647 h 28"/>
              <a:gd name="T6" fmla="*/ 0 w 34"/>
              <a:gd name="T7" fmla="*/ 2147483647 h 28"/>
              <a:gd name="T8" fmla="*/ 2147483647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6" y="0"/>
                </a:moveTo>
                <a:lnTo>
                  <a:pt x="34" y="0"/>
                </a:lnTo>
                <a:lnTo>
                  <a:pt x="28" y="28"/>
                </a:lnTo>
                <a:lnTo>
                  <a:pt x="0" y="28"/>
                </a:lnTo>
                <a:lnTo>
                  <a:pt x="6"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4" name="Freeform 68"/>
          <p:cNvSpPr>
            <a:spLocks/>
          </p:cNvSpPr>
          <p:nvPr/>
        </p:nvSpPr>
        <p:spPr bwMode="auto">
          <a:xfrm>
            <a:off x="6183313" y="3197225"/>
            <a:ext cx="80962" cy="142875"/>
          </a:xfrm>
          <a:custGeom>
            <a:avLst/>
            <a:gdLst>
              <a:gd name="T0" fmla="*/ 2147483647 w 97"/>
              <a:gd name="T1" fmla="*/ 2147483647 h 134"/>
              <a:gd name="T2" fmla="*/ 2147483647 w 97"/>
              <a:gd name="T3" fmla="*/ 2147483647 h 134"/>
              <a:gd name="T4" fmla="*/ 2147483647 w 97"/>
              <a:gd name="T5" fmla="*/ 2147483647 h 134"/>
              <a:gd name="T6" fmla="*/ 2147483647 w 97"/>
              <a:gd name="T7" fmla="*/ 2147483647 h 134"/>
              <a:gd name="T8" fmla="*/ 2147483647 w 97"/>
              <a:gd name="T9" fmla="*/ 2147483647 h 134"/>
              <a:gd name="T10" fmla="*/ 2147483647 w 97"/>
              <a:gd name="T11" fmla="*/ 2147483647 h 134"/>
              <a:gd name="T12" fmla="*/ 2147483647 w 97"/>
              <a:gd name="T13" fmla="*/ 2147483647 h 134"/>
              <a:gd name="T14" fmla="*/ 2147483647 w 97"/>
              <a:gd name="T15" fmla="*/ 2147483647 h 134"/>
              <a:gd name="T16" fmla="*/ 2147483647 w 97"/>
              <a:gd name="T17" fmla="*/ 2147483647 h 134"/>
              <a:gd name="T18" fmla="*/ 2147483647 w 97"/>
              <a:gd name="T19" fmla="*/ 2147483647 h 134"/>
              <a:gd name="T20" fmla="*/ 2147483647 w 97"/>
              <a:gd name="T21" fmla="*/ 2147483647 h 134"/>
              <a:gd name="T22" fmla="*/ 2147483647 w 97"/>
              <a:gd name="T23" fmla="*/ 2147483647 h 134"/>
              <a:gd name="T24" fmla="*/ 2147483647 w 97"/>
              <a:gd name="T25" fmla="*/ 2147483647 h 134"/>
              <a:gd name="T26" fmla="*/ 2147483647 w 97"/>
              <a:gd name="T27" fmla="*/ 2147483647 h 134"/>
              <a:gd name="T28" fmla="*/ 2147483647 w 97"/>
              <a:gd name="T29" fmla="*/ 2147483647 h 134"/>
              <a:gd name="T30" fmla="*/ 2147483647 w 97"/>
              <a:gd name="T31" fmla="*/ 2147483647 h 134"/>
              <a:gd name="T32" fmla="*/ 2147483647 w 97"/>
              <a:gd name="T33" fmla="*/ 2147483647 h 134"/>
              <a:gd name="T34" fmla="*/ 2147483647 w 97"/>
              <a:gd name="T35" fmla="*/ 2147483647 h 134"/>
              <a:gd name="T36" fmla="*/ 2147483647 w 97"/>
              <a:gd name="T37" fmla="*/ 2147483647 h 134"/>
              <a:gd name="T38" fmla="*/ 2147483647 w 97"/>
              <a:gd name="T39" fmla="*/ 2147483647 h 134"/>
              <a:gd name="T40" fmla="*/ 2147483647 w 97"/>
              <a:gd name="T41" fmla="*/ 2147483647 h 134"/>
              <a:gd name="T42" fmla="*/ 2147483647 w 97"/>
              <a:gd name="T43" fmla="*/ 2147483647 h 134"/>
              <a:gd name="T44" fmla="*/ 2147483647 w 97"/>
              <a:gd name="T45" fmla="*/ 2147483647 h 134"/>
              <a:gd name="T46" fmla="*/ 2147483647 w 97"/>
              <a:gd name="T47" fmla="*/ 2147483647 h 134"/>
              <a:gd name="T48" fmla="*/ 2147483647 w 97"/>
              <a:gd name="T49" fmla="*/ 2147483647 h 134"/>
              <a:gd name="T50" fmla="*/ 2147483647 w 97"/>
              <a:gd name="T51" fmla="*/ 2147483647 h 134"/>
              <a:gd name="T52" fmla="*/ 2147483647 w 97"/>
              <a:gd name="T53" fmla="*/ 2147483647 h 134"/>
              <a:gd name="T54" fmla="*/ 2147483647 w 97"/>
              <a:gd name="T55" fmla="*/ 2147483647 h 134"/>
              <a:gd name="T56" fmla="*/ 2147483647 w 97"/>
              <a:gd name="T57" fmla="*/ 0 h 134"/>
              <a:gd name="T58" fmla="*/ 2147483647 w 97"/>
              <a:gd name="T59" fmla="*/ 0 h 134"/>
              <a:gd name="T60" fmla="*/ 2147483647 w 97"/>
              <a:gd name="T61" fmla="*/ 2147483647 h 134"/>
              <a:gd name="T62" fmla="*/ 2147483647 w 97"/>
              <a:gd name="T63" fmla="*/ 2147483647 h 134"/>
              <a:gd name="T64" fmla="*/ 2147483647 w 97"/>
              <a:gd name="T65" fmla="*/ 2147483647 h 134"/>
              <a:gd name="T66" fmla="*/ 2147483647 w 97"/>
              <a:gd name="T67" fmla="*/ 2147483647 h 134"/>
              <a:gd name="T68" fmla="*/ 2147483647 w 97"/>
              <a:gd name="T69" fmla="*/ 2147483647 h 134"/>
              <a:gd name="T70" fmla="*/ 2147483647 w 97"/>
              <a:gd name="T71" fmla="*/ 2147483647 h 134"/>
              <a:gd name="T72" fmla="*/ 2147483647 w 97"/>
              <a:gd name="T73" fmla="*/ 2147483647 h 134"/>
              <a:gd name="T74" fmla="*/ 2147483647 w 97"/>
              <a:gd name="T75" fmla="*/ 2147483647 h 134"/>
              <a:gd name="T76" fmla="*/ 2147483647 w 97"/>
              <a:gd name="T77" fmla="*/ 2147483647 h 134"/>
              <a:gd name="T78" fmla="*/ 2147483647 w 97"/>
              <a:gd name="T79" fmla="*/ 2147483647 h 134"/>
              <a:gd name="T80" fmla="*/ 2147483647 w 97"/>
              <a:gd name="T81" fmla="*/ 2147483647 h 134"/>
              <a:gd name="T82" fmla="*/ 2147483647 w 97"/>
              <a:gd name="T83" fmla="*/ 2147483647 h 134"/>
              <a:gd name="T84" fmla="*/ 2147483647 w 97"/>
              <a:gd name="T85" fmla="*/ 2147483647 h 134"/>
              <a:gd name="T86" fmla="*/ 2147483647 w 97"/>
              <a:gd name="T87" fmla="*/ 2147483647 h 134"/>
              <a:gd name="T88" fmla="*/ 2147483647 w 97"/>
              <a:gd name="T89" fmla="*/ 2147483647 h 134"/>
              <a:gd name="T90" fmla="*/ 2147483647 w 97"/>
              <a:gd name="T91" fmla="*/ 2147483647 h 134"/>
              <a:gd name="T92" fmla="*/ 2147483647 w 97"/>
              <a:gd name="T93" fmla="*/ 2147483647 h 134"/>
              <a:gd name="T94" fmla="*/ 2147483647 w 97"/>
              <a:gd name="T95" fmla="*/ 2147483647 h 134"/>
              <a:gd name="T96" fmla="*/ 2147483647 w 97"/>
              <a:gd name="T97" fmla="*/ 2147483647 h 134"/>
              <a:gd name="T98" fmla="*/ 2147483647 w 97"/>
              <a:gd name="T99" fmla="*/ 2147483647 h 134"/>
              <a:gd name="T100" fmla="*/ 2147483647 w 97"/>
              <a:gd name="T101" fmla="*/ 2147483647 h 134"/>
              <a:gd name="T102" fmla="*/ 2147483647 w 97"/>
              <a:gd name="T103" fmla="*/ 2147483647 h 134"/>
              <a:gd name="T104" fmla="*/ 2147483647 w 97"/>
              <a:gd name="T105" fmla="*/ 2147483647 h 134"/>
              <a:gd name="T106" fmla="*/ 2147483647 w 97"/>
              <a:gd name="T107" fmla="*/ 2147483647 h 134"/>
              <a:gd name="T108" fmla="*/ 2147483647 w 97"/>
              <a:gd name="T109" fmla="*/ 2147483647 h 134"/>
              <a:gd name="T110" fmla="*/ 0 w 97"/>
              <a:gd name="T111" fmla="*/ 2147483647 h 134"/>
              <a:gd name="T112" fmla="*/ 0 w 97"/>
              <a:gd name="T113" fmla="*/ 2147483647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7"/>
              <a:gd name="T172" fmla="*/ 0 h 134"/>
              <a:gd name="T173" fmla="*/ 97 w 97"/>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7" h="134">
                <a:moveTo>
                  <a:pt x="0" y="90"/>
                </a:moveTo>
                <a:lnTo>
                  <a:pt x="25" y="90"/>
                </a:lnTo>
                <a:lnTo>
                  <a:pt x="25" y="92"/>
                </a:lnTo>
                <a:lnTo>
                  <a:pt x="25" y="93"/>
                </a:lnTo>
                <a:lnTo>
                  <a:pt x="25" y="95"/>
                </a:lnTo>
                <a:lnTo>
                  <a:pt x="25" y="96"/>
                </a:lnTo>
                <a:lnTo>
                  <a:pt x="25" y="98"/>
                </a:lnTo>
                <a:lnTo>
                  <a:pt x="25" y="99"/>
                </a:lnTo>
                <a:lnTo>
                  <a:pt x="25" y="101"/>
                </a:lnTo>
                <a:lnTo>
                  <a:pt x="25" y="102"/>
                </a:lnTo>
                <a:lnTo>
                  <a:pt x="25" y="104"/>
                </a:lnTo>
                <a:lnTo>
                  <a:pt x="25" y="105"/>
                </a:lnTo>
                <a:lnTo>
                  <a:pt x="27" y="105"/>
                </a:lnTo>
                <a:lnTo>
                  <a:pt x="27" y="106"/>
                </a:lnTo>
                <a:lnTo>
                  <a:pt x="28" y="108"/>
                </a:lnTo>
                <a:lnTo>
                  <a:pt x="28" y="109"/>
                </a:lnTo>
                <a:lnTo>
                  <a:pt x="30" y="109"/>
                </a:lnTo>
                <a:lnTo>
                  <a:pt x="30" y="111"/>
                </a:lnTo>
                <a:lnTo>
                  <a:pt x="31" y="111"/>
                </a:lnTo>
                <a:lnTo>
                  <a:pt x="33" y="112"/>
                </a:lnTo>
                <a:lnTo>
                  <a:pt x="34" y="112"/>
                </a:lnTo>
                <a:lnTo>
                  <a:pt x="35" y="112"/>
                </a:lnTo>
                <a:lnTo>
                  <a:pt x="37" y="112"/>
                </a:lnTo>
                <a:lnTo>
                  <a:pt x="38" y="112"/>
                </a:lnTo>
                <a:lnTo>
                  <a:pt x="40" y="112"/>
                </a:lnTo>
                <a:lnTo>
                  <a:pt x="41" y="112"/>
                </a:lnTo>
                <a:lnTo>
                  <a:pt x="43" y="112"/>
                </a:lnTo>
                <a:lnTo>
                  <a:pt x="44" y="112"/>
                </a:lnTo>
                <a:lnTo>
                  <a:pt x="46" y="112"/>
                </a:lnTo>
                <a:lnTo>
                  <a:pt x="47" y="112"/>
                </a:lnTo>
                <a:lnTo>
                  <a:pt x="47" y="111"/>
                </a:lnTo>
                <a:lnTo>
                  <a:pt x="49" y="111"/>
                </a:lnTo>
                <a:lnTo>
                  <a:pt x="50" y="111"/>
                </a:lnTo>
                <a:lnTo>
                  <a:pt x="50" y="109"/>
                </a:lnTo>
                <a:lnTo>
                  <a:pt x="52" y="109"/>
                </a:lnTo>
                <a:lnTo>
                  <a:pt x="53" y="109"/>
                </a:lnTo>
                <a:lnTo>
                  <a:pt x="53" y="108"/>
                </a:lnTo>
                <a:lnTo>
                  <a:pt x="55" y="108"/>
                </a:lnTo>
                <a:lnTo>
                  <a:pt x="55" y="106"/>
                </a:lnTo>
                <a:lnTo>
                  <a:pt x="56" y="106"/>
                </a:lnTo>
                <a:lnTo>
                  <a:pt x="56" y="105"/>
                </a:lnTo>
                <a:lnTo>
                  <a:pt x="58" y="105"/>
                </a:lnTo>
                <a:lnTo>
                  <a:pt x="58" y="104"/>
                </a:lnTo>
                <a:lnTo>
                  <a:pt x="59" y="102"/>
                </a:lnTo>
                <a:lnTo>
                  <a:pt x="59" y="101"/>
                </a:lnTo>
                <a:lnTo>
                  <a:pt x="61" y="99"/>
                </a:lnTo>
                <a:lnTo>
                  <a:pt x="61" y="98"/>
                </a:lnTo>
                <a:lnTo>
                  <a:pt x="61" y="96"/>
                </a:lnTo>
                <a:lnTo>
                  <a:pt x="62" y="96"/>
                </a:lnTo>
                <a:lnTo>
                  <a:pt x="62" y="95"/>
                </a:lnTo>
                <a:lnTo>
                  <a:pt x="62" y="93"/>
                </a:lnTo>
                <a:lnTo>
                  <a:pt x="62" y="92"/>
                </a:lnTo>
                <a:lnTo>
                  <a:pt x="62" y="90"/>
                </a:lnTo>
                <a:lnTo>
                  <a:pt x="62" y="89"/>
                </a:lnTo>
                <a:lnTo>
                  <a:pt x="62" y="87"/>
                </a:lnTo>
                <a:lnTo>
                  <a:pt x="62" y="86"/>
                </a:lnTo>
                <a:lnTo>
                  <a:pt x="62" y="84"/>
                </a:lnTo>
                <a:lnTo>
                  <a:pt x="62" y="83"/>
                </a:lnTo>
                <a:lnTo>
                  <a:pt x="62" y="81"/>
                </a:lnTo>
                <a:lnTo>
                  <a:pt x="61" y="81"/>
                </a:lnTo>
                <a:lnTo>
                  <a:pt x="61" y="80"/>
                </a:lnTo>
                <a:lnTo>
                  <a:pt x="59" y="80"/>
                </a:lnTo>
                <a:lnTo>
                  <a:pt x="59" y="78"/>
                </a:lnTo>
                <a:lnTo>
                  <a:pt x="58" y="78"/>
                </a:lnTo>
                <a:lnTo>
                  <a:pt x="56" y="77"/>
                </a:lnTo>
                <a:lnTo>
                  <a:pt x="55" y="77"/>
                </a:lnTo>
                <a:lnTo>
                  <a:pt x="53" y="77"/>
                </a:lnTo>
                <a:lnTo>
                  <a:pt x="53" y="75"/>
                </a:lnTo>
                <a:lnTo>
                  <a:pt x="52" y="75"/>
                </a:lnTo>
                <a:lnTo>
                  <a:pt x="50" y="75"/>
                </a:lnTo>
                <a:lnTo>
                  <a:pt x="49" y="75"/>
                </a:lnTo>
                <a:lnTo>
                  <a:pt x="47" y="75"/>
                </a:lnTo>
                <a:lnTo>
                  <a:pt x="46" y="75"/>
                </a:lnTo>
                <a:lnTo>
                  <a:pt x="44" y="75"/>
                </a:lnTo>
                <a:lnTo>
                  <a:pt x="43" y="75"/>
                </a:lnTo>
                <a:lnTo>
                  <a:pt x="43" y="74"/>
                </a:lnTo>
                <a:lnTo>
                  <a:pt x="41" y="74"/>
                </a:lnTo>
                <a:lnTo>
                  <a:pt x="40" y="74"/>
                </a:lnTo>
                <a:lnTo>
                  <a:pt x="38" y="74"/>
                </a:lnTo>
                <a:lnTo>
                  <a:pt x="37" y="74"/>
                </a:lnTo>
                <a:lnTo>
                  <a:pt x="41" y="55"/>
                </a:lnTo>
                <a:lnTo>
                  <a:pt x="43" y="55"/>
                </a:lnTo>
                <a:lnTo>
                  <a:pt x="44" y="55"/>
                </a:lnTo>
                <a:lnTo>
                  <a:pt x="46" y="55"/>
                </a:lnTo>
                <a:lnTo>
                  <a:pt x="47" y="55"/>
                </a:lnTo>
                <a:lnTo>
                  <a:pt x="49" y="55"/>
                </a:lnTo>
                <a:lnTo>
                  <a:pt x="50" y="55"/>
                </a:lnTo>
                <a:lnTo>
                  <a:pt x="52" y="55"/>
                </a:lnTo>
                <a:lnTo>
                  <a:pt x="53" y="55"/>
                </a:lnTo>
                <a:lnTo>
                  <a:pt x="55" y="55"/>
                </a:lnTo>
                <a:lnTo>
                  <a:pt x="56" y="53"/>
                </a:lnTo>
                <a:lnTo>
                  <a:pt x="58" y="53"/>
                </a:lnTo>
                <a:lnTo>
                  <a:pt x="59" y="53"/>
                </a:lnTo>
                <a:lnTo>
                  <a:pt x="61" y="52"/>
                </a:lnTo>
                <a:lnTo>
                  <a:pt x="62" y="52"/>
                </a:lnTo>
                <a:lnTo>
                  <a:pt x="62" y="50"/>
                </a:lnTo>
                <a:lnTo>
                  <a:pt x="64" y="50"/>
                </a:lnTo>
                <a:lnTo>
                  <a:pt x="65" y="49"/>
                </a:lnTo>
                <a:lnTo>
                  <a:pt x="65" y="47"/>
                </a:lnTo>
                <a:lnTo>
                  <a:pt x="66" y="47"/>
                </a:lnTo>
                <a:lnTo>
                  <a:pt x="66" y="46"/>
                </a:lnTo>
                <a:lnTo>
                  <a:pt x="68" y="46"/>
                </a:lnTo>
                <a:lnTo>
                  <a:pt x="68" y="45"/>
                </a:lnTo>
                <a:lnTo>
                  <a:pt x="68" y="43"/>
                </a:lnTo>
                <a:lnTo>
                  <a:pt x="69" y="43"/>
                </a:lnTo>
                <a:lnTo>
                  <a:pt x="69" y="42"/>
                </a:lnTo>
                <a:lnTo>
                  <a:pt x="69" y="40"/>
                </a:lnTo>
                <a:lnTo>
                  <a:pt x="69" y="39"/>
                </a:lnTo>
                <a:lnTo>
                  <a:pt x="71" y="37"/>
                </a:lnTo>
                <a:lnTo>
                  <a:pt x="71" y="36"/>
                </a:lnTo>
                <a:lnTo>
                  <a:pt x="71" y="34"/>
                </a:lnTo>
                <a:lnTo>
                  <a:pt x="71" y="33"/>
                </a:lnTo>
                <a:lnTo>
                  <a:pt x="71" y="31"/>
                </a:lnTo>
                <a:lnTo>
                  <a:pt x="71" y="30"/>
                </a:lnTo>
                <a:lnTo>
                  <a:pt x="69" y="30"/>
                </a:lnTo>
                <a:lnTo>
                  <a:pt x="69" y="28"/>
                </a:lnTo>
                <a:lnTo>
                  <a:pt x="69" y="27"/>
                </a:lnTo>
                <a:lnTo>
                  <a:pt x="68" y="27"/>
                </a:lnTo>
                <a:lnTo>
                  <a:pt x="68" y="25"/>
                </a:lnTo>
                <a:lnTo>
                  <a:pt x="66" y="25"/>
                </a:lnTo>
                <a:lnTo>
                  <a:pt x="66" y="24"/>
                </a:lnTo>
                <a:lnTo>
                  <a:pt x="65" y="24"/>
                </a:lnTo>
                <a:lnTo>
                  <a:pt x="64" y="22"/>
                </a:lnTo>
                <a:lnTo>
                  <a:pt x="62" y="22"/>
                </a:lnTo>
                <a:lnTo>
                  <a:pt x="61" y="22"/>
                </a:lnTo>
                <a:lnTo>
                  <a:pt x="59" y="22"/>
                </a:lnTo>
                <a:lnTo>
                  <a:pt x="58" y="22"/>
                </a:lnTo>
                <a:lnTo>
                  <a:pt x="56" y="22"/>
                </a:lnTo>
                <a:lnTo>
                  <a:pt x="55" y="22"/>
                </a:lnTo>
                <a:lnTo>
                  <a:pt x="53" y="22"/>
                </a:lnTo>
                <a:lnTo>
                  <a:pt x="52" y="22"/>
                </a:lnTo>
                <a:lnTo>
                  <a:pt x="50" y="22"/>
                </a:lnTo>
                <a:lnTo>
                  <a:pt x="49" y="22"/>
                </a:lnTo>
                <a:lnTo>
                  <a:pt x="49" y="24"/>
                </a:lnTo>
                <a:lnTo>
                  <a:pt x="47" y="24"/>
                </a:lnTo>
                <a:lnTo>
                  <a:pt x="46" y="24"/>
                </a:lnTo>
                <a:lnTo>
                  <a:pt x="46" y="25"/>
                </a:lnTo>
                <a:lnTo>
                  <a:pt x="44" y="25"/>
                </a:lnTo>
                <a:lnTo>
                  <a:pt x="44" y="27"/>
                </a:lnTo>
                <a:lnTo>
                  <a:pt x="43" y="27"/>
                </a:lnTo>
                <a:lnTo>
                  <a:pt x="43" y="28"/>
                </a:lnTo>
                <a:lnTo>
                  <a:pt x="41" y="28"/>
                </a:lnTo>
                <a:lnTo>
                  <a:pt x="41" y="30"/>
                </a:lnTo>
                <a:lnTo>
                  <a:pt x="40" y="30"/>
                </a:lnTo>
                <a:lnTo>
                  <a:pt x="40" y="31"/>
                </a:lnTo>
                <a:lnTo>
                  <a:pt x="40" y="33"/>
                </a:lnTo>
                <a:lnTo>
                  <a:pt x="38" y="33"/>
                </a:lnTo>
                <a:lnTo>
                  <a:pt x="38" y="34"/>
                </a:lnTo>
                <a:lnTo>
                  <a:pt x="38" y="36"/>
                </a:lnTo>
                <a:lnTo>
                  <a:pt x="37" y="36"/>
                </a:lnTo>
                <a:lnTo>
                  <a:pt x="37" y="37"/>
                </a:lnTo>
                <a:lnTo>
                  <a:pt x="37" y="39"/>
                </a:lnTo>
                <a:lnTo>
                  <a:pt x="35" y="40"/>
                </a:lnTo>
                <a:lnTo>
                  <a:pt x="35" y="42"/>
                </a:lnTo>
                <a:lnTo>
                  <a:pt x="35" y="43"/>
                </a:lnTo>
                <a:lnTo>
                  <a:pt x="12" y="43"/>
                </a:lnTo>
                <a:lnTo>
                  <a:pt x="12" y="42"/>
                </a:lnTo>
                <a:lnTo>
                  <a:pt x="12" y="40"/>
                </a:lnTo>
                <a:lnTo>
                  <a:pt x="12" y="39"/>
                </a:lnTo>
                <a:lnTo>
                  <a:pt x="13" y="37"/>
                </a:lnTo>
                <a:lnTo>
                  <a:pt x="13" y="36"/>
                </a:lnTo>
                <a:lnTo>
                  <a:pt x="13" y="34"/>
                </a:lnTo>
                <a:lnTo>
                  <a:pt x="15" y="34"/>
                </a:lnTo>
                <a:lnTo>
                  <a:pt x="15" y="33"/>
                </a:lnTo>
                <a:lnTo>
                  <a:pt x="15" y="31"/>
                </a:lnTo>
                <a:lnTo>
                  <a:pt x="15" y="30"/>
                </a:lnTo>
                <a:lnTo>
                  <a:pt x="16" y="28"/>
                </a:lnTo>
                <a:lnTo>
                  <a:pt x="18" y="27"/>
                </a:lnTo>
                <a:lnTo>
                  <a:pt x="18" y="25"/>
                </a:lnTo>
                <a:lnTo>
                  <a:pt x="18" y="24"/>
                </a:lnTo>
                <a:lnTo>
                  <a:pt x="19" y="24"/>
                </a:lnTo>
                <a:lnTo>
                  <a:pt x="19" y="22"/>
                </a:lnTo>
                <a:lnTo>
                  <a:pt x="19" y="21"/>
                </a:lnTo>
                <a:lnTo>
                  <a:pt x="21" y="21"/>
                </a:lnTo>
                <a:lnTo>
                  <a:pt x="21" y="19"/>
                </a:lnTo>
                <a:lnTo>
                  <a:pt x="22" y="18"/>
                </a:lnTo>
                <a:lnTo>
                  <a:pt x="24" y="17"/>
                </a:lnTo>
                <a:lnTo>
                  <a:pt x="25" y="15"/>
                </a:lnTo>
                <a:lnTo>
                  <a:pt x="25" y="14"/>
                </a:lnTo>
                <a:lnTo>
                  <a:pt x="27" y="14"/>
                </a:lnTo>
                <a:lnTo>
                  <a:pt x="27" y="12"/>
                </a:lnTo>
                <a:lnTo>
                  <a:pt x="28" y="12"/>
                </a:lnTo>
                <a:lnTo>
                  <a:pt x="28" y="11"/>
                </a:lnTo>
                <a:lnTo>
                  <a:pt x="30" y="11"/>
                </a:lnTo>
                <a:lnTo>
                  <a:pt x="30" y="9"/>
                </a:lnTo>
                <a:lnTo>
                  <a:pt x="31" y="9"/>
                </a:lnTo>
                <a:lnTo>
                  <a:pt x="33" y="8"/>
                </a:lnTo>
                <a:lnTo>
                  <a:pt x="34" y="6"/>
                </a:lnTo>
                <a:lnTo>
                  <a:pt x="35" y="6"/>
                </a:lnTo>
                <a:lnTo>
                  <a:pt x="37" y="5"/>
                </a:lnTo>
                <a:lnTo>
                  <a:pt x="38" y="5"/>
                </a:lnTo>
                <a:lnTo>
                  <a:pt x="40" y="3"/>
                </a:lnTo>
                <a:lnTo>
                  <a:pt x="41" y="3"/>
                </a:lnTo>
                <a:lnTo>
                  <a:pt x="43" y="2"/>
                </a:lnTo>
                <a:lnTo>
                  <a:pt x="44" y="2"/>
                </a:lnTo>
                <a:lnTo>
                  <a:pt x="46" y="2"/>
                </a:lnTo>
                <a:lnTo>
                  <a:pt x="47" y="0"/>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0"/>
                </a:lnTo>
                <a:lnTo>
                  <a:pt x="71" y="2"/>
                </a:lnTo>
                <a:lnTo>
                  <a:pt x="72" y="2"/>
                </a:lnTo>
                <a:lnTo>
                  <a:pt x="74" y="2"/>
                </a:lnTo>
                <a:lnTo>
                  <a:pt x="75" y="2"/>
                </a:lnTo>
                <a:lnTo>
                  <a:pt x="75" y="3"/>
                </a:lnTo>
                <a:lnTo>
                  <a:pt x="77" y="3"/>
                </a:lnTo>
                <a:lnTo>
                  <a:pt x="78" y="3"/>
                </a:lnTo>
                <a:lnTo>
                  <a:pt x="80" y="3"/>
                </a:lnTo>
                <a:lnTo>
                  <a:pt x="81" y="5"/>
                </a:lnTo>
                <a:lnTo>
                  <a:pt x="83" y="5"/>
                </a:lnTo>
                <a:lnTo>
                  <a:pt x="83" y="6"/>
                </a:lnTo>
                <a:lnTo>
                  <a:pt x="84" y="6"/>
                </a:lnTo>
                <a:lnTo>
                  <a:pt x="86" y="6"/>
                </a:lnTo>
                <a:lnTo>
                  <a:pt x="86" y="8"/>
                </a:lnTo>
                <a:lnTo>
                  <a:pt x="87" y="8"/>
                </a:lnTo>
                <a:lnTo>
                  <a:pt x="89" y="9"/>
                </a:lnTo>
                <a:lnTo>
                  <a:pt x="90" y="9"/>
                </a:lnTo>
                <a:lnTo>
                  <a:pt x="90" y="11"/>
                </a:lnTo>
                <a:lnTo>
                  <a:pt x="92" y="12"/>
                </a:lnTo>
                <a:lnTo>
                  <a:pt x="93" y="14"/>
                </a:lnTo>
                <a:lnTo>
                  <a:pt x="93" y="15"/>
                </a:lnTo>
                <a:lnTo>
                  <a:pt x="95" y="15"/>
                </a:lnTo>
                <a:lnTo>
                  <a:pt x="95" y="17"/>
                </a:lnTo>
                <a:lnTo>
                  <a:pt x="95" y="18"/>
                </a:lnTo>
                <a:lnTo>
                  <a:pt x="96" y="19"/>
                </a:lnTo>
                <a:lnTo>
                  <a:pt x="96" y="21"/>
                </a:lnTo>
                <a:lnTo>
                  <a:pt x="96" y="22"/>
                </a:lnTo>
                <a:lnTo>
                  <a:pt x="96" y="24"/>
                </a:lnTo>
                <a:lnTo>
                  <a:pt x="96" y="25"/>
                </a:lnTo>
                <a:lnTo>
                  <a:pt x="97" y="27"/>
                </a:lnTo>
                <a:lnTo>
                  <a:pt x="97" y="28"/>
                </a:lnTo>
                <a:lnTo>
                  <a:pt x="97" y="30"/>
                </a:lnTo>
                <a:lnTo>
                  <a:pt x="96" y="30"/>
                </a:lnTo>
                <a:lnTo>
                  <a:pt x="96" y="31"/>
                </a:lnTo>
                <a:lnTo>
                  <a:pt x="96" y="33"/>
                </a:lnTo>
                <a:lnTo>
                  <a:pt x="96" y="34"/>
                </a:lnTo>
                <a:lnTo>
                  <a:pt x="96" y="36"/>
                </a:lnTo>
                <a:lnTo>
                  <a:pt x="96" y="37"/>
                </a:lnTo>
                <a:lnTo>
                  <a:pt x="96" y="39"/>
                </a:lnTo>
                <a:lnTo>
                  <a:pt x="95" y="39"/>
                </a:lnTo>
                <a:lnTo>
                  <a:pt x="95" y="40"/>
                </a:lnTo>
                <a:lnTo>
                  <a:pt x="95" y="42"/>
                </a:lnTo>
                <a:lnTo>
                  <a:pt x="95" y="43"/>
                </a:lnTo>
                <a:lnTo>
                  <a:pt x="93" y="43"/>
                </a:lnTo>
                <a:lnTo>
                  <a:pt x="93" y="45"/>
                </a:lnTo>
                <a:lnTo>
                  <a:pt x="93" y="46"/>
                </a:lnTo>
                <a:lnTo>
                  <a:pt x="92" y="46"/>
                </a:lnTo>
                <a:lnTo>
                  <a:pt x="92" y="47"/>
                </a:lnTo>
                <a:lnTo>
                  <a:pt x="90" y="49"/>
                </a:lnTo>
                <a:lnTo>
                  <a:pt x="90" y="50"/>
                </a:lnTo>
                <a:lnTo>
                  <a:pt x="89" y="52"/>
                </a:lnTo>
                <a:lnTo>
                  <a:pt x="87" y="53"/>
                </a:lnTo>
                <a:lnTo>
                  <a:pt x="86" y="55"/>
                </a:lnTo>
                <a:lnTo>
                  <a:pt x="84" y="56"/>
                </a:lnTo>
                <a:lnTo>
                  <a:pt x="83" y="58"/>
                </a:lnTo>
                <a:lnTo>
                  <a:pt x="81" y="58"/>
                </a:lnTo>
                <a:lnTo>
                  <a:pt x="81" y="59"/>
                </a:lnTo>
                <a:lnTo>
                  <a:pt x="80" y="59"/>
                </a:lnTo>
                <a:lnTo>
                  <a:pt x="80" y="61"/>
                </a:lnTo>
                <a:lnTo>
                  <a:pt x="78" y="61"/>
                </a:lnTo>
                <a:lnTo>
                  <a:pt x="77" y="62"/>
                </a:lnTo>
                <a:lnTo>
                  <a:pt x="77" y="64"/>
                </a:lnTo>
                <a:lnTo>
                  <a:pt x="78" y="64"/>
                </a:lnTo>
                <a:lnTo>
                  <a:pt x="80" y="64"/>
                </a:lnTo>
                <a:lnTo>
                  <a:pt x="80" y="65"/>
                </a:lnTo>
                <a:lnTo>
                  <a:pt x="81" y="65"/>
                </a:lnTo>
                <a:lnTo>
                  <a:pt x="81" y="67"/>
                </a:lnTo>
                <a:lnTo>
                  <a:pt x="83" y="67"/>
                </a:lnTo>
                <a:lnTo>
                  <a:pt x="83" y="68"/>
                </a:lnTo>
                <a:lnTo>
                  <a:pt x="84" y="68"/>
                </a:lnTo>
                <a:lnTo>
                  <a:pt x="84" y="70"/>
                </a:lnTo>
                <a:lnTo>
                  <a:pt x="86" y="70"/>
                </a:lnTo>
                <a:lnTo>
                  <a:pt x="86" y="71"/>
                </a:lnTo>
                <a:lnTo>
                  <a:pt x="87" y="71"/>
                </a:lnTo>
                <a:lnTo>
                  <a:pt x="87" y="73"/>
                </a:lnTo>
                <a:lnTo>
                  <a:pt x="89" y="74"/>
                </a:lnTo>
                <a:lnTo>
                  <a:pt x="89" y="75"/>
                </a:lnTo>
                <a:lnTo>
                  <a:pt x="89" y="77"/>
                </a:lnTo>
                <a:lnTo>
                  <a:pt x="90" y="77"/>
                </a:lnTo>
                <a:lnTo>
                  <a:pt x="90" y="78"/>
                </a:lnTo>
                <a:lnTo>
                  <a:pt x="90" y="80"/>
                </a:lnTo>
                <a:lnTo>
                  <a:pt x="90" y="81"/>
                </a:lnTo>
                <a:lnTo>
                  <a:pt x="90" y="83"/>
                </a:lnTo>
                <a:lnTo>
                  <a:pt x="90" y="84"/>
                </a:lnTo>
                <a:lnTo>
                  <a:pt x="90" y="86"/>
                </a:lnTo>
                <a:lnTo>
                  <a:pt x="90" y="87"/>
                </a:lnTo>
                <a:lnTo>
                  <a:pt x="90" y="89"/>
                </a:lnTo>
                <a:lnTo>
                  <a:pt x="90" y="90"/>
                </a:lnTo>
                <a:lnTo>
                  <a:pt x="89" y="90"/>
                </a:lnTo>
                <a:lnTo>
                  <a:pt x="89" y="92"/>
                </a:lnTo>
                <a:lnTo>
                  <a:pt x="89" y="93"/>
                </a:lnTo>
                <a:lnTo>
                  <a:pt x="89" y="95"/>
                </a:lnTo>
                <a:lnTo>
                  <a:pt x="89" y="96"/>
                </a:lnTo>
                <a:lnTo>
                  <a:pt x="87" y="98"/>
                </a:lnTo>
                <a:lnTo>
                  <a:pt x="87" y="99"/>
                </a:lnTo>
                <a:lnTo>
                  <a:pt x="87" y="101"/>
                </a:lnTo>
                <a:lnTo>
                  <a:pt x="86" y="102"/>
                </a:lnTo>
                <a:lnTo>
                  <a:pt x="86" y="104"/>
                </a:lnTo>
                <a:lnTo>
                  <a:pt x="86" y="105"/>
                </a:lnTo>
                <a:lnTo>
                  <a:pt x="84" y="105"/>
                </a:lnTo>
                <a:lnTo>
                  <a:pt x="84" y="106"/>
                </a:lnTo>
                <a:lnTo>
                  <a:pt x="83" y="108"/>
                </a:lnTo>
                <a:lnTo>
                  <a:pt x="83" y="109"/>
                </a:lnTo>
                <a:lnTo>
                  <a:pt x="81" y="111"/>
                </a:lnTo>
                <a:lnTo>
                  <a:pt x="81" y="112"/>
                </a:lnTo>
                <a:lnTo>
                  <a:pt x="80" y="114"/>
                </a:lnTo>
                <a:lnTo>
                  <a:pt x="78" y="115"/>
                </a:lnTo>
                <a:lnTo>
                  <a:pt x="77" y="117"/>
                </a:lnTo>
                <a:lnTo>
                  <a:pt x="77" y="118"/>
                </a:lnTo>
                <a:lnTo>
                  <a:pt x="75" y="118"/>
                </a:lnTo>
                <a:lnTo>
                  <a:pt x="75" y="120"/>
                </a:lnTo>
                <a:lnTo>
                  <a:pt x="74" y="120"/>
                </a:lnTo>
                <a:lnTo>
                  <a:pt x="74" y="121"/>
                </a:lnTo>
                <a:lnTo>
                  <a:pt x="72" y="121"/>
                </a:lnTo>
                <a:lnTo>
                  <a:pt x="71" y="123"/>
                </a:lnTo>
                <a:lnTo>
                  <a:pt x="69" y="124"/>
                </a:lnTo>
                <a:lnTo>
                  <a:pt x="68" y="124"/>
                </a:lnTo>
                <a:lnTo>
                  <a:pt x="68" y="126"/>
                </a:lnTo>
                <a:lnTo>
                  <a:pt x="66" y="126"/>
                </a:lnTo>
                <a:lnTo>
                  <a:pt x="66" y="127"/>
                </a:lnTo>
                <a:lnTo>
                  <a:pt x="65" y="127"/>
                </a:lnTo>
                <a:lnTo>
                  <a:pt x="64" y="127"/>
                </a:lnTo>
                <a:lnTo>
                  <a:pt x="64" y="129"/>
                </a:lnTo>
                <a:lnTo>
                  <a:pt x="62" y="129"/>
                </a:lnTo>
                <a:lnTo>
                  <a:pt x="61" y="130"/>
                </a:lnTo>
                <a:lnTo>
                  <a:pt x="59" y="130"/>
                </a:lnTo>
                <a:lnTo>
                  <a:pt x="58" y="130"/>
                </a:lnTo>
                <a:lnTo>
                  <a:pt x="56" y="132"/>
                </a:lnTo>
                <a:lnTo>
                  <a:pt x="55" y="132"/>
                </a:lnTo>
                <a:lnTo>
                  <a:pt x="53" y="133"/>
                </a:lnTo>
                <a:lnTo>
                  <a:pt x="52" y="133"/>
                </a:lnTo>
                <a:lnTo>
                  <a:pt x="50" y="133"/>
                </a:lnTo>
                <a:lnTo>
                  <a:pt x="49" y="133"/>
                </a:lnTo>
                <a:lnTo>
                  <a:pt x="47" y="134"/>
                </a:lnTo>
                <a:lnTo>
                  <a:pt x="46" y="134"/>
                </a:lnTo>
                <a:lnTo>
                  <a:pt x="44" y="134"/>
                </a:lnTo>
                <a:lnTo>
                  <a:pt x="43" y="134"/>
                </a:lnTo>
                <a:lnTo>
                  <a:pt x="41" y="134"/>
                </a:lnTo>
                <a:lnTo>
                  <a:pt x="40" y="134"/>
                </a:lnTo>
                <a:lnTo>
                  <a:pt x="38" y="134"/>
                </a:lnTo>
                <a:lnTo>
                  <a:pt x="37" y="134"/>
                </a:lnTo>
                <a:lnTo>
                  <a:pt x="35" y="134"/>
                </a:lnTo>
                <a:lnTo>
                  <a:pt x="34" y="134"/>
                </a:lnTo>
                <a:lnTo>
                  <a:pt x="33" y="134"/>
                </a:lnTo>
                <a:lnTo>
                  <a:pt x="31" y="134"/>
                </a:lnTo>
                <a:lnTo>
                  <a:pt x="30" y="134"/>
                </a:lnTo>
                <a:lnTo>
                  <a:pt x="28" y="134"/>
                </a:lnTo>
                <a:lnTo>
                  <a:pt x="27" y="134"/>
                </a:lnTo>
                <a:lnTo>
                  <a:pt x="25" y="134"/>
                </a:lnTo>
                <a:lnTo>
                  <a:pt x="25" y="133"/>
                </a:lnTo>
                <a:lnTo>
                  <a:pt x="24" y="133"/>
                </a:lnTo>
                <a:lnTo>
                  <a:pt x="22" y="133"/>
                </a:lnTo>
                <a:lnTo>
                  <a:pt x="21" y="133"/>
                </a:lnTo>
                <a:lnTo>
                  <a:pt x="19" y="132"/>
                </a:lnTo>
                <a:lnTo>
                  <a:pt x="18" y="132"/>
                </a:lnTo>
                <a:lnTo>
                  <a:pt x="16" y="130"/>
                </a:lnTo>
                <a:lnTo>
                  <a:pt x="15" y="130"/>
                </a:lnTo>
                <a:lnTo>
                  <a:pt x="13" y="129"/>
                </a:lnTo>
                <a:lnTo>
                  <a:pt x="12" y="129"/>
                </a:lnTo>
                <a:lnTo>
                  <a:pt x="12" y="127"/>
                </a:lnTo>
                <a:lnTo>
                  <a:pt x="10" y="127"/>
                </a:lnTo>
                <a:lnTo>
                  <a:pt x="9" y="126"/>
                </a:lnTo>
                <a:lnTo>
                  <a:pt x="7" y="124"/>
                </a:lnTo>
                <a:lnTo>
                  <a:pt x="7" y="123"/>
                </a:lnTo>
                <a:lnTo>
                  <a:pt x="6" y="123"/>
                </a:lnTo>
                <a:lnTo>
                  <a:pt x="6" y="121"/>
                </a:lnTo>
                <a:lnTo>
                  <a:pt x="4" y="121"/>
                </a:lnTo>
                <a:lnTo>
                  <a:pt x="4" y="120"/>
                </a:lnTo>
                <a:lnTo>
                  <a:pt x="3" y="118"/>
                </a:lnTo>
                <a:lnTo>
                  <a:pt x="3" y="117"/>
                </a:lnTo>
                <a:lnTo>
                  <a:pt x="1" y="115"/>
                </a:lnTo>
                <a:lnTo>
                  <a:pt x="1" y="114"/>
                </a:lnTo>
                <a:lnTo>
                  <a:pt x="1" y="112"/>
                </a:lnTo>
                <a:lnTo>
                  <a:pt x="0" y="111"/>
                </a:lnTo>
                <a:lnTo>
                  <a:pt x="0" y="109"/>
                </a:lnTo>
                <a:lnTo>
                  <a:pt x="0" y="108"/>
                </a:lnTo>
                <a:lnTo>
                  <a:pt x="0" y="106"/>
                </a:lnTo>
                <a:lnTo>
                  <a:pt x="0" y="105"/>
                </a:lnTo>
                <a:lnTo>
                  <a:pt x="0" y="104"/>
                </a:lnTo>
                <a:lnTo>
                  <a:pt x="0" y="102"/>
                </a:lnTo>
                <a:lnTo>
                  <a:pt x="0" y="101"/>
                </a:lnTo>
                <a:lnTo>
                  <a:pt x="0" y="99"/>
                </a:lnTo>
                <a:lnTo>
                  <a:pt x="0" y="98"/>
                </a:lnTo>
                <a:lnTo>
                  <a:pt x="0" y="96"/>
                </a:lnTo>
                <a:lnTo>
                  <a:pt x="0" y="95"/>
                </a:lnTo>
                <a:lnTo>
                  <a:pt x="0" y="93"/>
                </a:lnTo>
                <a:lnTo>
                  <a:pt x="0" y="92"/>
                </a:lnTo>
                <a:lnTo>
                  <a:pt x="0" y="9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5" name="Freeform 69"/>
          <p:cNvSpPr>
            <a:spLocks/>
          </p:cNvSpPr>
          <p:nvPr/>
        </p:nvSpPr>
        <p:spPr bwMode="auto">
          <a:xfrm>
            <a:off x="6280150" y="3197225"/>
            <a:ext cx="96838" cy="141288"/>
          </a:xfrm>
          <a:custGeom>
            <a:avLst/>
            <a:gdLst>
              <a:gd name="T0" fmla="*/ 0 w 115"/>
              <a:gd name="T1" fmla="*/ 0 h 133"/>
              <a:gd name="T2" fmla="*/ 2147483647 w 115"/>
              <a:gd name="T3" fmla="*/ 0 h 133"/>
              <a:gd name="T4" fmla="*/ 2147483647 w 115"/>
              <a:gd name="T5" fmla="*/ 2147483647 h 133"/>
              <a:gd name="T6" fmla="*/ 2147483647 w 115"/>
              <a:gd name="T7" fmla="*/ 0 h 133"/>
              <a:gd name="T8" fmla="*/ 2147483647 w 115"/>
              <a:gd name="T9" fmla="*/ 0 h 133"/>
              <a:gd name="T10" fmla="*/ 2147483647 w 115"/>
              <a:gd name="T11" fmla="*/ 2147483647 h 133"/>
              <a:gd name="T12" fmla="*/ 2147483647 w 115"/>
              <a:gd name="T13" fmla="*/ 2147483647 h 133"/>
              <a:gd name="T14" fmla="*/ 0 w 115"/>
              <a:gd name="T15" fmla="*/ 0 h 133"/>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33"/>
              <a:gd name="T26" fmla="*/ 115 w 115"/>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33">
                <a:moveTo>
                  <a:pt x="0" y="0"/>
                </a:moveTo>
                <a:lnTo>
                  <a:pt x="28" y="0"/>
                </a:lnTo>
                <a:lnTo>
                  <a:pt x="38" y="101"/>
                </a:lnTo>
                <a:lnTo>
                  <a:pt x="87" y="0"/>
                </a:lnTo>
                <a:lnTo>
                  <a:pt x="115" y="0"/>
                </a:lnTo>
                <a:lnTo>
                  <a:pt x="44" y="133"/>
                </a:lnTo>
                <a:lnTo>
                  <a:pt x="17" y="133"/>
                </a:lnTo>
                <a:lnTo>
                  <a:pt x="0"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6" name="Freeform 70"/>
          <p:cNvSpPr>
            <a:spLocks noEditPoints="1"/>
          </p:cNvSpPr>
          <p:nvPr/>
        </p:nvSpPr>
        <p:spPr bwMode="auto">
          <a:xfrm>
            <a:off x="6369050" y="3232150"/>
            <a:ext cx="87313" cy="107950"/>
          </a:xfrm>
          <a:custGeom>
            <a:avLst/>
            <a:gdLst>
              <a:gd name="T0" fmla="*/ 2147483647 w 103"/>
              <a:gd name="T1" fmla="*/ 2147483647 h 101"/>
              <a:gd name="T2" fmla="*/ 2147483647 w 103"/>
              <a:gd name="T3" fmla="*/ 2147483647 h 101"/>
              <a:gd name="T4" fmla="*/ 2147483647 w 103"/>
              <a:gd name="T5" fmla="*/ 2147483647 h 101"/>
              <a:gd name="T6" fmla="*/ 2147483647 w 103"/>
              <a:gd name="T7" fmla="*/ 2147483647 h 101"/>
              <a:gd name="T8" fmla="*/ 2147483647 w 103"/>
              <a:gd name="T9" fmla="*/ 2147483647 h 101"/>
              <a:gd name="T10" fmla="*/ 2147483647 w 103"/>
              <a:gd name="T11" fmla="*/ 2147483647 h 101"/>
              <a:gd name="T12" fmla="*/ 2147483647 w 103"/>
              <a:gd name="T13" fmla="*/ 2147483647 h 101"/>
              <a:gd name="T14" fmla="*/ 2147483647 w 103"/>
              <a:gd name="T15" fmla="*/ 2147483647 h 101"/>
              <a:gd name="T16" fmla="*/ 2147483647 w 103"/>
              <a:gd name="T17" fmla="*/ 0 h 101"/>
              <a:gd name="T18" fmla="*/ 2147483647 w 103"/>
              <a:gd name="T19" fmla="*/ 0 h 101"/>
              <a:gd name="T20" fmla="*/ 2147483647 w 103"/>
              <a:gd name="T21" fmla="*/ 2147483647 h 101"/>
              <a:gd name="T22" fmla="*/ 2147483647 w 103"/>
              <a:gd name="T23" fmla="*/ 2147483647 h 101"/>
              <a:gd name="T24" fmla="*/ 2147483647 w 103"/>
              <a:gd name="T25" fmla="*/ 2147483647 h 101"/>
              <a:gd name="T26" fmla="*/ 2147483647 w 103"/>
              <a:gd name="T27" fmla="*/ 2147483647 h 101"/>
              <a:gd name="T28" fmla="*/ 2147483647 w 103"/>
              <a:gd name="T29" fmla="*/ 2147483647 h 101"/>
              <a:gd name="T30" fmla="*/ 2147483647 w 103"/>
              <a:gd name="T31" fmla="*/ 2147483647 h 101"/>
              <a:gd name="T32" fmla="*/ 2147483647 w 103"/>
              <a:gd name="T33" fmla="*/ 2147483647 h 101"/>
              <a:gd name="T34" fmla="*/ 2147483647 w 103"/>
              <a:gd name="T35" fmla="*/ 2147483647 h 101"/>
              <a:gd name="T36" fmla="*/ 2147483647 w 103"/>
              <a:gd name="T37" fmla="*/ 2147483647 h 101"/>
              <a:gd name="T38" fmla="*/ 2147483647 w 103"/>
              <a:gd name="T39" fmla="*/ 2147483647 h 101"/>
              <a:gd name="T40" fmla="*/ 2147483647 w 103"/>
              <a:gd name="T41" fmla="*/ 2147483647 h 101"/>
              <a:gd name="T42" fmla="*/ 2147483647 w 103"/>
              <a:gd name="T43" fmla="*/ 2147483647 h 101"/>
              <a:gd name="T44" fmla="*/ 2147483647 w 103"/>
              <a:gd name="T45" fmla="*/ 2147483647 h 101"/>
              <a:gd name="T46" fmla="*/ 2147483647 w 103"/>
              <a:gd name="T47" fmla="*/ 2147483647 h 101"/>
              <a:gd name="T48" fmla="*/ 2147483647 w 103"/>
              <a:gd name="T49" fmla="*/ 2147483647 h 101"/>
              <a:gd name="T50" fmla="*/ 2147483647 w 103"/>
              <a:gd name="T51" fmla="*/ 2147483647 h 101"/>
              <a:gd name="T52" fmla="*/ 2147483647 w 103"/>
              <a:gd name="T53" fmla="*/ 2147483647 h 101"/>
              <a:gd name="T54" fmla="*/ 2147483647 w 103"/>
              <a:gd name="T55" fmla="*/ 2147483647 h 101"/>
              <a:gd name="T56" fmla="*/ 2147483647 w 103"/>
              <a:gd name="T57" fmla="*/ 2147483647 h 101"/>
              <a:gd name="T58" fmla="*/ 2147483647 w 103"/>
              <a:gd name="T59" fmla="*/ 2147483647 h 101"/>
              <a:gd name="T60" fmla="*/ 2147483647 w 103"/>
              <a:gd name="T61" fmla="*/ 2147483647 h 101"/>
              <a:gd name="T62" fmla="*/ 2147483647 w 103"/>
              <a:gd name="T63" fmla="*/ 2147483647 h 101"/>
              <a:gd name="T64" fmla="*/ 2147483647 w 103"/>
              <a:gd name="T65" fmla="*/ 2147483647 h 101"/>
              <a:gd name="T66" fmla="*/ 2147483647 w 103"/>
              <a:gd name="T67" fmla="*/ 2147483647 h 101"/>
              <a:gd name="T68" fmla="*/ 2147483647 w 103"/>
              <a:gd name="T69" fmla="*/ 2147483647 h 101"/>
              <a:gd name="T70" fmla="*/ 0 w 103"/>
              <a:gd name="T71" fmla="*/ 2147483647 h 101"/>
              <a:gd name="T72" fmla="*/ 2147483647 w 103"/>
              <a:gd name="T73" fmla="*/ 2147483647 h 101"/>
              <a:gd name="T74" fmla="*/ 2147483647 w 103"/>
              <a:gd name="T75" fmla="*/ 2147483647 h 101"/>
              <a:gd name="T76" fmla="*/ 2147483647 w 103"/>
              <a:gd name="T77" fmla="*/ 2147483647 h 101"/>
              <a:gd name="T78" fmla="*/ 2147483647 w 103"/>
              <a:gd name="T79" fmla="*/ 2147483647 h 101"/>
              <a:gd name="T80" fmla="*/ 2147483647 w 103"/>
              <a:gd name="T81" fmla="*/ 2147483647 h 101"/>
              <a:gd name="T82" fmla="*/ 2147483647 w 103"/>
              <a:gd name="T83" fmla="*/ 2147483647 h 101"/>
              <a:gd name="T84" fmla="*/ 2147483647 w 103"/>
              <a:gd name="T85" fmla="*/ 2147483647 h 101"/>
              <a:gd name="T86" fmla="*/ 2147483647 w 103"/>
              <a:gd name="T87" fmla="*/ 2147483647 h 101"/>
              <a:gd name="T88" fmla="*/ 2147483647 w 103"/>
              <a:gd name="T89" fmla="*/ 2147483647 h 101"/>
              <a:gd name="T90" fmla="*/ 2147483647 w 103"/>
              <a:gd name="T91" fmla="*/ 2147483647 h 101"/>
              <a:gd name="T92" fmla="*/ 2147483647 w 103"/>
              <a:gd name="T93" fmla="*/ 2147483647 h 101"/>
              <a:gd name="T94" fmla="*/ 2147483647 w 103"/>
              <a:gd name="T95" fmla="*/ 2147483647 h 101"/>
              <a:gd name="T96" fmla="*/ 2147483647 w 103"/>
              <a:gd name="T97" fmla="*/ 2147483647 h 101"/>
              <a:gd name="T98" fmla="*/ 2147483647 w 103"/>
              <a:gd name="T99" fmla="*/ 2147483647 h 101"/>
              <a:gd name="T100" fmla="*/ 2147483647 w 103"/>
              <a:gd name="T101" fmla="*/ 2147483647 h 101"/>
              <a:gd name="T102" fmla="*/ 2147483647 w 103"/>
              <a:gd name="T103" fmla="*/ 2147483647 h 101"/>
              <a:gd name="T104" fmla="*/ 2147483647 w 103"/>
              <a:gd name="T105" fmla="*/ 2147483647 h 101"/>
              <a:gd name="T106" fmla="*/ 2147483647 w 103"/>
              <a:gd name="T107" fmla="*/ 2147483647 h 101"/>
              <a:gd name="T108" fmla="*/ 2147483647 w 103"/>
              <a:gd name="T109" fmla="*/ 2147483647 h 101"/>
              <a:gd name="T110" fmla="*/ 2147483647 w 103"/>
              <a:gd name="T111" fmla="*/ 2147483647 h 101"/>
              <a:gd name="T112" fmla="*/ 2147483647 w 103"/>
              <a:gd name="T113" fmla="*/ 2147483647 h 101"/>
              <a:gd name="T114" fmla="*/ 2147483647 w 103"/>
              <a:gd name="T115" fmla="*/ 2147483647 h 101"/>
              <a:gd name="T116" fmla="*/ 2147483647 w 103"/>
              <a:gd name="T117" fmla="*/ 2147483647 h 1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
              <a:gd name="T178" fmla="*/ 0 h 101"/>
              <a:gd name="T179" fmla="*/ 103 w 103"/>
              <a:gd name="T180" fmla="*/ 101 h 1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 h="101">
                <a:moveTo>
                  <a:pt x="1" y="51"/>
                </a:moveTo>
                <a:lnTo>
                  <a:pt x="1" y="50"/>
                </a:lnTo>
                <a:lnTo>
                  <a:pt x="3" y="48"/>
                </a:lnTo>
                <a:lnTo>
                  <a:pt x="3" y="47"/>
                </a:lnTo>
                <a:lnTo>
                  <a:pt x="3" y="45"/>
                </a:lnTo>
                <a:lnTo>
                  <a:pt x="3" y="44"/>
                </a:lnTo>
                <a:lnTo>
                  <a:pt x="4" y="42"/>
                </a:lnTo>
                <a:lnTo>
                  <a:pt x="4" y="41"/>
                </a:lnTo>
                <a:lnTo>
                  <a:pt x="4" y="40"/>
                </a:lnTo>
                <a:lnTo>
                  <a:pt x="4" y="38"/>
                </a:lnTo>
                <a:lnTo>
                  <a:pt x="6" y="37"/>
                </a:lnTo>
                <a:lnTo>
                  <a:pt x="7" y="35"/>
                </a:lnTo>
                <a:lnTo>
                  <a:pt x="7" y="34"/>
                </a:lnTo>
                <a:lnTo>
                  <a:pt x="7" y="32"/>
                </a:lnTo>
                <a:lnTo>
                  <a:pt x="9" y="31"/>
                </a:lnTo>
                <a:lnTo>
                  <a:pt x="9" y="29"/>
                </a:lnTo>
                <a:lnTo>
                  <a:pt x="10" y="29"/>
                </a:lnTo>
                <a:lnTo>
                  <a:pt x="10" y="28"/>
                </a:lnTo>
                <a:lnTo>
                  <a:pt x="12" y="26"/>
                </a:lnTo>
                <a:lnTo>
                  <a:pt x="12" y="25"/>
                </a:lnTo>
                <a:lnTo>
                  <a:pt x="13" y="25"/>
                </a:lnTo>
                <a:lnTo>
                  <a:pt x="13" y="23"/>
                </a:lnTo>
                <a:lnTo>
                  <a:pt x="15" y="22"/>
                </a:lnTo>
                <a:lnTo>
                  <a:pt x="16" y="20"/>
                </a:lnTo>
                <a:lnTo>
                  <a:pt x="16" y="19"/>
                </a:lnTo>
                <a:lnTo>
                  <a:pt x="18" y="19"/>
                </a:lnTo>
                <a:lnTo>
                  <a:pt x="19" y="17"/>
                </a:lnTo>
                <a:lnTo>
                  <a:pt x="19" y="16"/>
                </a:lnTo>
                <a:lnTo>
                  <a:pt x="21" y="16"/>
                </a:lnTo>
                <a:lnTo>
                  <a:pt x="21" y="14"/>
                </a:lnTo>
                <a:lnTo>
                  <a:pt x="22" y="14"/>
                </a:lnTo>
                <a:lnTo>
                  <a:pt x="24" y="13"/>
                </a:lnTo>
                <a:lnTo>
                  <a:pt x="25" y="12"/>
                </a:lnTo>
                <a:lnTo>
                  <a:pt x="27" y="10"/>
                </a:lnTo>
                <a:lnTo>
                  <a:pt x="28" y="10"/>
                </a:lnTo>
                <a:lnTo>
                  <a:pt x="28" y="9"/>
                </a:lnTo>
                <a:lnTo>
                  <a:pt x="30" y="9"/>
                </a:lnTo>
                <a:lnTo>
                  <a:pt x="31" y="7"/>
                </a:lnTo>
                <a:lnTo>
                  <a:pt x="32" y="7"/>
                </a:lnTo>
                <a:lnTo>
                  <a:pt x="34" y="6"/>
                </a:lnTo>
                <a:lnTo>
                  <a:pt x="35" y="6"/>
                </a:lnTo>
                <a:lnTo>
                  <a:pt x="37" y="4"/>
                </a:lnTo>
                <a:lnTo>
                  <a:pt x="38" y="4"/>
                </a:lnTo>
                <a:lnTo>
                  <a:pt x="40" y="3"/>
                </a:lnTo>
                <a:lnTo>
                  <a:pt x="41" y="3"/>
                </a:lnTo>
                <a:lnTo>
                  <a:pt x="43" y="3"/>
                </a:lnTo>
                <a:lnTo>
                  <a:pt x="44" y="3"/>
                </a:lnTo>
                <a:lnTo>
                  <a:pt x="46" y="1"/>
                </a:lnTo>
                <a:lnTo>
                  <a:pt x="47" y="1"/>
                </a:lnTo>
                <a:lnTo>
                  <a:pt x="49" y="1"/>
                </a:lnTo>
                <a:lnTo>
                  <a:pt x="50" y="1"/>
                </a:lnTo>
                <a:lnTo>
                  <a:pt x="52" y="1"/>
                </a:lnTo>
                <a:lnTo>
                  <a:pt x="53" y="0"/>
                </a:lnTo>
                <a:lnTo>
                  <a:pt x="55" y="0"/>
                </a:lnTo>
                <a:lnTo>
                  <a:pt x="56" y="0"/>
                </a:lnTo>
                <a:lnTo>
                  <a:pt x="58" y="0"/>
                </a:lnTo>
                <a:lnTo>
                  <a:pt x="59" y="0"/>
                </a:lnTo>
                <a:lnTo>
                  <a:pt x="61" y="0"/>
                </a:lnTo>
                <a:lnTo>
                  <a:pt x="62" y="0"/>
                </a:lnTo>
                <a:lnTo>
                  <a:pt x="63" y="0"/>
                </a:lnTo>
                <a:lnTo>
                  <a:pt x="65" y="0"/>
                </a:lnTo>
                <a:lnTo>
                  <a:pt x="66" y="0"/>
                </a:lnTo>
                <a:lnTo>
                  <a:pt x="68" y="0"/>
                </a:lnTo>
                <a:lnTo>
                  <a:pt x="69" y="0"/>
                </a:lnTo>
                <a:lnTo>
                  <a:pt x="71" y="1"/>
                </a:lnTo>
                <a:lnTo>
                  <a:pt x="72" y="1"/>
                </a:lnTo>
                <a:lnTo>
                  <a:pt x="74" y="1"/>
                </a:lnTo>
                <a:lnTo>
                  <a:pt x="75" y="1"/>
                </a:lnTo>
                <a:lnTo>
                  <a:pt x="77" y="1"/>
                </a:lnTo>
                <a:lnTo>
                  <a:pt x="78" y="3"/>
                </a:lnTo>
                <a:lnTo>
                  <a:pt x="80" y="3"/>
                </a:lnTo>
                <a:lnTo>
                  <a:pt x="81" y="3"/>
                </a:lnTo>
                <a:lnTo>
                  <a:pt x="81" y="4"/>
                </a:lnTo>
                <a:lnTo>
                  <a:pt x="83" y="4"/>
                </a:lnTo>
                <a:lnTo>
                  <a:pt x="84" y="4"/>
                </a:lnTo>
                <a:lnTo>
                  <a:pt x="86" y="6"/>
                </a:lnTo>
                <a:lnTo>
                  <a:pt x="87" y="6"/>
                </a:lnTo>
                <a:lnTo>
                  <a:pt x="87" y="7"/>
                </a:lnTo>
                <a:lnTo>
                  <a:pt x="89" y="7"/>
                </a:lnTo>
                <a:lnTo>
                  <a:pt x="90" y="9"/>
                </a:lnTo>
                <a:lnTo>
                  <a:pt x="92" y="10"/>
                </a:lnTo>
                <a:lnTo>
                  <a:pt x="93" y="10"/>
                </a:lnTo>
                <a:lnTo>
                  <a:pt x="93" y="12"/>
                </a:lnTo>
                <a:lnTo>
                  <a:pt x="94" y="12"/>
                </a:lnTo>
                <a:lnTo>
                  <a:pt x="94" y="13"/>
                </a:lnTo>
                <a:lnTo>
                  <a:pt x="96" y="14"/>
                </a:lnTo>
                <a:lnTo>
                  <a:pt x="96" y="16"/>
                </a:lnTo>
                <a:lnTo>
                  <a:pt x="97" y="16"/>
                </a:lnTo>
                <a:lnTo>
                  <a:pt x="97" y="17"/>
                </a:lnTo>
                <a:lnTo>
                  <a:pt x="99" y="19"/>
                </a:lnTo>
                <a:lnTo>
                  <a:pt x="99" y="20"/>
                </a:lnTo>
                <a:lnTo>
                  <a:pt x="99" y="22"/>
                </a:lnTo>
                <a:lnTo>
                  <a:pt x="100" y="22"/>
                </a:lnTo>
                <a:lnTo>
                  <a:pt x="100" y="23"/>
                </a:lnTo>
                <a:lnTo>
                  <a:pt x="100" y="25"/>
                </a:lnTo>
                <a:lnTo>
                  <a:pt x="102" y="26"/>
                </a:lnTo>
                <a:lnTo>
                  <a:pt x="102" y="28"/>
                </a:lnTo>
                <a:lnTo>
                  <a:pt x="102" y="29"/>
                </a:lnTo>
                <a:lnTo>
                  <a:pt x="102" y="31"/>
                </a:lnTo>
                <a:lnTo>
                  <a:pt x="102" y="32"/>
                </a:lnTo>
                <a:lnTo>
                  <a:pt x="102" y="34"/>
                </a:lnTo>
                <a:lnTo>
                  <a:pt x="102" y="35"/>
                </a:lnTo>
                <a:lnTo>
                  <a:pt x="103" y="37"/>
                </a:lnTo>
                <a:lnTo>
                  <a:pt x="103" y="38"/>
                </a:lnTo>
                <a:lnTo>
                  <a:pt x="103" y="40"/>
                </a:lnTo>
                <a:lnTo>
                  <a:pt x="103" y="41"/>
                </a:lnTo>
                <a:lnTo>
                  <a:pt x="102" y="41"/>
                </a:lnTo>
                <a:lnTo>
                  <a:pt x="102" y="42"/>
                </a:lnTo>
                <a:lnTo>
                  <a:pt x="102" y="44"/>
                </a:lnTo>
                <a:lnTo>
                  <a:pt x="102" y="45"/>
                </a:lnTo>
                <a:lnTo>
                  <a:pt x="102" y="47"/>
                </a:lnTo>
                <a:lnTo>
                  <a:pt x="102" y="48"/>
                </a:lnTo>
                <a:lnTo>
                  <a:pt x="102" y="50"/>
                </a:lnTo>
                <a:lnTo>
                  <a:pt x="102" y="51"/>
                </a:lnTo>
                <a:lnTo>
                  <a:pt x="100" y="53"/>
                </a:lnTo>
                <a:lnTo>
                  <a:pt x="100" y="54"/>
                </a:lnTo>
                <a:lnTo>
                  <a:pt x="100" y="56"/>
                </a:lnTo>
                <a:lnTo>
                  <a:pt x="100" y="57"/>
                </a:lnTo>
                <a:lnTo>
                  <a:pt x="99" y="57"/>
                </a:lnTo>
                <a:lnTo>
                  <a:pt x="99" y="59"/>
                </a:lnTo>
                <a:lnTo>
                  <a:pt x="99" y="60"/>
                </a:lnTo>
                <a:lnTo>
                  <a:pt x="99" y="62"/>
                </a:lnTo>
                <a:lnTo>
                  <a:pt x="97" y="63"/>
                </a:lnTo>
                <a:lnTo>
                  <a:pt x="97" y="65"/>
                </a:lnTo>
                <a:lnTo>
                  <a:pt x="97" y="66"/>
                </a:lnTo>
                <a:lnTo>
                  <a:pt x="96" y="68"/>
                </a:lnTo>
                <a:lnTo>
                  <a:pt x="94" y="69"/>
                </a:lnTo>
                <a:lnTo>
                  <a:pt x="94" y="71"/>
                </a:lnTo>
                <a:lnTo>
                  <a:pt x="94" y="72"/>
                </a:lnTo>
                <a:lnTo>
                  <a:pt x="93" y="73"/>
                </a:lnTo>
                <a:lnTo>
                  <a:pt x="92" y="75"/>
                </a:lnTo>
                <a:lnTo>
                  <a:pt x="92" y="76"/>
                </a:lnTo>
                <a:lnTo>
                  <a:pt x="90" y="78"/>
                </a:lnTo>
                <a:lnTo>
                  <a:pt x="89" y="79"/>
                </a:lnTo>
                <a:lnTo>
                  <a:pt x="89" y="81"/>
                </a:lnTo>
                <a:lnTo>
                  <a:pt x="87" y="81"/>
                </a:lnTo>
                <a:lnTo>
                  <a:pt x="86" y="82"/>
                </a:lnTo>
                <a:lnTo>
                  <a:pt x="86" y="84"/>
                </a:lnTo>
                <a:lnTo>
                  <a:pt x="84" y="84"/>
                </a:lnTo>
                <a:lnTo>
                  <a:pt x="84" y="85"/>
                </a:lnTo>
                <a:lnTo>
                  <a:pt x="83" y="87"/>
                </a:lnTo>
                <a:lnTo>
                  <a:pt x="81" y="87"/>
                </a:lnTo>
                <a:lnTo>
                  <a:pt x="81" y="88"/>
                </a:lnTo>
                <a:lnTo>
                  <a:pt x="80" y="88"/>
                </a:lnTo>
                <a:lnTo>
                  <a:pt x="78" y="90"/>
                </a:lnTo>
                <a:lnTo>
                  <a:pt x="78" y="91"/>
                </a:lnTo>
                <a:lnTo>
                  <a:pt x="77" y="91"/>
                </a:lnTo>
                <a:lnTo>
                  <a:pt x="75" y="93"/>
                </a:lnTo>
                <a:lnTo>
                  <a:pt x="74" y="93"/>
                </a:lnTo>
                <a:lnTo>
                  <a:pt x="74" y="94"/>
                </a:lnTo>
                <a:lnTo>
                  <a:pt x="72" y="94"/>
                </a:lnTo>
                <a:lnTo>
                  <a:pt x="71" y="94"/>
                </a:lnTo>
                <a:lnTo>
                  <a:pt x="69" y="96"/>
                </a:lnTo>
                <a:lnTo>
                  <a:pt x="68" y="97"/>
                </a:lnTo>
                <a:lnTo>
                  <a:pt x="66" y="97"/>
                </a:lnTo>
                <a:lnTo>
                  <a:pt x="65" y="97"/>
                </a:lnTo>
                <a:lnTo>
                  <a:pt x="63" y="99"/>
                </a:lnTo>
                <a:lnTo>
                  <a:pt x="62" y="99"/>
                </a:lnTo>
                <a:lnTo>
                  <a:pt x="61" y="99"/>
                </a:lnTo>
                <a:lnTo>
                  <a:pt x="59" y="100"/>
                </a:lnTo>
                <a:lnTo>
                  <a:pt x="58" y="100"/>
                </a:lnTo>
                <a:lnTo>
                  <a:pt x="56" y="100"/>
                </a:lnTo>
                <a:lnTo>
                  <a:pt x="55" y="100"/>
                </a:lnTo>
                <a:lnTo>
                  <a:pt x="53" y="101"/>
                </a:lnTo>
                <a:lnTo>
                  <a:pt x="52" y="101"/>
                </a:lnTo>
                <a:lnTo>
                  <a:pt x="50" y="101"/>
                </a:lnTo>
                <a:lnTo>
                  <a:pt x="49" y="101"/>
                </a:lnTo>
                <a:lnTo>
                  <a:pt x="47" y="101"/>
                </a:lnTo>
                <a:lnTo>
                  <a:pt x="46" y="101"/>
                </a:lnTo>
                <a:lnTo>
                  <a:pt x="44" y="101"/>
                </a:lnTo>
                <a:lnTo>
                  <a:pt x="43" y="101"/>
                </a:lnTo>
                <a:lnTo>
                  <a:pt x="41" y="101"/>
                </a:lnTo>
                <a:lnTo>
                  <a:pt x="40" y="101"/>
                </a:lnTo>
                <a:lnTo>
                  <a:pt x="38" y="101"/>
                </a:lnTo>
                <a:lnTo>
                  <a:pt x="37" y="101"/>
                </a:lnTo>
                <a:lnTo>
                  <a:pt x="35" y="101"/>
                </a:lnTo>
                <a:lnTo>
                  <a:pt x="34" y="101"/>
                </a:lnTo>
                <a:lnTo>
                  <a:pt x="32" y="101"/>
                </a:lnTo>
                <a:lnTo>
                  <a:pt x="31" y="101"/>
                </a:lnTo>
                <a:lnTo>
                  <a:pt x="30" y="101"/>
                </a:lnTo>
                <a:lnTo>
                  <a:pt x="30" y="100"/>
                </a:lnTo>
                <a:lnTo>
                  <a:pt x="28" y="100"/>
                </a:lnTo>
                <a:lnTo>
                  <a:pt x="27" y="100"/>
                </a:lnTo>
                <a:lnTo>
                  <a:pt x="25" y="100"/>
                </a:lnTo>
                <a:lnTo>
                  <a:pt x="24" y="100"/>
                </a:lnTo>
                <a:lnTo>
                  <a:pt x="24" y="99"/>
                </a:lnTo>
                <a:lnTo>
                  <a:pt x="22" y="99"/>
                </a:lnTo>
                <a:lnTo>
                  <a:pt x="21" y="99"/>
                </a:lnTo>
                <a:lnTo>
                  <a:pt x="19" y="97"/>
                </a:lnTo>
                <a:lnTo>
                  <a:pt x="18" y="97"/>
                </a:lnTo>
                <a:lnTo>
                  <a:pt x="16" y="96"/>
                </a:lnTo>
                <a:lnTo>
                  <a:pt x="15" y="96"/>
                </a:lnTo>
                <a:lnTo>
                  <a:pt x="15" y="94"/>
                </a:lnTo>
                <a:lnTo>
                  <a:pt x="13" y="94"/>
                </a:lnTo>
                <a:lnTo>
                  <a:pt x="12" y="93"/>
                </a:lnTo>
                <a:lnTo>
                  <a:pt x="10" y="91"/>
                </a:lnTo>
                <a:lnTo>
                  <a:pt x="9" y="90"/>
                </a:lnTo>
                <a:lnTo>
                  <a:pt x="7" y="88"/>
                </a:lnTo>
                <a:lnTo>
                  <a:pt x="7" y="87"/>
                </a:lnTo>
                <a:lnTo>
                  <a:pt x="6" y="87"/>
                </a:lnTo>
                <a:lnTo>
                  <a:pt x="6" y="85"/>
                </a:lnTo>
                <a:lnTo>
                  <a:pt x="4" y="84"/>
                </a:lnTo>
                <a:lnTo>
                  <a:pt x="4" y="82"/>
                </a:lnTo>
                <a:lnTo>
                  <a:pt x="4" y="81"/>
                </a:lnTo>
                <a:lnTo>
                  <a:pt x="3" y="81"/>
                </a:lnTo>
                <a:lnTo>
                  <a:pt x="3" y="79"/>
                </a:lnTo>
                <a:lnTo>
                  <a:pt x="3" y="78"/>
                </a:lnTo>
                <a:lnTo>
                  <a:pt x="1" y="76"/>
                </a:lnTo>
                <a:lnTo>
                  <a:pt x="1" y="75"/>
                </a:lnTo>
                <a:lnTo>
                  <a:pt x="1" y="73"/>
                </a:lnTo>
                <a:lnTo>
                  <a:pt x="1" y="72"/>
                </a:lnTo>
                <a:lnTo>
                  <a:pt x="1" y="71"/>
                </a:lnTo>
                <a:lnTo>
                  <a:pt x="0" y="69"/>
                </a:lnTo>
                <a:lnTo>
                  <a:pt x="0" y="68"/>
                </a:lnTo>
                <a:lnTo>
                  <a:pt x="0" y="66"/>
                </a:lnTo>
                <a:lnTo>
                  <a:pt x="0" y="65"/>
                </a:lnTo>
                <a:lnTo>
                  <a:pt x="0" y="63"/>
                </a:lnTo>
                <a:lnTo>
                  <a:pt x="0" y="62"/>
                </a:lnTo>
                <a:lnTo>
                  <a:pt x="0" y="60"/>
                </a:lnTo>
                <a:lnTo>
                  <a:pt x="0" y="59"/>
                </a:lnTo>
                <a:lnTo>
                  <a:pt x="0" y="57"/>
                </a:lnTo>
                <a:lnTo>
                  <a:pt x="1" y="56"/>
                </a:lnTo>
                <a:lnTo>
                  <a:pt x="1" y="54"/>
                </a:lnTo>
                <a:lnTo>
                  <a:pt x="1" y="53"/>
                </a:lnTo>
                <a:lnTo>
                  <a:pt x="1" y="51"/>
                </a:lnTo>
                <a:close/>
                <a:moveTo>
                  <a:pt x="46" y="81"/>
                </a:moveTo>
                <a:lnTo>
                  <a:pt x="47" y="81"/>
                </a:lnTo>
                <a:lnTo>
                  <a:pt x="49" y="81"/>
                </a:lnTo>
                <a:lnTo>
                  <a:pt x="50" y="81"/>
                </a:lnTo>
                <a:lnTo>
                  <a:pt x="52" y="81"/>
                </a:lnTo>
                <a:lnTo>
                  <a:pt x="53" y="81"/>
                </a:lnTo>
                <a:lnTo>
                  <a:pt x="53" y="79"/>
                </a:lnTo>
                <a:lnTo>
                  <a:pt x="55" y="79"/>
                </a:lnTo>
                <a:lnTo>
                  <a:pt x="56" y="79"/>
                </a:lnTo>
                <a:lnTo>
                  <a:pt x="58" y="78"/>
                </a:lnTo>
                <a:lnTo>
                  <a:pt x="59" y="78"/>
                </a:lnTo>
                <a:lnTo>
                  <a:pt x="59" y="76"/>
                </a:lnTo>
                <a:lnTo>
                  <a:pt x="61" y="76"/>
                </a:lnTo>
                <a:lnTo>
                  <a:pt x="62" y="75"/>
                </a:lnTo>
                <a:lnTo>
                  <a:pt x="63" y="75"/>
                </a:lnTo>
                <a:lnTo>
                  <a:pt x="63" y="73"/>
                </a:lnTo>
                <a:lnTo>
                  <a:pt x="65" y="73"/>
                </a:lnTo>
                <a:lnTo>
                  <a:pt x="65" y="72"/>
                </a:lnTo>
                <a:lnTo>
                  <a:pt x="66" y="72"/>
                </a:lnTo>
                <a:lnTo>
                  <a:pt x="66" y="71"/>
                </a:lnTo>
                <a:lnTo>
                  <a:pt x="66" y="69"/>
                </a:lnTo>
                <a:lnTo>
                  <a:pt x="68" y="69"/>
                </a:lnTo>
                <a:lnTo>
                  <a:pt x="68" y="68"/>
                </a:lnTo>
                <a:lnTo>
                  <a:pt x="69" y="68"/>
                </a:lnTo>
                <a:lnTo>
                  <a:pt x="69" y="66"/>
                </a:lnTo>
                <a:lnTo>
                  <a:pt x="71" y="65"/>
                </a:lnTo>
                <a:lnTo>
                  <a:pt x="71" y="63"/>
                </a:lnTo>
                <a:lnTo>
                  <a:pt x="72" y="62"/>
                </a:lnTo>
                <a:lnTo>
                  <a:pt x="72" y="60"/>
                </a:lnTo>
                <a:lnTo>
                  <a:pt x="72" y="59"/>
                </a:lnTo>
                <a:lnTo>
                  <a:pt x="74" y="59"/>
                </a:lnTo>
                <a:lnTo>
                  <a:pt x="74" y="57"/>
                </a:lnTo>
                <a:lnTo>
                  <a:pt x="74" y="56"/>
                </a:lnTo>
                <a:lnTo>
                  <a:pt x="74" y="54"/>
                </a:lnTo>
                <a:lnTo>
                  <a:pt x="75" y="53"/>
                </a:lnTo>
                <a:lnTo>
                  <a:pt x="75" y="51"/>
                </a:lnTo>
                <a:lnTo>
                  <a:pt x="75" y="50"/>
                </a:lnTo>
                <a:lnTo>
                  <a:pt x="75" y="48"/>
                </a:lnTo>
                <a:lnTo>
                  <a:pt x="75" y="47"/>
                </a:lnTo>
                <a:lnTo>
                  <a:pt x="75" y="45"/>
                </a:lnTo>
                <a:lnTo>
                  <a:pt x="75" y="44"/>
                </a:lnTo>
                <a:lnTo>
                  <a:pt x="77" y="44"/>
                </a:lnTo>
                <a:lnTo>
                  <a:pt x="77" y="42"/>
                </a:lnTo>
                <a:lnTo>
                  <a:pt x="77" y="41"/>
                </a:lnTo>
                <a:lnTo>
                  <a:pt x="75" y="40"/>
                </a:lnTo>
                <a:lnTo>
                  <a:pt x="75" y="38"/>
                </a:lnTo>
                <a:lnTo>
                  <a:pt x="75" y="37"/>
                </a:lnTo>
                <a:lnTo>
                  <a:pt x="75" y="35"/>
                </a:lnTo>
                <a:lnTo>
                  <a:pt x="75" y="34"/>
                </a:lnTo>
                <a:lnTo>
                  <a:pt x="75" y="32"/>
                </a:lnTo>
                <a:lnTo>
                  <a:pt x="74" y="32"/>
                </a:lnTo>
                <a:lnTo>
                  <a:pt x="74" y="31"/>
                </a:lnTo>
                <a:lnTo>
                  <a:pt x="74" y="29"/>
                </a:lnTo>
                <a:lnTo>
                  <a:pt x="72" y="28"/>
                </a:lnTo>
                <a:lnTo>
                  <a:pt x="72" y="26"/>
                </a:lnTo>
                <a:lnTo>
                  <a:pt x="71" y="26"/>
                </a:lnTo>
                <a:lnTo>
                  <a:pt x="71" y="25"/>
                </a:lnTo>
                <a:lnTo>
                  <a:pt x="69" y="25"/>
                </a:lnTo>
                <a:lnTo>
                  <a:pt x="69" y="23"/>
                </a:lnTo>
                <a:lnTo>
                  <a:pt x="68" y="23"/>
                </a:lnTo>
                <a:lnTo>
                  <a:pt x="66" y="22"/>
                </a:lnTo>
                <a:lnTo>
                  <a:pt x="65" y="22"/>
                </a:lnTo>
                <a:lnTo>
                  <a:pt x="63" y="22"/>
                </a:lnTo>
                <a:lnTo>
                  <a:pt x="63" y="20"/>
                </a:lnTo>
                <a:lnTo>
                  <a:pt x="62" y="20"/>
                </a:lnTo>
                <a:lnTo>
                  <a:pt x="61" y="20"/>
                </a:lnTo>
                <a:lnTo>
                  <a:pt x="59" y="20"/>
                </a:lnTo>
                <a:lnTo>
                  <a:pt x="58" y="20"/>
                </a:lnTo>
                <a:lnTo>
                  <a:pt x="56" y="20"/>
                </a:lnTo>
                <a:lnTo>
                  <a:pt x="55" y="20"/>
                </a:lnTo>
                <a:lnTo>
                  <a:pt x="53" y="20"/>
                </a:lnTo>
                <a:lnTo>
                  <a:pt x="52" y="20"/>
                </a:lnTo>
                <a:lnTo>
                  <a:pt x="50" y="22"/>
                </a:lnTo>
                <a:lnTo>
                  <a:pt x="49" y="22"/>
                </a:lnTo>
                <a:lnTo>
                  <a:pt x="47" y="22"/>
                </a:lnTo>
                <a:lnTo>
                  <a:pt x="46" y="23"/>
                </a:lnTo>
                <a:lnTo>
                  <a:pt x="44" y="23"/>
                </a:lnTo>
                <a:lnTo>
                  <a:pt x="44" y="25"/>
                </a:lnTo>
                <a:lnTo>
                  <a:pt x="43" y="25"/>
                </a:lnTo>
                <a:lnTo>
                  <a:pt x="41" y="26"/>
                </a:lnTo>
                <a:lnTo>
                  <a:pt x="40" y="28"/>
                </a:lnTo>
                <a:lnTo>
                  <a:pt x="38" y="28"/>
                </a:lnTo>
                <a:lnTo>
                  <a:pt x="38" y="29"/>
                </a:lnTo>
                <a:lnTo>
                  <a:pt x="37" y="29"/>
                </a:lnTo>
                <a:lnTo>
                  <a:pt x="37" y="31"/>
                </a:lnTo>
                <a:lnTo>
                  <a:pt x="35" y="32"/>
                </a:lnTo>
                <a:lnTo>
                  <a:pt x="35" y="34"/>
                </a:lnTo>
                <a:lnTo>
                  <a:pt x="34" y="34"/>
                </a:lnTo>
                <a:lnTo>
                  <a:pt x="34" y="35"/>
                </a:lnTo>
                <a:lnTo>
                  <a:pt x="32" y="37"/>
                </a:lnTo>
                <a:lnTo>
                  <a:pt x="32" y="38"/>
                </a:lnTo>
                <a:lnTo>
                  <a:pt x="31" y="40"/>
                </a:lnTo>
                <a:lnTo>
                  <a:pt x="31" y="41"/>
                </a:lnTo>
                <a:lnTo>
                  <a:pt x="31" y="42"/>
                </a:lnTo>
                <a:lnTo>
                  <a:pt x="30" y="42"/>
                </a:lnTo>
                <a:lnTo>
                  <a:pt x="30" y="44"/>
                </a:lnTo>
                <a:lnTo>
                  <a:pt x="30" y="45"/>
                </a:lnTo>
                <a:lnTo>
                  <a:pt x="30" y="47"/>
                </a:lnTo>
                <a:lnTo>
                  <a:pt x="28" y="47"/>
                </a:lnTo>
                <a:lnTo>
                  <a:pt x="28" y="48"/>
                </a:lnTo>
                <a:lnTo>
                  <a:pt x="28" y="50"/>
                </a:lnTo>
                <a:lnTo>
                  <a:pt x="28" y="51"/>
                </a:lnTo>
                <a:lnTo>
                  <a:pt x="28" y="53"/>
                </a:lnTo>
                <a:lnTo>
                  <a:pt x="28" y="54"/>
                </a:lnTo>
                <a:lnTo>
                  <a:pt x="27" y="54"/>
                </a:lnTo>
                <a:lnTo>
                  <a:pt x="27" y="56"/>
                </a:lnTo>
                <a:lnTo>
                  <a:pt x="27" y="57"/>
                </a:lnTo>
                <a:lnTo>
                  <a:pt x="27" y="59"/>
                </a:lnTo>
                <a:lnTo>
                  <a:pt x="27" y="60"/>
                </a:lnTo>
                <a:lnTo>
                  <a:pt x="27" y="62"/>
                </a:lnTo>
                <a:lnTo>
                  <a:pt x="27" y="63"/>
                </a:lnTo>
                <a:lnTo>
                  <a:pt x="27" y="65"/>
                </a:lnTo>
                <a:lnTo>
                  <a:pt x="28" y="66"/>
                </a:lnTo>
                <a:lnTo>
                  <a:pt x="28" y="68"/>
                </a:lnTo>
                <a:lnTo>
                  <a:pt x="28" y="69"/>
                </a:lnTo>
                <a:lnTo>
                  <a:pt x="28" y="71"/>
                </a:lnTo>
                <a:lnTo>
                  <a:pt x="30" y="71"/>
                </a:lnTo>
                <a:lnTo>
                  <a:pt x="30" y="72"/>
                </a:lnTo>
                <a:lnTo>
                  <a:pt x="30" y="73"/>
                </a:lnTo>
                <a:lnTo>
                  <a:pt x="31" y="73"/>
                </a:lnTo>
                <a:lnTo>
                  <a:pt x="31" y="75"/>
                </a:lnTo>
                <a:lnTo>
                  <a:pt x="32" y="76"/>
                </a:lnTo>
                <a:lnTo>
                  <a:pt x="34" y="78"/>
                </a:lnTo>
                <a:lnTo>
                  <a:pt x="35" y="78"/>
                </a:lnTo>
                <a:lnTo>
                  <a:pt x="35" y="79"/>
                </a:lnTo>
                <a:lnTo>
                  <a:pt x="37" y="79"/>
                </a:lnTo>
                <a:lnTo>
                  <a:pt x="38" y="79"/>
                </a:lnTo>
                <a:lnTo>
                  <a:pt x="38" y="81"/>
                </a:lnTo>
                <a:lnTo>
                  <a:pt x="40" y="81"/>
                </a:lnTo>
                <a:lnTo>
                  <a:pt x="41" y="81"/>
                </a:lnTo>
                <a:lnTo>
                  <a:pt x="43" y="81"/>
                </a:lnTo>
                <a:lnTo>
                  <a:pt x="44" y="81"/>
                </a:lnTo>
                <a:lnTo>
                  <a:pt x="46" y="81"/>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7" name="Freeform 71"/>
          <p:cNvSpPr>
            <a:spLocks/>
          </p:cNvSpPr>
          <p:nvPr/>
        </p:nvSpPr>
        <p:spPr bwMode="auto">
          <a:xfrm>
            <a:off x="6461125" y="3197225"/>
            <a:ext cx="42863" cy="141288"/>
          </a:xfrm>
          <a:custGeom>
            <a:avLst/>
            <a:gdLst>
              <a:gd name="T0" fmla="*/ 2147483647 w 52"/>
              <a:gd name="T1" fmla="*/ 0 h 133"/>
              <a:gd name="T2" fmla="*/ 2147483647 w 52"/>
              <a:gd name="T3" fmla="*/ 0 h 133"/>
              <a:gd name="T4" fmla="*/ 2147483647 w 52"/>
              <a:gd name="T5" fmla="*/ 2147483647 h 133"/>
              <a:gd name="T6" fmla="*/ 0 w 52"/>
              <a:gd name="T7" fmla="*/ 2147483647 h 133"/>
              <a:gd name="T8" fmla="*/ 2147483647 w 52"/>
              <a:gd name="T9" fmla="*/ 0 h 133"/>
              <a:gd name="T10" fmla="*/ 0 60000 65536"/>
              <a:gd name="T11" fmla="*/ 0 60000 65536"/>
              <a:gd name="T12" fmla="*/ 0 60000 65536"/>
              <a:gd name="T13" fmla="*/ 0 60000 65536"/>
              <a:gd name="T14" fmla="*/ 0 60000 65536"/>
              <a:gd name="T15" fmla="*/ 0 w 52"/>
              <a:gd name="T16" fmla="*/ 0 h 133"/>
              <a:gd name="T17" fmla="*/ 52 w 52"/>
              <a:gd name="T18" fmla="*/ 133 h 133"/>
            </a:gdLst>
            <a:ahLst/>
            <a:cxnLst>
              <a:cxn ang="T10">
                <a:pos x="T0" y="T1"/>
              </a:cxn>
              <a:cxn ang="T11">
                <a:pos x="T2" y="T3"/>
              </a:cxn>
              <a:cxn ang="T12">
                <a:pos x="T4" y="T5"/>
              </a:cxn>
              <a:cxn ang="T13">
                <a:pos x="T6" y="T7"/>
              </a:cxn>
              <a:cxn ang="T14">
                <a:pos x="T8" y="T9"/>
              </a:cxn>
            </a:cxnLst>
            <a:rect l="T15" t="T16" r="T17" b="T18"/>
            <a:pathLst>
              <a:path w="52" h="133">
                <a:moveTo>
                  <a:pt x="27" y="0"/>
                </a:moveTo>
                <a:lnTo>
                  <a:pt x="52" y="0"/>
                </a:lnTo>
                <a:lnTo>
                  <a:pt x="27" y="133"/>
                </a:lnTo>
                <a:lnTo>
                  <a:pt x="0" y="133"/>
                </a:lnTo>
                <a:lnTo>
                  <a:pt x="27"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8" name="Freeform 72"/>
          <p:cNvSpPr>
            <a:spLocks/>
          </p:cNvSpPr>
          <p:nvPr/>
        </p:nvSpPr>
        <p:spPr bwMode="auto">
          <a:xfrm>
            <a:off x="6508750" y="3208338"/>
            <a:ext cx="47625" cy="131762"/>
          </a:xfrm>
          <a:custGeom>
            <a:avLst/>
            <a:gdLst>
              <a:gd name="T0" fmla="*/ 2147483647 w 58"/>
              <a:gd name="T1" fmla="*/ 2147483647 h 123"/>
              <a:gd name="T2" fmla="*/ 2147483647 w 58"/>
              <a:gd name="T3" fmla="*/ 0 h 123"/>
              <a:gd name="T4" fmla="*/ 2147483647 w 58"/>
              <a:gd name="T5" fmla="*/ 2147483647 h 123"/>
              <a:gd name="T6" fmla="*/ 2147483647 w 58"/>
              <a:gd name="T7" fmla="*/ 2147483647 h 123"/>
              <a:gd name="T8" fmla="*/ 2147483647 w 58"/>
              <a:gd name="T9" fmla="*/ 2147483647 h 123"/>
              <a:gd name="T10" fmla="*/ 2147483647 w 58"/>
              <a:gd name="T11" fmla="*/ 2147483647 h 123"/>
              <a:gd name="T12" fmla="*/ 2147483647 w 58"/>
              <a:gd name="T13" fmla="*/ 2147483647 h 123"/>
              <a:gd name="T14" fmla="*/ 2147483647 w 58"/>
              <a:gd name="T15" fmla="*/ 2147483647 h 123"/>
              <a:gd name="T16" fmla="*/ 2147483647 w 58"/>
              <a:gd name="T17" fmla="*/ 2147483647 h 123"/>
              <a:gd name="T18" fmla="*/ 2147483647 w 58"/>
              <a:gd name="T19" fmla="*/ 2147483647 h 123"/>
              <a:gd name="T20" fmla="*/ 2147483647 w 58"/>
              <a:gd name="T21" fmla="*/ 2147483647 h 123"/>
              <a:gd name="T22" fmla="*/ 2147483647 w 58"/>
              <a:gd name="T23" fmla="*/ 2147483647 h 123"/>
              <a:gd name="T24" fmla="*/ 2147483647 w 58"/>
              <a:gd name="T25" fmla="*/ 2147483647 h 123"/>
              <a:gd name="T26" fmla="*/ 2147483647 w 58"/>
              <a:gd name="T27" fmla="*/ 2147483647 h 123"/>
              <a:gd name="T28" fmla="*/ 2147483647 w 58"/>
              <a:gd name="T29" fmla="*/ 2147483647 h 123"/>
              <a:gd name="T30" fmla="*/ 2147483647 w 58"/>
              <a:gd name="T31" fmla="*/ 2147483647 h 123"/>
              <a:gd name="T32" fmla="*/ 2147483647 w 58"/>
              <a:gd name="T33" fmla="*/ 2147483647 h 123"/>
              <a:gd name="T34" fmla="*/ 2147483647 w 58"/>
              <a:gd name="T35" fmla="*/ 2147483647 h 123"/>
              <a:gd name="T36" fmla="*/ 2147483647 w 58"/>
              <a:gd name="T37" fmla="*/ 2147483647 h 123"/>
              <a:gd name="T38" fmla="*/ 2147483647 w 58"/>
              <a:gd name="T39" fmla="*/ 2147483647 h 123"/>
              <a:gd name="T40" fmla="*/ 2147483647 w 58"/>
              <a:gd name="T41" fmla="*/ 2147483647 h 123"/>
              <a:gd name="T42" fmla="*/ 2147483647 w 58"/>
              <a:gd name="T43" fmla="*/ 2147483647 h 123"/>
              <a:gd name="T44" fmla="*/ 2147483647 w 58"/>
              <a:gd name="T45" fmla="*/ 2147483647 h 123"/>
              <a:gd name="T46" fmla="*/ 2147483647 w 58"/>
              <a:gd name="T47" fmla="*/ 2147483647 h 123"/>
              <a:gd name="T48" fmla="*/ 2147483647 w 58"/>
              <a:gd name="T49" fmla="*/ 2147483647 h 123"/>
              <a:gd name="T50" fmla="*/ 2147483647 w 58"/>
              <a:gd name="T51" fmla="*/ 2147483647 h 123"/>
              <a:gd name="T52" fmla="*/ 2147483647 w 58"/>
              <a:gd name="T53" fmla="*/ 2147483647 h 123"/>
              <a:gd name="T54" fmla="*/ 2147483647 w 58"/>
              <a:gd name="T55" fmla="*/ 2147483647 h 123"/>
              <a:gd name="T56" fmla="*/ 2147483647 w 58"/>
              <a:gd name="T57" fmla="*/ 2147483647 h 123"/>
              <a:gd name="T58" fmla="*/ 2147483647 w 58"/>
              <a:gd name="T59" fmla="*/ 2147483647 h 123"/>
              <a:gd name="T60" fmla="*/ 2147483647 w 58"/>
              <a:gd name="T61" fmla="*/ 2147483647 h 123"/>
              <a:gd name="T62" fmla="*/ 2147483647 w 58"/>
              <a:gd name="T63" fmla="*/ 2147483647 h 123"/>
              <a:gd name="T64" fmla="*/ 2147483647 w 58"/>
              <a:gd name="T65" fmla="*/ 2147483647 h 123"/>
              <a:gd name="T66" fmla="*/ 2147483647 w 58"/>
              <a:gd name="T67" fmla="*/ 2147483647 h 123"/>
              <a:gd name="T68" fmla="*/ 0 w 58"/>
              <a:gd name="T69" fmla="*/ 2147483647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123"/>
              <a:gd name="T107" fmla="*/ 58 w 58"/>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123">
                <a:moveTo>
                  <a:pt x="5" y="25"/>
                </a:moveTo>
                <a:lnTo>
                  <a:pt x="17" y="25"/>
                </a:lnTo>
                <a:lnTo>
                  <a:pt x="23" y="0"/>
                </a:lnTo>
                <a:lnTo>
                  <a:pt x="48" y="0"/>
                </a:lnTo>
                <a:lnTo>
                  <a:pt x="43" y="25"/>
                </a:lnTo>
                <a:lnTo>
                  <a:pt x="58" y="25"/>
                </a:lnTo>
                <a:lnTo>
                  <a:pt x="55" y="42"/>
                </a:lnTo>
                <a:lnTo>
                  <a:pt x="39" y="42"/>
                </a:lnTo>
                <a:lnTo>
                  <a:pt x="28" y="95"/>
                </a:lnTo>
                <a:lnTo>
                  <a:pt x="28" y="97"/>
                </a:lnTo>
                <a:lnTo>
                  <a:pt x="28" y="98"/>
                </a:lnTo>
                <a:lnTo>
                  <a:pt x="28" y="100"/>
                </a:lnTo>
                <a:lnTo>
                  <a:pt x="28" y="101"/>
                </a:lnTo>
                <a:lnTo>
                  <a:pt x="30" y="101"/>
                </a:lnTo>
                <a:lnTo>
                  <a:pt x="30" y="103"/>
                </a:lnTo>
                <a:lnTo>
                  <a:pt x="31" y="103"/>
                </a:lnTo>
                <a:lnTo>
                  <a:pt x="33" y="103"/>
                </a:lnTo>
                <a:lnTo>
                  <a:pt x="34" y="104"/>
                </a:lnTo>
                <a:lnTo>
                  <a:pt x="36" y="104"/>
                </a:lnTo>
                <a:lnTo>
                  <a:pt x="37" y="104"/>
                </a:lnTo>
                <a:lnTo>
                  <a:pt x="39" y="104"/>
                </a:lnTo>
                <a:lnTo>
                  <a:pt x="40" y="104"/>
                </a:lnTo>
                <a:lnTo>
                  <a:pt x="43" y="104"/>
                </a:lnTo>
                <a:lnTo>
                  <a:pt x="39" y="123"/>
                </a:lnTo>
                <a:lnTo>
                  <a:pt x="37" y="123"/>
                </a:lnTo>
                <a:lnTo>
                  <a:pt x="36" y="123"/>
                </a:lnTo>
                <a:lnTo>
                  <a:pt x="34" y="123"/>
                </a:lnTo>
                <a:lnTo>
                  <a:pt x="33" y="123"/>
                </a:lnTo>
                <a:lnTo>
                  <a:pt x="31" y="123"/>
                </a:lnTo>
                <a:lnTo>
                  <a:pt x="30" y="123"/>
                </a:lnTo>
                <a:lnTo>
                  <a:pt x="28" y="123"/>
                </a:lnTo>
                <a:lnTo>
                  <a:pt x="27" y="123"/>
                </a:lnTo>
                <a:lnTo>
                  <a:pt x="25" y="123"/>
                </a:lnTo>
                <a:lnTo>
                  <a:pt x="24" y="123"/>
                </a:lnTo>
                <a:lnTo>
                  <a:pt x="23" y="123"/>
                </a:lnTo>
                <a:lnTo>
                  <a:pt x="21" y="123"/>
                </a:lnTo>
                <a:lnTo>
                  <a:pt x="20" y="123"/>
                </a:lnTo>
                <a:lnTo>
                  <a:pt x="18" y="123"/>
                </a:lnTo>
                <a:lnTo>
                  <a:pt x="17" y="123"/>
                </a:lnTo>
                <a:lnTo>
                  <a:pt x="15" y="123"/>
                </a:lnTo>
                <a:lnTo>
                  <a:pt x="14" y="123"/>
                </a:lnTo>
                <a:lnTo>
                  <a:pt x="12" y="122"/>
                </a:lnTo>
                <a:lnTo>
                  <a:pt x="11" y="122"/>
                </a:lnTo>
                <a:lnTo>
                  <a:pt x="9" y="122"/>
                </a:lnTo>
                <a:lnTo>
                  <a:pt x="8" y="121"/>
                </a:lnTo>
                <a:lnTo>
                  <a:pt x="6" y="121"/>
                </a:lnTo>
                <a:lnTo>
                  <a:pt x="6" y="119"/>
                </a:lnTo>
                <a:lnTo>
                  <a:pt x="5" y="119"/>
                </a:lnTo>
                <a:lnTo>
                  <a:pt x="5" y="118"/>
                </a:lnTo>
                <a:lnTo>
                  <a:pt x="3" y="118"/>
                </a:lnTo>
                <a:lnTo>
                  <a:pt x="3" y="116"/>
                </a:lnTo>
                <a:lnTo>
                  <a:pt x="3" y="115"/>
                </a:lnTo>
                <a:lnTo>
                  <a:pt x="2" y="113"/>
                </a:lnTo>
                <a:lnTo>
                  <a:pt x="2" y="112"/>
                </a:lnTo>
                <a:lnTo>
                  <a:pt x="2" y="110"/>
                </a:lnTo>
                <a:lnTo>
                  <a:pt x="2" y="109"/>
                </a:lnTo>
                <a:lnTo>
                  <a:pt x="2" y="107"/>
                </a:lnTo>
                <a:lnTo>
                  <a:pt x="2" y="106"/>
                </a:lnTo>
                <a:lnTo>
                  <a:pt x="2" y="104"/>
                </a:lnTo>
                <a:lnTo>
                  <a:pt x="2" y="103"/>
                </a:lnTo>
                <a:lnTo>
                  <a:pt x="2" y="101"/>
                </a:lnTo>
                <a:lnTo>
                  <a:pt x="2" y="100"/>
                </a:lnTo>
                <a:lnTo>
                  <a:pt x="2" y="98"/>
                </a:lnTo>
                <a:lnTo>
                  <a:pt x="3" y="98"/>
                </a:lnTo>
                <a:lnTo>
                  <a:pt x="3" y="97"/>
                </a:lnTo>
                <a:lnTo>
                  <a:pt x="3" y="95"/>
                </a:lnTo>
                <a:lnTo>
                  <a:pt x="3" y="94"/>
                </a:lnTo>
                <a:lnTo>
                  <a:pt x="3" y="93"/>
                </a:lnTo>
                <a:lnTo>
                  <a:pt x="14" y="42"/>
                </a:lnTo>
                <a:lnTo>
                  <a:pt x="0" y="42"/>
                </a:lnTo>
                <a:lnTo>
                  <a:pt x="5" y="25"/>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69" name="Freeform 73"/>
          <p:cNvSpPr>
            <a:spLocks/>
          </p:cNvSpPr>
          <p:nvPr/>
        </p:nvSpPr>
        <p:spPr bwMode="auto">
          <a:xfrm>
            <a:off x="6554788" y="3232150"/>
            <a:ext cx="79375" cy="107950"/>
          </a:xfrm>
          <a:custGeom>
            <a:avLst/>
            <a:gdLst>
              <a:gd name="T0" fmla="*/ 2147483647 w 95"/>
              <a:gd name="T1" fmla="*/ 2147483647 h 101"/>
              <a:gd name="T2" fmla="*/ 2147483647 w 95"/>
              <a:gd name="T3" fmla="*/ 2147483647 h 101"/>
              <a:gd name="T4" fmla="*/ 2147483647 w 95"/>
              <a:gd name="T5" fmla="*/ 2147483647 h 101"/>
              <a:gd name="T6" fmla="*/ 2147483647 w 95"/>
              <a:gd name="T7" fmla="*/ 2147483647 h 101"/>
              <a:gd name="T8" fmla="*/ 2147483647 w 95"/>
              <a:gd name="T9" fmla="*/ 2147483647 h 101"/>
              <a:gd name="T10" fmla="*/ 2147483647 w 95"/>
              <a:gd name="T11" fmla="*/ 2147483647 h 101"/>
              <a:gd name="T12" fmla="*/ 2147483647 w 95"/>
              <a:gd name="T13" fmla="*/ 2147483647 h 101"/>
              <a:gd name="T14" fmla="*/ 2147483647 w 95"/>
              <a:gd name="T15" fmla="*/ 2147483647 h 101"/>
              <a:gd name="T16" fmla="*/ 2147483647 w 95"/>
              <a:gd name="T17" fmla="*/ 2147483647 h 101"/>
              <a:gd name="T18" fmla="*/ 2147483647 w 95"/>
              <a:gd name="T19" fmla="*/ 2147483647 h 101"/>
              <a:gd name="T20" fmla="*/ 2147483647 w 95"/>
              <a:gd name="T21" fmla="*/ 2147483647 h 101"/>
              <a:gd name="T22" fmla="*/ 2147483647 w 95"/>
              <a:gd name="T23" fmla="*/ 2147483647 h 101"/>
              <a:gd name="T24" fmla="*/ 2147483647 w 95"/>
              <a:gd name="T25" fmla="*/ 2147483647 h 101"/>
              <a:gd name="T26" fmla="*/ 2147483647 w 95"/>
              <a:gd name="T27" fmla="*/ 2147483647 h 101"/>
              <a:gd name="T28" fmla="*/ 2147483647 w 95"/>
              <a:gd name="T29" fmla="*/ 2147483647 h 101"/>
              <a:gd name="T30" fmla="*/ 2147483647 w 95"/>
              <a:gd name="T31" fmla="*/ 2147483647 h 101"/>
              <a:gd name="T32" fmla="*/ 2147483647 w 95"/>
              <a:gd name="T33" fmla="*/ 2147483647 h 101"/>
              <a:gd name="T34" fmla="*/ 2147483647 w 95"/>
              <a:gd name="T35" fmla="*/ 2147483647 h 101"/>
              <a:gd name="T36" fmla="*/ 2147483647 w 95"/>
              <a:gd name="T37" fmla="*/ 2147483647 h 101"/>
              <a:gd name="T38" fmla="*/ 2147483647 w 95"/>
              <a:gd name="T39" fmla="*/ 2147483647 h 101"/>
              <a:gd name="T40" fmla="*/ 2147483647 w 95"/>
              <a:gd name="T41" fmla="*/ 2147483647 h 101"/>
              <a:gd name="T42" fmla="*/ 2147483647 w 95"/>
              <a:gd name="T43" fmla="*/ 2147483647 h 101"/>
              <a:gd name="T44" fmla="*/ 2147483647 w 95"/>
              <a:gd name="T45" fmla="*/ 2147483647 h 101"/>
              <a:gd name="T46" fmla="*/ 2147483647 w 95"/>
              <a:gd name="T47" fmla="*/ 0 h 101"/>
              <a:gd name="T48" fmla="*/ 2147483647 w 95"/>
              <a:gd name="T49" fmla="*/ 0 h 101"/>
              <a:gd name="T50" fmla="*/ 2147483647 w 95"/>
              <a:gd name="T51" fmla="*/ 0 h 101"/>
              <a:gd name="T52" fmla="*/ 2147483647 w 95"/>
              <a:gd name="T53" fmla="*/ 2147483647 h 101"/>
              <a:gd name="T54" fmla="*/ 2147483647 w 95"/>
              <a:gd name="T55" fmla="*/ 2147483647 h 101"/>
              <a:gd name="T56" fmla="*/ 2147483647 w 95"/>
              <a:gd name="T57" fmla="*/ 2147483647 h 101"/>
              <a:gd name="T58" fmla="*/ 2147483647 w 95"/>
              <a:gd name="T59" fmla="*/ 2147483647 h 101"/>
              <a:gd name="T60" fmla="*/ 2147483647 w 95"/>
              <a:gd name="T61" fmla="*/ 2147483647 h 101"/>
              <a:gd name="T62" fmla="*/ 2147483647 w 95"/>
              <a:gd name="T63" fmla="*/ 2147483647 h 101"/>
              <a:gd name="T64" fmla="*/ 2147483647 w 95"/>
              <a:gd name="T65" fmla="*/ 2147483647 h 101"/>
              <a:gd name="T66" fmla="*/ 2147483647 w 95"/>
              <a:gd name="T67" fmla="*/ 2147483647 h 101"/>
              <a:gd name="T68" fmla="*/ 2147483647 w 95"/>
              <a:gd name="T69" fmla="*/ 2147483647 h 101"/>
              <a:gd name="T70" fmla="*/ 2147483647 w 95"/>
              <a:gd name="T71" fmla="*/ 2147483647 h 101"/>
              <a:gd name="T72" fmla="*/ 2147483647 w 95"/>
              <a:gd name="T73" fmla="*/ 2147483647 h 101"/>
              <a:gd name="T74" fmla="*/ 2147483647 w 95"/>
              <a:gd name="T75" fmla="*/ 2147483647 h 101"/>
              <a:gd name="T76" fmla="*/ 2147483647 w 95"/>
              <a:gd name="T77" fmla="*/ 2147483647 h 101"/>
              <a:gd name="T78" fmla="*/ 2147483647 w 95"/>
              <a:gd name="T79" fmla="*/ 2147483647 h 101"/>
              <a:gd name="T80" fmla="*/ 2147483647 w 95"/>
              <a:gd name="T81" fmla="*/ 2147483647 h 101"/>
              <a:gd name="T82" fmla="*/ 2147483647 w 95"/>
              <a:gd name="T83" fmla="*/ 2147483647 h 101"/>
              <a:gd name="T84" fmla="*/ 2147483647 w 95"/>
              <a:gd name="T85" fmla="*/ 2147483647 h 101"/>
              <a:gd name="T86" fmla="*/ 2147483647 w 95"/>
              <a:gd name="T87" fmla="*/ 2147483647 h 101"/>
              <a:gd name="T88" fmla="*/ 2147483647 w 95"/>
              <a:gd name="T89" fmla="*/ 2147483647 h 101"/>
              <a:gd name="T90" fmla="*/ 2147483647 w 95"/>
              <a:gd name="T91" fmla="*/ 2147483647 h 101"/>
              <a:gd name="T92" fmla="*/ 2147483647 w 95"/>
              <a:gd name="T93" fmla="*/ 2147483647 h 101"/>
              <a:gd name="T94" fmla="*/ 2147483647 w 95"/>
              <a:gd name="T95" fmla="*/ 2147483647 h 101"/>
              <a:gd name="T96" fmla="*/ 2147483647 w 95"/>
              <a:gd name="T97" fmla="*/ 2147483647 h 101"/>
              <a:gd name="T98" fmla="*/ 2147483647 w 95"/>
              <a:gd name="T99" fmla="*/ 2147483647 h 101"/>
              <a:gd name="T100" fmla="*/ 2147483647 w 95"/>
              <a:gd name="T101" fmla="*/ 2147483647 h 101"/>
              <a:gd name="T102" fmla="*/ 2147483647 w 95"/>
              <a:gd name="T103" fmla="*/ 2147483647 h 101"/>
              <a:gd name="T104" fmla="*/ 2147483647 w 95"/>
              <a:gd name="T105" fmla="*/ 2147483647 h 101"/>
              <a:gd name="T106" fmla="*/ 2147483647 w 95"/>
              <a:gd name="T107" fmla="*/ 2147483647 h 101"/>
              <a:gd name="T108" fmla="*/ 2147483647 w 95"/>
              <a:gd name="T109" fmla="*/ 2147483647 h 101"/>
              <a:gd name="T110" fmla="*/ 2147483647 w 95"/>
              <a:gd name="T111" fmla="*/ 2147483647 h 101"/>
              <a:gd name="T112" fmla="*/ 2147483647 w 95"/>
              <a:gd name="T113" fmla="*/ 2147483647 h 101"/>
              <a:gd name="T114" fmla="*/ 2147483647 w 95"/>
              <a:gd name="T115" fmla="*/ 2147483647 h 101"/>
              <a:gd name="T116" fmla="*/ 2147483647 w 95"/>
              <a:gd name="T117" fmla="*/ 2147483647 h 101"/>
              <a:gd name="T118" fmla="*/ 2147483647 w 95"/>
              <a:gd name="T119" fmla="*/ 2147483647 h 101"/>
              <a:gd name="T120" fmla="*/ 2147483647 w 95"/>
              <a:gd name="T121" fmla="*/ 2147483647 h 101"/>
              <a:gd name="T122" fmla="*/ 0 w 95"/>
              <a:gd name="T123" fmla="*/ 2147483647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1"/>
              <a:gd name="T188" fmla="*/ 95 w 95"/>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1">
                <a:moveTo>
                  <a:pt x="0" y="68"/>
                </a:moveTo>
                <a:lnTo>
                  <a:pt x="27" y="68"/>
                </a:lnTo>
                <a:lnTo>
                  <a:pt x="27" y="69"/>
                </a:lnTo>
                <a:lnTo>
                  <a:pt x="27" y="71"/>
                </a:lnTo>
                <a:lnTo>
                  <a:pt x="27" y="72"/>
                </a:lnTo>
                <a:lnTo>
                  <a:pt x="27" y="73"/>
                </a:lnTo>
                <a:lnTo>
                  <a:pt x="28" y="73"/>
                </a:lnTo>
                <a:lnTo>
                  <a:pt x="28" y="75"/>
                </a:lnTo>
                <a:lnTo>
                  <a:pt x="28" y="76"/>
                </a:lnTo>
                <a:lnTo>
                  <a:pt x="30" y="76"/>
                </a:lnTo>
                <a:lnTo>
                  <a:pt x="30" y="78"/>
                </a:lnTo>
                <a:lnTo>
                  <a:pt x="31" y="78"/>
                </a:lnTo>
                <a:lnTo>
                  <a:pt x="31" y="79"/>
                </a:lnTo>
                <a:lnTo>
                  <a:pt x="32" y="79"/>
                </a:lnTo>
                <a:lnTo>
                  <a:pt x="34" y="79"/>
                </a:lnTo>
                <a:lnTo>
                  <a:pt x="34" y="81"/>
                </a:lnTo>
                <a:lnTo>
                  <a:pt x="35" y="81"/>
                </a:lnTo>
                <a:lnTo>
                  <a:pt x="37" y="81"/>
                </a:lnTo>
                <a:lnTo>
                  <a:pt x="38" y="81"/>
                </a:lnTo>
                <a:lnTo>
                  <a:pt x="40" y="81"/>
                </a:lnTo>
                <a:lnTo>
                  <a:pt x="41" y="81"/>
                </a:lnTo>
                <a:lnTo>
                  <a:pt x="43" y="81"/>
                </a:lnTo>
                <a:lnTo>
                  <a:pt x="44" y="81"/>
                </a:lnTo>
                <a:lnTo>
                  <a:pt x="46" y="81"/>
                </a:lnTo>
                <a:lnTo>
                  <a:pt x="47" y="81"/>
                </a:lnTo>
                <a:lnTo>
                  <a:pt x="49" y="81"/>
                </a:lnTo>
                <a:lnTo>
                  <a:pt x="50" y="81"/>
                </a:lnTo>
                <a:lnTo>
                  <a:pt x="52" y="81"/>
                </a:lnTo>
                <a:lnTo>
                  <a:pt x="53" y="81"/>
                </a:lnTo>
                <a:lnTo>
                  <a:pt x="55" y="81"/>
                </a:lnTo>
                <a:lnTo>
                  <a:pt x="55" y="79"/>
                </a:lnTo>
                <a:lnTo>
                  <a:pt x="56" y="79"/>
                </a:lnTo>
                <a:lnTo>
                  <a:pt x="58" y="79"/>
                </a:lnTo>
                <a:lnTo>
                  <a:pt x="58" y="78"/>
                </a:lnTo>
                <a:lnTo>
                  <a:pt x="59" y="78"/>
                </a:lnTo>
                <a:lnTo>
                  <a:pt x="61" y="78"/>
                </a:lnTo>
                <a:lnTo>
                  <a:pt x="61" y="76"/>
                </a:lnTo>
                <a:lnTo>
                  <a:pt x="62" y="76"/>
                </a:lnTo>
                <a:lnTo>
                  <a:pt x="62" y="75"/>
                </a:lnTo>
                <a:lnTo>
                  <a:pt x="62" y="73"/>
                </a:lnTo>
                <a:lnTo>
                  <a:pt x="64" y="73"/>
                </a:lnTo>
                <a:lnTo>
                  <a:pt x="64" y="72"/>
                </a:lnTo>
                <a:lnTo>
                  <a:pt x="64" y="71"/>
                </a:lnTo>
                <a:lnTo>
                  <a:pt x="64" y="69"/>
                </a:lnTo>
                <a:lnTo>
                  <a:pt x="62" y="69"/>
                </a:lnTo>
                <a:lnTo>
                  <a:pt x="62" y="68"/>
                </a:lnTo>
                <a:lnTo>
                  <a:pt x="61" y="68"/>
                </a:lnTo>
                <a:lnTo>
                  <a:pt x="61" y="66"/>
                </a:lnTo>
                <a:lnTo>
                  <a:pt x="59" y="66"/>
                </a:lnTo>
                <a:lnTo>
                  <a:pt x="58" y="66"/>
                </a:lnTo>
                <a:lnTo>
                  <a:pt x="58" y="65"/>
                </a:lnTo>
                <a:lnTo>
                  <a:pt x="56" y="65"/>
                </a:lnTo>
                <a:lnTo>
                  <a:pt x="55" y="65"/>
                </a:lnTo>
                <a:lnTo>
                  <a:pt x="53" y="63"/>
                </a:lnTo>
                <a:lnTo>
                  <a:pt x="27" y="54"/>
                </a:lnTo>
                <a:lnTo>
                  <a:pt x="25" y="53"/>
                </a:lnTo>
                <a:lnTo>
                  <a:pt x="24" y="53"/>
                </a:lnTo>
                <a:lnTo>
                  <a:pt x="22" y="51"/>
                </a:lnTo>
                <a:lnTo>
                  <a:pt x="21" y="51"/>
                </a:lnTo>
                <a:lnTo>
                  <a:pt x="19" y="51"/>
                </a:lnTo>
                <a:lnTo>
                  <a:pt x="19" y="50"/>
                </a:lnTo>
                <a:lnTo>
                  <a:pt x="18" y="50"/>
                </a:lnTo>
                <a:lnTo>
                  <a:pt x="16" y="48"/>
                </a:lnTo>
                <a:lnTo>
                  <a:pt x="16" y="47"/>
                </a:lnTo>
                <a:lnTo>
                  <a:pt x="15" y="47"/>
                </a:lnTo>
                <a:lnTo>
                  <a:pt x="15" y="45"/>
                </a:lnTo>
                <a:lnTo>
                  <a:pt x="13" y="45"/>
                </a:lnTo>
                <a:lnTo>
                  <a:pt x="13" y="44"/>
                </a:lnTo>
                <a:lnTo>
                  <a:pt x="12" y="44"/>
                </a:lnTo>
                <a:lnTo>
                  <a:pt x="12" y="42"/>
                </a:lnTo>
                <a:lnTo>
                  <a:pt x="12" y="41"/>
                </a:lnTo>
                <a:lnTo>
                  <a:pt x="10" y="40"/>
                </a:lnTo>
                <a:lnTo>
                  <a:pt x="10" y="38"/>
                </a:lnTo>
                <a:lnTo>
                  <a:pt x="10" y="37"/>
                </a:lnTo>
                <a:lnTo>
                  <a:pt x="10" y="35"/>
                </a:lnTo>
                <a:lnTo>
                  <a:pt x="10" y="34"/>
                </a:lnTo>
                <a:lnTo>
                  <a:pt x="10" y="32"/>
                </a:lnTo>
                <a:lnTo>
                  <a:pt x="10" y="31"/>
                </a:lnTo>
                <a:lnTo>
                  <a:pt x="12" y="29"/>
                </a:lnTo>
                <a:lnTo>
                  <a:pt x="12" y="28"/>
                </a:lnTo>
                <a:lnTo>
                  <a:pt x="12" y="26"/>
                </a:lnTo>
                <a:lnTo>
                  <a:pt x="13" y="25"/>
                </a:lnTo>
                <a:lnTo>
                  <a:pt x="13" y="23"/>
                </a:lnTo>
                <a:lnTo>
                  <a:pt x="13" y="22"/>
                </a:lnTo>
                <a:lnTo>
                  <a:pt x="15" y="22"/>
                </a:lnTo>
                <a:lnTo>
                  <a:pt x="15" y="20"/>
                </a:lnTo>
                <a:lnTo>
                  <a:pt x="16" y="19"/>
                </a:lnTo>
                <a:lnTo>
                  <a:pt x="16" y="17"/>
                </a:lnTo>
                <a:lnTo>
                  <a:pt x="18" y="17"/>
                </a:lnTo>
                <a:lnTo>
                  <a:pt x="18" y="16"/>
                </a:lnTo>
                <a:lnTo>
                  <a:pt x="19" y="16"/>
                </a:lnTo>
                <a:lnTo>
                  <a:pt x="19" y="14"/>
                </a:lnTo>
                <a:lnTo>
                  <a:pt x="21" y="14"/>
                </a:lnTo>
                <a:lnTo>
                  <a:pt x="21" y="13"/>
                </a:lnTo>
                <a:lnTo>
                  <a:pt x="22" y="13"/>
                </a:lnTo>
                <a:lnTo>
                  <a:pt x="22" y="12"/>
                </a:lnTo>
                <a:lnTo>
                  <a:pt x="24" y="12"/>
                </a:lnTo>
                <a:lnTo>
                  <a:pt x="25" y="10"/>
                </a:lnTo>
                <a:lnTo>
                  <a:pt x="27" y="9"/>
                </a:lnTo>
                <a:lnTo>
                  <a:pt x="28" y="9"/>
                </a:lnTo>
                <a:lnTo>
                  <a:pt x="30" y="7"/>
                </a:lnTo>
                <a:lnTo>
                  <a:pt x="31" y="7"/>
                </a:lnTo>
                <a:lnTo>
                  <a:pt x="31" y="6"/>
                </a:lnTo>
                <a:lnTo>
                  <a:pt x="32" y="6"/>
                </a:lnTo>
                <a:lnTo>
                  <a:pt x="34" y="6"/>
                </a:lnTo>
                <a:lnTo>
                  <a:pt x="34" y="4"/>
                </a:lnTo>
                <a:lnTo>
                  <a:pt x="35" y="4"/>
                </a:lnTo>
                <a:lnTo>
                  <a:pt x="37" y="4"/>
                </a:lnTo>
                <a:lnTo>
                  <a:pt x="38" y="3"/>
                </a:lnTo>
                <a:lnTo>
                  <a:pt x="40" y="3"/>
                </a:lnTo>
                <a:lnTo>
                  <a:pt x="41" y="3"/>
                </a:lnTo>
                <a:lnTo>
                  <a:pt x="41" y="1"/>
                </a:lnTo>
                <a:lnTo>
                  <a:pt x="43" y="1"/>
                </a:lnTo>
                <a:lnTo>
                  <a:pt x="44" y="1"/>
                </a:lnTo>
                <a:lnTo>
                  <a:pt x="46" y="1"/>
                </a:lnTo>
                <a:lnTo>
                  <a:pt x="47" y="1"/>
                </a:lnTo>
                <a:lnTo>
                  <a:pt x="49" y="0"/>
                </a:lnTo>
                <a:lnTo>
                  <a:pt x="50" y="0"/>
                </a:lnTo>
                <a:lnTo>
                  <a:pt x="52" y="0"/>
                </a:lnTo>
                <a:lnTo>
                  <a:pt x="53" y="0"/>
                </a:lnTo>
                <a:lnTo>
                  <a:pt x="55" y="0"/>
                </a:lnTo>
                <a:lnTo>
                  <a:pt x="56" y="0"/>
                </a:lnTo>
                <a:lnTo>
                  <a:pt x="58" y="0"/>
                </a:lnTo>
                <a:lnTo>
                  <a:pt x="59" y="0"/>
                </a:lnTo>
                <a:lnTo>
                  <a:pt x="61" y="0"/>
                </a:lnTo>
                <a:lnTo>
                  <a:pt x="62" y="0"/>
                </a:lnTo>
                <a:lnTo>
                  <a:pt x="64" y="0"/>
                </a:lnTo>
                <a:lnTo>
                  <a:pt x="65" y="0"/>
                </a:lnTo>
                <a:lnTo>
                  <a:pt x="66" y="0"/>
                </a:lnTo>
                <a:lnTo>
                  <a:pt x="68" y="0"/>
                </a:lnTo>
                <a:lnTo>
                  <a:pt x="69" y="1"/>
                </a:lnTo>
                <a:lnTo>
                  <a:pt x="71" y="1"/>
                </a:lnTo>
                <a:lnTo>
                  <a:pt x="72" y="1"/>
                </a:lnTo>
                <a:lnTo>
                  <a:pt x="74" y="1"/>
                </a:lnTo>
                <a:lnTo>
                  <a:pt x="75" y="3"/>
                </a:lnTo>
                <a:lnTo>
                  <a:pt x="77" y="3"/>
                </a:lnTo>
                <a:lnTo>
                  <a:pt x="78" y="3"/>
                </a:lnTo>
                <a:lnTo>
                  <a:pt x="80" y="4"/>
                </a:lnTo>
                <a:lnTo>
                  <a:pt x="81" y="4"/>
                </a:lnTo>
                <a:lnTo>
                  <a:pt x="83" y="6"/>
                </a:lnTo>
                <a:lnTo>
                  <a:pt x="84" y="6"/>
                </a:lnTo>
                <a:lnTo>
                  <a:pt x="84" y="7"/>
                </a:lnTo>
                <a:lnTo>
                  <a:pt x="86" y="7"/>
                </a:lnTo>
                <a:lnTo>
                  <a:pt x="87" y="9"/>
                </a:lnTo>
                <a:lnTo>
                  <a:pt x="89" y="10"/>
                </a:lnTo>
                <a:lnTo>
                  <a:pt x="89" y="12"/>
                </a:lnTo>
                <a:lnTo>
                  <a:pt x="90" y="13"/>
                </a:lnTo>
                <a:lnTo>
                  <a:pt x="92" y="14"/>
                </a:lnTo>
                <a:lnTo>
                  <a:pt x="92" y="16"/>
                </a:lnTo>
                <a:lnTo>
                  <a:pt x="92" y="17"/>
                </a:lnTo>
                <a:lnTo>
                  <a:pt x="93" y="17"/>
                </a:lnTo>
                <a:lnTo>
                  <a:pt x="93" y="19"/>
                </a:lnTo>
                <a:lnTo>
                  <a:pt x="93" y="20"/>
                </a:lnTo>
                <a:lnTo>
                  <a:pt x="93" y="22"/>
                </a:lnTo>
                <a:lnTo>
                  <a:pt x="93" y="23"/>
                </a:lnTo>
                <a:lnTo>
                  <a:pt x="93" y="25"/>
                </a:lnTo>
                <a:lnTo>
                  <a:pt x="93" y="26"/>
                </a:lnTo>
                <a:lnTo>
                  <a:pt x="93" y="28"/>
                </a:lnTo>
                <a:lnTo>
                  <a:pt x="93" y="29"/>
                </a:lnTo>
                <a:lnTo>
                  <a:pt x="95" y="29"/>
                </a:lnTo>
                <a:lnTo>
                  <a:pt x="95" y="31"/>
                </a:lnTo>
                <a:lnTo>
                  <a:pt x="95" y="32"/>
                </a:lnTo>
                <a:lnTo>
                  <a:pt x="68" y="32"/>
                </a:lnTo>
                <a:lnTo>
                  <a:pt x="68" y="31"/>
                </a:lnTo>
                <a:lnTo>
                  <a:pt x="68" y="29"/>
                </a:lnTo>
                <a:lnTo>
                  <a:pt x="68" y="28"/>
                </a:lnTo>
                <a:lnTo>
                  <a:pt x="68" y="26"/>
                </a:lnTo>
                <a:lnTo>
                  <a:pt x="68" y="25"/>
                </a:lnTo>
                <a:lnTo>
                  <a:pt x="66" y="25"/>
                </a:lnTo>
                <a:lnTo>
                  <a:pt x="66" y="23"/>
                </a:lnTo>
                <a:lnTo>
                  <a:pt x="65" y="23"/>
                </a:lnTo>
                <a:lnTo>
                  <a:pt x="65" y="22"/>
                </a:lnTo>
                <a:lnTo>
                  <a:pt x="64" y="22"/>
                </a:lnTo>
                <a:lnTo>
                  <a:pt x="62" y="22"/>
                </a:lnTo>
                <a:lnTo>
                  <a:pt x="62" y="20"/>
                </a:lnTo>
                <a:lnTo>
                  <a:pt x="61" y="20"/>
                </a:lnTo>
                <a:lnTo>
                  <a:pt x="59" y="20"/>
                </a:lnTo>
                <a:lnTo>
                  <a:pt x="58" y="20"/>
                </a:lnTo>
                <a:lnTo>
                  <a:pt x="56" y="20"/>
                </a:lnTo>
                <a:lnTo>
                  <a:pt x="55" y="20"/>
                </a:lnTo>
                <a:lnTo>
                  <a:pt x="53" y="20"/>
                </a:lnTo>
                <a:lnTo>
                  <a:pt x="52" y="20"/>
                </a:lnTo>
                <a:lnTo>
                  <a:pt x="50" y="20"/>
                </a:lnTo>
                <a:lnTo>
                  <a:pt x="49" y="20"/>
                </a:lnTo>
                <a:lnTo>
                  <a:pt x="47" y="20"/>
                </a:lnTo>
                <a:lnTo>
                  <a:pt x="46" y="20"/>
                </a:lnTo>
                <a:lnTo>
                  <a:pt x="46" y="22"/>
                </a:lnTo>
                <a:lnTo>
                  <a:pt x="44" y="22"/>
                </a:lnTo>
                <a:lnTo>
                  <a:pt x="43" y="22"/>
                </a:lnTo>
                <a:lnTo>
                  <a:pt x="41" y="22"/>
                </a:lnTo>
                <a:lnTo>
                  <a:pt x="41" y="23"/>
                </a:lnTo>
                <a:lnTo>
                  <a:pt x="40" y="23"/>
                </a:lnTo>
                <a:lnTo>
                  <a:pt x="40" y="25"/>
                </a:lnTo>
                <a:lnTo>
                  <a:pt x="38" y="25"/>
                </a:lnTo>
                <a:lnTo>
                  <a:pt x="38" y="26"/>
                </a:lnTo>
                <a:lnTo>
                  <a:pt x="37" y="26"/>
                </a:lnTo>
                <a:lnTo>
                  <a:pt x="37" y="28"/>
                </a:lnTo>
                <a:lnTo>
                  <a:pt x="37" y="29"/>
                </a:lnTo>
                <a:lnTo>
                  <a:pt x="37" y="31"/>
                </a:lnTo>
                <a:lnTo>
                  <a:pt x="37" y="32"/>
                </a:lnTo>
                <a:lnTo>
                  <a:pt x="38" y="32"/>
                </a:lnTo>
                <a:lnTo>
                  <a:pt x="38" y="34"/>
                </a:lnTo>
                <a:lnTo>
                  <a:pt x="40" y="34"/>
                </a:lnTo>
                <a:lnTo>
                  <a:pt x="77" y="47"/>
                </a:lnTo>
                <a:lnTo>
                  <a:pt x="78" y="47"/>
                </a:lnTo>
                <a:lnTo>
                  <a:pt x="80" y="47"/>
                </a:lnTo>
                <a:lnTo>
                  <a:pt x="80" y="48"/>
                </a:lnTo>
                <a:lnTo>
                  <a:pt x="81" y="48"/>
                </a:lnTo>
                <a:lnTo>
                  <a:pt x="83" y="50"/>
                </a:lnTo>
                <a:lnTo>
                  <a:pt x="84" y="50"/>
                </a:lnTo>
                <a:lnTo>
                  <a:pt x="86" y="51"/>
                </a:lnTo>
                <a:lnTo>
                  <a:pt x="87" y="53"/>
                </a:lnTo>
                <a:lnTo>
                  <a:pt x="87" y="54"/>
                </a:lnTo>
                <a:lnTo>
                  <a:pt x="89" y="54"/>
                </a:lnTo>
                <a:lnTo>
                  <a:pt x="89" y="56"/>
                </a:lnTo>
                <a:lnTo>
                  <a:pt x="89" y="57"/>
                </a:lnTo>
                <a:lnTo>
                  <a:pt x="90" y="57"/>
                </a:lnTo>
                <a:lnTo>
                  <a:pt x="90" y="59"/>
                </a:lnTo>
                <a:lnTo>
                  <a:pt x="90" y="60"/>
                </a:lnTo>
                <a:lnTo>
                  <a:pt x="90" y="62"/>
                </a:lnTo>
                <a:lnTo>
                  <a:pt x="90" y="63"/>
                </a:lnTo>
                <a:lnTo>
                  <a:pt x="90" y="65"/>
                </a:lnTo>
                <a:lnTo>
                  <a:pt x="90" y="66"/>
                </a:lnTo>
                <a:lnTo>
                  <a:pt x="90" y="68"/>
                </a:lnTo>
                <a:lnTo>
                  <a:pt x="90" y="69"/>
                </a:lnTo>
                <a:lnTo>
                  <a:pt x="90" y="71"/>
                </a:lnTo>
                <a:lnTo>
                  <a:pt x="90" y="72"/>
                </a:lnTo>
                <a:lnTo>
                  <a:pt x="90" y="73"/>
                </a:lnTo>
                <a:lnTo>
                  <a:pt x="89" y="73"/>
                </a:lnTo>
                <a:lnTo>
                  <a:pt x="89" y="75"/>
                </a:lnTo>
                <a:lnTo>
                  <a:pt x="89" y="76"/>
                </a:lnTo>
                <a:lnTo>
                  <a:pt x="87" y="76"/>
                </a:lnTo>
                <a:lnTo>
                  <a:pt x="87" y="78"/>
                </a:lnTo>
                <a:lnTo>
                  <a:pt x="87" y="79"/>
                </a:lnTo>
                <a:lnTo>
                  <a:pt x="86" y="79"/>
                </a:lnTo>
                <a:lnTo>
                  <a:pt x="86" y="81"/>
                </a:lnTo>
                <a:lnTo>
                  <a:pt x="84" y="82"/>
                </a:lnTo>
                <a:lnTo>
                  <a:pt x="83" y="84"/>
                </a:lnTo>
                <a:lnTo>
                  <a:pt x="83" y="85"/>
                </a:lnTo>
                <a:lnTo>
                  <a:pt x="81" y="85"/>
                </a:lnTo>
                <a:lnTo>
                  <a:pt x="81" y="87"/>
                </a:lnTo>
                <a:lnTo>
                  <a:pt x="80" y="87"/>
                </a:lnTo>
                <a:lnTo>
                  <a:pt x="80" y="88"/>
                </a:lnTo>
                <a:lnTo>
                  <a:pt x="78" y="88"/>
                </a:lnTo>
                <a:lnTo>
                  <a:pt x="78" y="90"/>
                </a:lnTo>
                <a:lnTo>
                  <a:pt x="77" y="90"/>
                </a:lnTo>
                <a:lnTo>
                  <a:pt x="77" y="91"/>
                </a:lnTo>
                <a:lnTo>
                  <a:pt x="75" y="91"/>
                </a:lnTo>
                <a:lnTo>
                  <a:pt x="74" y="93"/>
                </a:lnTo>
                <a:lnTo>
                  <a:pt x="72" y="93"/>
                </a:lnTo>
                <a:lnTo>
                  <a:pt x="72" y="94"/>
                </a:lnTo>
                <a:lnTo>
                  <a:pt x="71" y="94"/>
                </a:lnTo>
                <a:lnTo>
                  <a:pt x="69" y="96"/>
                </a:lnTo>
                <a:lnTo>
                  <a:pt x="68" y="96"/>
                </a:lnTo>
                <a:lnTo>
                  <a:pt x="68" y="97"/>
                </a:lnTo>
                <a:lnTo>
                  <a:pt x="66" y="97"/>
                </a:lnTo>
                <a:lnTo>
                  <a:pt x="65" y="97"/>
                </a:lnTo>
                <a:lnTo>
                  <a:pt x="64" y="97"/>
                </a:lnTo>
                <a:lnTo>
                  <a:pt x="64" y="99"/>
                </a:lnTo>
                <a:lnTo>
                  <a:pt x="62" y="99"/>
                </a:lnTo>
                <a:lnTo>
                  <a:pt x="61" y="99"/>
                </a:lnTo>
                <a:lnTo>
                  <a:pt x="59" y="99"/>
                </a:lnTo>
                <a:lnTo>
                  <a:pt x="59" y="100"/>
                </a:lnTo>
                <a:lnTo>
                  <a:pt x="58" y="100"/>
                </a:lnTo>
                <a:lnTo>
                  <a:pt x="56" y="100"/>
                </a:lnTo>
                <a:lnTo>
                  <a:pt x="55" y="100"/>
                </a:lnTo>
                <a:lnTo>
                  <a:pt x="53" y="100"/>
                </a:lnTo>
                <a:lnTo>
                  <a:pt x="52" y="101"/>
                </a:lnTo>
                <a:lnTo>
                  <a:pt x="50" y="101"/>
                </a:lnTo>
                <a:lnTo>
                  <a:pt x="49" y="101"/>
                </a:lnTo>
                <a:lnTo>
                  <a:pt x="47" y="101"/>
                </a:lnTo>
                <a:lnTo>
                  <a:pt x="46" y="101"/>
                </a:lnTo>
                <a:lnTo>
                  <a:pt x="44" y="101"/>
                </a:lnTo>
                <a:lnTo>
                  <a:pt x="43" y="101"/>
                </a:lnTo>
                <a:lnTo>
                  <a:pt x="41" y="101"/>
                </a:lnTo>
                <a:lnTo>
                  <a:pt x="40" y="101"/>
                </a:lnTo>
                <a:lnTo>
                  <a:pt x="38" y="101"/>
                </a:lnTo>
                <a:lnTo>
                  <a:pt x="37" y="101"/>
                </a:lnTo>
                <a:lnTo>
                  <a:pt x="34" y="101"/>
                </a:lnTo>
                <a:lnTo>
                  <a:pt x="32" y="101"/>
                </a:lnTo>
                <a:lnTo>
                  <a:pt x="30" y="101"/>
                </a:lnTo>
                <a:lnTo>
                  <a:pt x="28" y="101"/>
                </a:lnTo>
                <a:lnTo>
                  <a:pt x="25" y="101"/>
                </a:lnTo>
                <a:lnTo>
                  <a:pt x="24" y="100"/>
                </a:lnTo>
                <a:lnTo>
                  <a:pt x="22" y="100"/>
                </a:lnTo>
                <a:lnTo>
                  <a:pt x="21" y="100"/>
                </a:lnTo>
                <a:lnTo>
                  <a:pt x="19" y="99"/>
                </a:lnTo>
                <a:lnTo>
                  <a:pt x="16" y="99"/>
                </a:lnTo>
                <a:lnTo>
                  <a:pt x="15" y="99"/>
                </a:lnTo>
                <a:lnTo>
                  <a:pt x="13" y="97"/>
                </a:lnTo>
                <a:lnTo>
                  <a:pt x="12" y="97"/>
                </a:lnTo>
                <a:lnTo>
                  <a:pt x="12" y="96"/>
                </a:lnTo>
                <a:lnTo>
                  <a:pt x="10" y="96"/>
                </a:lnTo>
                <a:lnTo>
                  <a:pt x="9" y="94"/>
                </a:lnTo>
                <a:lnTo>
                  <a:pt x="7" y="93"/>
                </a:lnTo>
                <a:lnTo>
                  <a:pt x="6" y="93"/>
                </a:lnTo>
                <a:lnTo>
                  <a:pt x="6" y="91"/>
                </a:lnTo>
                <a:lnTo>
                  <a:pt x="4" y="90"/>
                </a:lnTo>
                <a:lnTo>
                  <a:pt x="4" y="88"/>
                </a:lnTo>
                <a:lnTo>
                  <a:pt x="3" y="88"/>
                </a:lnTo>
                <a:lnTo>
                  <a:pt x="3" y="87"/>
                </a:lnTo>
                <a:lnTo>
                  <a:pt x="1" y="85"/>
                </a:lnTo>
                <a:lnTo>
                  <a:pt x="1" y="84"/>
                </a:lnTo>
                <a:lnTo>
                  <a:pt x="1" y="82"/>
                </a:lnTo>
                <a:lnTo>
                  <a:pt x="1" y="81"/>
                </a:lnTo>
                <a:lnTo>
                  <a:pt x="0" y="79"/>
                </a:lnTo>
                <a:lnTo>
                  <a:pt x="0" y="78"/>
                </a:lnTo>
                <a:lnTo>
                  <a:pt x="0" y="76"/>
                </a:lnTo>
                <a:lnTo>
                  <a:pt x="0" y="75"/>
                </a:lnTo>
                <a:lnTo>
                  <a:pt x="0" y="73"/>
                </a:lnTo>
                <a:lnTo>
                  <a:pt x="0" y="72"/>
                </a:lnTo>
                <a:lnTo>
                  <a:pt x="0" y="71"/>
                </a:lnTo>
                <a:lnTo>
                  <a:pt x="0" y="69"/>
                </a:lnTo>
                <a:lnTo>
                  <a:pt x="0" y="68"/>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0" name="Freeform 74"/>
          <p:cNvSpPr>
            <a:spLocks/>
          </p:cNvSpPr>
          <p:nvPr/>
        </p:nvSpPr>
        <p:spPr bwMode="auto">
          <a:xfrm>
            <a:off x="7091363" y="3157538"/>
            <a:ext cx="104775" cy="147637"/>
          </a:xfrm>
          <a:custGeom>
            <a:avLst/>
            <a:gdLst>
              <a:gd name="T0" fmla="*/ 2147483647 w 124"/>
              <a:gd name="T1" fmla="*/ 2147483647 h 138"/>
              <a:gd name="T2" fmla="*/ 2147483647 w 124"/>
              <a:gd name="T3" fmla="*/ 2147483647 h 138"/>
              <a:gd name="T4" fmla="*/ 2147483647 w 124"/>
              <a:gd name="T5" fmla="*/ 2147483647 h 138"/>
              <a:gd name="T6" fmla="*/ 2147483647 w 124"/>
              <a:gd name="T7" fmla="*/ 2147483647 h 138"/>
              <a:gd name="T8" fmla="*/ 2147483647 w 124"/>
              <a:gd name="T9" fmla="*/ 2147483647 h 138"/>
              <a:gd name="T10" fmla="*/ 2147483647 w 124"/>
              <a:gd name="T11" fmla="*/ 2147483647 h 138"/>
              <a:gd name="T12" fmla="*/ 2147483647 w 124"/>
              <a:gd name="T13" fmla="*/ 2147483647 h 138"/>
              <a:gd name="T14" fmla="*/ 2147483647 w 124"/>
              <a:gd name="T15" fmla="*/ 2147483647 h 138"/>
              <a:gd name="T16" fmla="*/ 2147483647 w 124"/>
              <a:gd name="T17" fmla="*/ 2147483647 h 138"/>
              <a:gd name="T18" fmla="*/ 2147483647 w 124"/>
              <a:gd name="T19" fmla="*/ 2147483647 h 138"/>
              <a:gd name="T20" fmla="*/ 2147483647 w 124"/>
              <a:gd name="T21" fmla="*/ 2147483647 h 138"/>
              <a:gd name="T22" fmla="*/ 2147483647 w 124"/>
              <a:gd name="T23" fmla="*/ 2147483647 h 138"/>
              <a:gd name="T24" fmla="*/ 2147483647 w 124"/>
              <a:gd name="T25" fmla="*/ 2147483647 h 138"/>
              <a:gd name="T26" fmla="*/ 2147483647 w 124"/>
              <a:gd name="T27" fmla="*/ 2147483647 h 138"/>
              <a:gd name="T28" fmla="*/ 2147483647 w 124"/>
              <a:gd name="T29" fmla="*/ 2147483647 h 138"/>
              <a:gd name="T30" fmla="*/ 2147483647 w 124"/>
              <a:gd name="T31" fmla="*/ 2147483647 h 138"/>
              <a:gd name="T32" fmla="*/ 2147483647 w 124"/>
              <a:gd name="T33" fmla="*/ 2147483647 h 138"/>
              <a:gd name="T34" fmla="*/ 2147483647 w 124"/>
              <a:gd name="T35" fmla="*/ 2147483647 h 138"/>
              <a:gd name="T36" fmla="*/ 2147483647 w 124"/>
              <a:gd name="T37" fmla="*/ 2147483647 h 138"/>
              <a:gd name="T38" fmla="*/ 2147483647 w 124"/>
              <a:gd name="T39" fmla="*/ 2147483647 h 138"/>
              <a:gd name="T40" fmla="*/ 2147483647 w 124"/>
              <a:gd name="T41" fmla="*/ 2147483647 h 138"/>
              <a:gd name="T42" fmla="*/ 2147483647 w 124"/>
              <a:gd name="T43" fmla="*/ 2147483647 h 138"/>
              <a:gd name="T44" fmla="*/ 2147483647 w 124"/>
              <a:gd name="T45" fmla="*/ 2147483647 h 138"/>
              <a:gd name="T46" fmla="*/ 2147483647 w 124"/>
              <a:gd name="T47" fmla="*/ 2147483647 h 138"/>
              <a:gd name="T48" fmla="*/ 2147483647 w 124"/>
              <a:gd name="T49" fmla="*/ 2147483647 h 138"/>
              <a:gd name="T50" fmla="*/ 2147483647 w 124"/>
              <a:gd name="T51" fmla="*/ 2147483647 h 138"/>
              <a:gd name="T52" fmla="*/ 2147483647 w 124"/>
              <a:gd name="T53" fmla="*/ 2147483647 h 138"/>
              <a:gd name="T54" fmla="*/ 2147483647 w 124"/>
              <a:gd name="T55" fmla="*/ 2147483647 h 138"/>
              <a:gd name="T56" fmla="*/ 2147483647 w 124"/>
              <a:gd name="T57" fmla="*/ 2147483647 h 138"/>
              <a:gd name="T58" fmla="*/ 2147483647 w 124"/>
              <a:gd name="T59" fmla="*/ 2147483647 h 138"/>
              <a:gd name="T60" fmla="*/ 2147483647 w 124"/>
              <a:gd name="T61" fmla="*/ 2147483647 h 138"/>
              <a:gd name="T62" fmla="*/ 2147483647 w 124"/>
              <a:gd name="T63" fmla="*/ 2147483647 h 138"/>
              <a:gd name="T64" fmla="*/ 2147483647 w 124"/>
              <a:gd name="T65" fmla="*/ 2147483647 h 138"/>
              <a:gd name="T66" fmla="*/ 2147483647 w 124"/>
              <a:gd name="T67" fmla="*/ 2147483647 h 138"/>
              <a:gd name="T68" fmla="*/ 2147483647 w 124"/>
              <a:gd name="T69" fmla="*/ 2147483647 h 138"/>
              <a:gd name="T70" fmla="*/ 2147483647 w 124"/>
              <a:gd name="T71" fmla="*/ 2147483647 h 138"/>
              <a:gd name="T72" fmla="*/ 2147483647 w 124"/>
              <a:gd name="T73" fmla="*/ 2147483647 h 138"/>
              <a:gd name="T74" fmla="*/ 0 w 124"/>
              <a:gd name="T75" fmla="*/ 2147483647 h 138"/>
              <a:gd name="T76" fmla="*/ 2147483647 w 124"/>
              <a:gd name="T77" fmla="*/ 2147483647 h 138"/>
              <a:gd name="T78" fmla="*/ 2147483647 w 124"/>
              <a:gd name="T79" fmla="*/ 2147483647 h 138"/>
              <a:gd name="T80" fmla="*/ 2147483647 w 124"/>
              <a:gd name="T81" fmla="*/ 2147483647 h 138"/>
              <a:gd name="T82" fmla="*/ 2147483647 w 124"/>
              <a:gd name="T83" fmla="*/ 2147483647 h 138"/>
              <a:gd name="T84" fmla="*/ 2147483647 w 124"/>
              <a:gd name="T85" fmla="*/ 2147483647 h 138"/>
              <a:gd name="T86" fmla="*/ 2147483647 w 124"/>
              <a:gd name="T87" fmla="*/ 2147483647 h 138"/>
              <a:gd name="T88" fmla="*/ 2147483647 w 124"/>
              <a:gd name="T89" fmla="*/ 2147483647 h 138"/>
              <a:gd name="T90" fmla="*/ 2147483647 w 124"/>
              <a:gd name="T91" fmla="*/ 2147483647 h 138"/>
              <a:gd name="T92" fmla="*/ 2147483647 w 124"/>
              <a:gd name="T93" fmla="*/ 2147483647 h 138"/>
              <a:gd name="T94" fmla="*/ 2147483647 w 124"/>
              <a:gd name="T95" fmla="*/ 2147483647 h 138"/>
              <a:gd name="T96" fmla="*/ 2147483647 w 124"/>
              <a:gd name="T97" fmla="*/ 0 h 138"/>
              <a:gd name="T98" fmla="*/ 2147483647 w 124"/>
              <a:gd name="T99" fmla="*/ 0 h 138"/>
              <a:gd name="T100" fmla="*/ 2147483647 w 124"/>
              <a:gd name="T101" fmla="*/ 2147483647 h 138"/>
              <a:gd name="T102" fmla="*/ 2147483647 w 124"/>
              <a:gd name="T103" fmla="*/ 2147483647 h 138"/>
              <a:gd name="T104" fmla="*/ 2147483647 w 124"/>
              <a:gd name="T105" fmla="*/ 2147483647 h 138"/>
              <a:gd name="T106" fmla="*/ 2147483647 w 124"/>
              <a:gd name="T107" fmla="*/ 2147483647 h 138"/>
              <a:gd name="T108" fmla="*/ 2147483647 w 124"/>
              <a:gd name="T109" fmla="*/ 2147483647 h 138"/>
              <a:gd name="T110" fmla="*/ 2147483647 w 124"/>
              <a:gd name="T111" fmla="*/ 2147483647 h 1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4"/>
              <a:gd name="T169" fmla="*/ 0 h 138"/>
              <a:gd name="T170" fmla="*/ 124 w 124"/>
              <a:gd name="T171" fmla="*/ 138 h 1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4" h="138">
                <a:moveTo>
                  <a:pt x="124" y="48"/>
                </a:moveTo>
                <a:lnTo>
                  <a:pt x="96" y="48"/>
                </a:lnTo>
                <a:lnTo>
                  <a:pt x="96" y="46"/>
                </a:lnTo>
                <a:lnTo>
                  <a:pt x="96" y="45"/>
                </a:lnTo>
                <a:lnTo>
                  <a:pt x="96" y="43"/>
                </a:lnTo>
                <a:lnTo>
                  <a:pt x="96" y="42"/>
                </a:lnTo>
                <a:lnTo>
                  <a:pt x="96" y="40"/>
                </a:lnTo>
                <a:lnTo>
                  <a:pt x="96" y="39"/>
                </a:lnTo>
                <a:lnTo>
                  <a:pt x="94" y="37"/>
                </a:lnTo>
                <a:lnTo>
                  <a:pt x="94" y="36"/>
                </a:lnTo>
                <a:lnTo>
                  <a:pt x="94" y="34"/>
                </a:lnTo>
                <a:lnTo>
                  <a:pt x="93" y="33"/>
                </a:lnTo>
                <a:lnTo>
                  <a:pt x="91" y="31"/>
                </a:lnTo>
                <a:lnTo>
                  <a:pt x="91" y="30"/>
                </a:lnTo>
                <a:lnTo>
                  <a:pt x="90" y="30"/>
                </a:lnTo>
                <a:lnTo>
                  <a:pt x="90" y="28"/>
                </a:lnTo>
                <a:lnTo>
                  <a:pt x="88" y="28"/>
                </a:lnTo>
                <a:lnTo>
                  <a:pt x="87" y="27"/>
                </a:lnTo>
                <a:lnTo>
                  <a:pt x="86" y="27"/>
                </a:lnTo>
                <a:lnTo>
                  <a:pt x="84" y="25"/>
                </a:lnTo>
                <a:lnTo>
                  <a:pt x="83" y="25"/>
                </a:lnTo>
                <a:lnTo>
                  <a:pt x="81" y="25"/>
                </a:lnTo>
                <a:lnTo>
                  <a:pt x="80" y="25"/>
                </a:lnTo>
                <a:lnTo>
                  <a:pt x="78" y="24"/>
                </a:lnTo>
                <a:lnTo>
                  <a:pt x="77" y="24"/>
                </a:lnTo>
                <a:lnTo>
                  <a:pt x="75" y="24"/>
                </a:lnTo>
                <a:lnTo>
                  <a:pt x="74" y="24"/>
                </a:lnTo>
                <a:lnTo>
                  <a:pt x="72" y="24"/>
                </a:lnTo>
                <a:lnTo>
                  <a:pt x="71" y="24"/>
                </a:lnTo>
                <a:lnTo>
                  <a:pt x="69" y="24"/>
                </a:lnTo>
                <a:lnTo>
                  <a:pt x="69" y="25"/>
                </a:lnTo>
                <a:lnTo>
                  <a:pt x="68" y="25"/>
                </a:lnTo>
                <a:lnTo>
                  <a:pt x="66" y="25"/>
                </a:lnTo>
                <a:lnTo>
                  <a:pt x="65" y="25"/>
                </a:lnTo>
                <a:lnTo>
                  <a:pt x="63" y="25"/>
                </a:lnTo>
                <a:lnTo>
                  <a:pt x="62" y="25"/>
                </a:lnTo>
                <a:lnTo>
                  <a:pt x="62" y="27"/>
                </a:lnTo>
                <a:lnTo>
                  <a:pt x="60" y="27"/>
                </a:lnTo>
                <a:lnTo>
                  <a:pt x="59" y="27"/>
                </a:lnTo>
                <a:lnTo>
                  <a:pt x="57" y="28"/>
                </a:lnTo>
                <a:lnTo>
                  <a:pt x="56" y="28"/>
                </a:lnTo>
                <a:lnTo>
                  <a:pt x="56" y="30"/>
                </a:lnTo>
                <a:lnTo>
                  <a:pt x="55" y="30"/>
                </a:lnTo>
                <a:lnTo>
                  <a:pt x="53" y="31"/>
                </a:lnTo>
                <a:lnTo>
                  <a:pt x="52" y="31"/>
                </a:lnTo>
                <a:lnTo>
                  <a:pt x="50" y="33"/>
                </a:lnTo>
                <a:lnTo>
                  <a:pt x="49" y="34"/>
                </a:lnTo>
                <a:lnTo>
                  <a:pt x="47" y="34"/>
                </a:lnTo>
                <a:lnTo>
                  <a:pt x="47" y="36"/>
                </a:lnTo>
                <a:lnTo>
                  <a:pt x="46" y="36"/>
                </a:lnTo>
                <a:lnTo>
                  <a:pt x="46" y="37"/>
                </a:lnTo>
                <a:lnTo>
                  <a:pt x="44" y="39"/>
                </a:lnTo>
                <a:lnTo>
                  <a:pt x="44" y="40"/>
                </a:lnTo>
                <a:lnTo>
                  <a:pt x="43" y="40"/>
                </a:lnTo>
                <a:lnTo>
                  <a:pt x="43" y="42"/>
                </a:lnTo>
                <a:lnTo>
                  <a:pt x="41" y="42"/>
                </a:lnTo>
                <a:lnTo>
                  <a:pt x="41" y="43"/>
                </a:lnTo>
                <a:lnTo>
                  <a:pt x="40" y="45"/>
                </a:lnTo>
                <a:lnTo>
                  <a:pt x="40" y="46"/>
                </a:lnTo>
                <a:lnTo>
                  <a:pt x="38" y="48"/>
                </a:lnTo>
                <a:lnTo>
                  <a:pt x="38" y="49"/>
                </a:lnTo>
                <a:lnTo>
                  <a:pt x="37" y="51"/>
                </a:lnTo>
                <a:lnTo>
                  <a:pt x="37" y="52"/>
                </a:lnTo>
                <a:lnTo>
                  <a:pt x="35" y="54"/>
                </a:lnTo>
                <a:lnTo>
                  <a:pt x="35" y="55"/>
                </a:lnTo>
                <a:lnTo>
                  <a:pt x="34" y="56"/>
                </a:lnTo>
                <a:lnTo>
                  <a:pt x="34" y="58"/>
                </a:lnTo>
                <a:lnTo>
                  <a:pt x="34" y="59"/>
                </a:lnTo>
                <a:lnTo>
                  <a:pt x="34" y="61"/>
                </a:lnTo>
                <a:lnTo>
                  <a:pt x="32" y="61"/>
                </a:lnTo>
                <a:lnTo>
                  <a:pt x="32" y="62"/>
                </a:lnTo>
                <a:lnTo>
                  <a:pt x="32" y="64"/>
                </a:lnTo>
                <a:lnTo>
                  <a:pt x="32" y="65"/>
                </a:lnTo>
                <a:lnTo>
                  <a:pt x="31" y="67"/>
                </a:lnTo>
                <a:lnTo>
                  <a:pt x="31" y="68"/>
                </a:lnTo>
                <a:lnTo>
                  <a:pt x="31" y="70"/>
                </a:lnTo>
                <a:lnTo>
                  <a:pt x="31" y="71"/>
                </a:lnTo>
                <a:lnTo>
                  <a:pt x="31" y="73"/>
                </a:lnTo>
                <a:lnTo>
                  <a:pt x="29" y="74"/>
                </a:lnTo>
                <a:lnTo>
                  <a:pt x="29" y="76"/>
                </a:lnTo>
                <a:lnTo>
                  <a:pt x="29" y="77"/>
                </a:lnTo>
                <a:lnTo>
                  <a:pt x="29" y="79"/>
                </a:lnTo>
                <a:lnTo>
                  <a:pt x="29" y="80"/>
                </a:lnTo>
                <a:lnTo>
                  <a:pt x="29" y="82"/>
                </a:lnTo>
                <a:lnTo>
                  <a:pt x="29" y="83"/>
                </a:lnTo>
                <a:lnTo>
                  <a:pt x="29" y="84"/>
                </a:lnTo>
                <a:lnTo>
                  <a:pt x="29" y="86"/>
                </a:lnTo>
                <a:lnTo>
                  <a:pt x="29" y="87"/>
                </a:lnTo>
                <a:lnTo>
                  <a:pt x="29" y="89"/>
                </a:lnTo>
                <a:lnTo>
                  <a:pt x="29" y="90"/>
                </a:lnTo>
                <a:lnTo>
                  <a:pt x="29" y="92"/>
                </a:lnTo>
                <a:lnTo>
                  <a:pt x="29" y="93"/>
                </a:lnTo>
                <a:lnTo>
                  <a:pt x="29" y="95"/>
                </a:lnTo>
                <a:lnTo>
                  <a:pt x="31" y="95"/>
                </a:lnTo>
                <a:lnTo>
                  <a:pt x="31" y="96"/>
                </a:lnTo>
                <a:lnTo>
                  <a:pt x="31" y="98"/>
                </a:lnTo>
                <a:lnTo>
                  <a:pt x="31" y="99"/>
                </a:lnTo>
                <a:lnTo>
                  <a:pt x="32" y="101"/>
                </a:lnTo>
                <a:lnTo>
                  <a:pt x="32" y="102"/>
                </a:lnTo>
                <a:lnTo>
                  <a:pt x="34" y="104"/>
                </a:lnTo>
                <a:lnTo>
                  <a:pt x="34" y="105"/>
                </a:lnTo>
                <a:lnTo>
                  <a:pt x="35" y="105"/>
                </a:lnTo>
                <a:lnTo>
                  <a:pt x="35" y="107"/>
                </a:lnTo>
                <a:lnTo>
                  <a:pt x="37" y="107"/>
                </a:lnTo>
                <a:lnTo>
                  <a:pt x="37" y="108"/>
                </a:lnTo>
                <a:lnTo>
                  <a:pt x="38" y="110"/>
                </a:lnTo>
                <a:lnTo>
                  <a:pt x="40" y="110"/>
                </a:lnTo>
                <a:lnTo>
                  <a:pt x="40" y="111"/>
                </a:lnTo>
                <a:lnTo>
                  <a:pt x="41" y="111"/>
                </a:lnTo>
                <a:lnTo>
                  <a:pt x="43" y="111"/>
                </a:lnTo>
                <a:lnTo>
                  <a:pt x="43" y="112"/>
                </a:lnTo>
                <a:lnTo>
                  <a:pt x="44" y="112"/>
                </a:lnTo>
                <a:lnTo>
                  <a:pt x="46" y="112"/>
                </a:lnTo>
                <a:lnTo>
                  <a:pt x="46" y="114"/>
                </a:lnTo>
                <a:lnTo>
                  <a:pt x="47" y="114"/>
                </a:lnTo>
                <a:lnTo>
                  <a:pt x="49" y="114"/>
                </a:lnTo>
                <a:lnTo>
                  <a:pt x="50" y="114"/>
                </a:lnTo>
                <a:lnTo>
                  <a:pt x="52" y="114"/>
                </a:lnTo>
                <a:lnTo>
                  <a:pt x="53" y="114"/>
                </a:lnTo>
                <a:lnTo>
                  <a:pt x="55" y="114"/>
                </a:lnTo>
                <a:lnTo>
                  <a:pt x="56" y="114"/>
                </a:lnTo>
                <a:lnTo>
                  <a:pt x="57" y="114"/>
                </a:lnTo>
                <a:lnTo>
                  <a:pt x="59" y="114"/>
                </a:lnTo>
                <a:lnTo>
                  <a:pt x="60" y="114"/>
                </a:lnTo>
                <a:lnTo>
                  <a:pt x="62" y="114"/>
                </a:lnTo>
                <a:lnTo>
                  <a:pt x="63" y="114"/>
                </a:lnTo>
                <a:lnTo>
                  <a:pt x="65" y="112"/>
                </a:lnTo>
                <a:lnTo>
                  <a:pt x="66" y="112"/>
                </a:lnTo>
                <a:lnTo>
                  <a:pt x="68" y="112"/>
                </a:lnTo>
                <a:lnTo>
                  <a:pt x="68" y="111"/>
                </a:lnTo>
                <a:lnTo>
                  <a:pt x="69" y="111"/>
                </a:lnTo>
                <a:lnTo>
                  <a:pt x="71" y="111"/>
                </a:lnTo>
                <a:lnTo>
                  <a:pt x="72" y="110"/>
                </a:lnTo>
                <a:lnTo>
                  <a:pt x="74" y="108"/>
                </a:lnTo>
                <a:lnTo>
                  <a:pt x="75" y="108"/>
                </a:lnTo>
                <a:lnTo>
                  <a:pt x="77" y="107"/>
                </a:lnTo>
                <a:lnTo>
                  <a:pt x="77" y="105"/>
                </a:lnTo>
                <a:lnTo>
                  <a:pt x="78" y="105"/>
                </a:lnTo>
                <a:lnTo>
                  <a:pt x="78" y="104"/>
                </a:lnTo>
                <a:lnTo>
                  <a:pt x="80" y="102"/>
                </a:lnTo>
                <a:lnTo>
                  <a:pt x="81" y="102"/>
                </a:lnTo>
                <a:lnTo>
                  <a:pt x="81" y="101"/>
                </a:lnTo>
                <a:lnTo>
                  <a:pt x="83" y="99"/>
                </a:lnTo>
                <a:lnTo>
                  <a:pt x="83" y="98"/>
                </a:lnTo>
                <a:lnTo>
                  <a:pt x="84" y="96"/>
                </a:lnTo>
                <a:lnTo>
                  <a:pt x="86" y="95"/>
                </a:lnTo>
                <a:lnTo>
                  <a:pt x="86" y="93"/>
                </a:lnTo>
                <a:lnTo>
                  <a:pt x="87" y="92"/>
                </a:lnTo>
                <a:lnTo>
                  <a:pt x="87" y="90"/>
                </a:lnTo>
                <a:lnTo>
                  <a:pt x="88" y="89"/>
                </a:lnTo>
                <a:lnTo>
                  <a:pt x="115" y="89"/>
                </a:lnTo>
                <a:lnTo>
                  <a:pt x="115" y="90"/>
                </a:lnTo>
                <a:lnTo>
                  <a:pt x="115" y="92"/>
                </a:lnTo>
                <a:lnTo>
                  <a:pt x="115" y="93"/>
                </a:lnTo>
                <a:lnTo>
                  <a:pt x="114" y="93"/>
                </a:lnTo>
                <a:lnTo>
                  <a:pt x="114" y="95"/>
                </a:lnTo>
                <a:lnTo>
                  <a:pt x="114" y="96"/>
                </a:lnTo>
                <a:lnTo>
                  <a:pt x="112" y="96"/>
                </a:lnTo>
                <a:lnTo>
                  <a:pt x="112" y="98"/>
                </a:lnTo>
                <a:lnTo>
                  <a:pt x="112" y="99"/>
                </a:lnTo>
                <a:lnTo>
                  <a:pt x="111" y="99"/>
                </a:lnTo>
                <a:lnTo>
                  <a:pt x="111" y="101"/>
                </a:lnTo>
                <a:lnTo>
                  <a:pt x="111" y="102"/>
                </a:lnTo>
                <a:lnTo>
                  <a:pt x="109" y="104"/>
                </a:lnTo>
                <a:lnTo>
                  <a:pt x="109" y="105"/>
                </a:lnTo>
                <a:lnTo>
                  <a:pt x="108" y="105"/>
                </a:lnTo>
                <a:lnTo>
                  <a:pt x="108" y="107"/>
                </a:lnTo>
                <a:lnTo>
                  <a:pt x="106" y="108"/>
                </a:lnTo>
                <a:lnTo>
                  <a:pt x="106" y="110"/>
                </a:lnTo>
                <a:lnTo>
                  <a:pt x="105" y="110"/>
                </a:lnTo>
                <a:lnTo>
                  <a:pt x="105" y="111"/>
                </a:lnTo>
                <a:lnTo>
                  <a:pt x="103" y="111"/>
                </a:lnTo>
                <a:lnTo>
                  <a:pt x="103" y="112"/>
                </a:lnTo>
                <a:lnTo>
                  <a:pt x="102" y="114"/>
                </a:lnTo>
                <a:lnTo>
                  <a:pt x="102" y="115"/>
                </a:lnTo>
                <a:lnTo>
                  <a:pt x="100" y="115"/>
                </a:lnTo>
                <a:lnTo>
                  <a:pt x="99" y="117"/>
                </a:lnTo>
                <a:lnTo>
                  <a:pt x="97" y="118"/>
                </a:lnTo>
                <a:lnTo>
                  <a:pt x="96" y="120"/>
                </a:lnTo>
                <a:lnTo>
                  <a:pt x="94" y="121"/>
                </a:lnTo>
                <a:lnTo>
                  <a:pt x="93" y="123"/>
                </a:lnTo>
                <a:lnTo>
                  <a:pt x="91" y="124"/>
                </a:lnTo>
                <a:lnTo>
                  <a:pt x="90" y="124"/>
                </a:lnTo>
                <a:lnTo>
                  <a:pt x="88" y="126"/>
                </a:lnTo>
                <a:lnTo>
                  <a:pt x="87" y="127"/>
                </a:lnTo>
                <a:lnTo>
                  <a:pt x="86" y="127"/>
                </a:lnTo>
                <a:lnTo>
                  <a:pt x="84" y="129"/>
                </a:lnTo>
                <a:lnTo>
                  <a:pt x="83" y="130"/>
                </a:lnTo>
                <a:lnTo>
                  <a:pt x="81" y="130"/>
                </a:lnTo>
                <a:lnTo>
                  <a:pt x="80" y="132"/>
                </a:lnTo>
                <a:lnTo>
                  <a:pt x="78" y="132"/>
                </a:lnTo>
                <a:lnTo>
                  <a:pt x="77" y="133"/>
                </a:lnTo>
                <a:lnTo>
                  <a:pt x="75" y="133"/>
                </a:lnTo>
                <a:lnTo>
                  <a:pt x="74" y="135"/>
                </a:lnTo>
                <a:lnTo>
                  <a:pt x="72" y="135"/>
                </a:lnTo>
                <a:lnTo>
                  <a:pt x="71" y="135"/>
                </a:lnTo>
                <a:lnTo>
                  <a:pt x="69" y="136"/>
                </a:lnTo>
                <a:lnTo>
                  <a:pt x="68" y="136"/>
                </a:lnTo>
                <a:lnTo>
                  <a:pt x="65" y="136"/>
                </a:lnTo>
                <a:lnTo>
                  <a:pt x="63" y="138"/>
                </a:lnTo>
                <a:lnTo>
                  <a:pt x="62" y="138"/>
                </a:lnTo>
                <a:lnTo>
                  <a:pt x="60" y="138"/>
                </a:lnTo>
                <a:lnTo>
                  <a:pt x="59" y="138"/>
                </a:lnTo>
                <a:lnTo>
                  <a:pt x="57" y="138"/>
                </a:lnTo>
                <a:lnTo>
                  <a:pt x="55" y="138"/>
                </a:lnTo>
                <a:lnTo>
                  <a:pt x="53" y="138"/>
                </a:lnTo>
                <a:lnTo>
                  <a:pt x="52" y="138"/>
                </a:lnTo>
                <a:lnTo>
                  <a:pt x="50" y="138"/>
                </a:lnTo>
                <a:lnTo>
                  <a:pt x="49" y="138"/>
                </a:lnTo>
                <a:lnTo>
                  <a:pt x="47" y="138"/>
                </a:lnTo>
                <a:lnTo>
                  <a:pt x="46" y="138"/>
                </a:lnTo>
                <a:lnTo>
                  <a:pt x="44" y="138"/>
                </a:lnTo>
                <a:lnTo>
                  <a:pt x="43" y="138"/>
                </a:lnTo>
                <a:lnTo>
                  <a:pt x="41" y="138"/>
                </a:lnTo>
                <a:lnTo>
                  <a:pt x="40" y="138"/>
                </a:lnTo>
                <a:lnTo>
                  <a:pt x="38" y="138"/>
                </a:lnTo>
                <a:lnTo>
                  <a:pt x="37" y="138"/>
                </a:lnTo>
                <a:lnTo>
                  <a:pt x="35" y="138"/>
                </a:lnTo>
                <a:lnTo>
                  <a:pt x="35" y="136"/>
                </a:lnTo>
                <a:lnTo>
                  <a:pt x="34" y="136"/>
                </a:lnTo>
                <a:lnTo>
                  <a:pt x="32" y="136"/>
                </a:lnTo>
                <a:lnTo>
                  <a:pt x="31" y="136"/>
                </a:lnTo>
                <a:lnTo>
                  <a:pt x="29" y="136"/>
                </a:lnTo>
                <a:lnTo>
                  <a:pt x="29" y="135"/>
                </a:lnTo>
                <a:lnTo>
                  <a:pt x="28" y="135"/>
                </a:lnTo>
                <a:lnTo>
                  <a:pt x="26" y="135"/>
                </a:lnTo>
                <a:lnTo>
                  <a:pt x="25" y="133"/>
                </a:lnTo>
                <a:lnTo>
                  <a:pt x="23" y="133"/>
                </a:lnTo>
                <a:lnTo>
                  <a:pt x="22" y="132"/>
                </a:lnTo>
                <a:lnTo>
                  <a:pt x="21" y="132"/>
                </a:lnTo>
                <a:lnTo>
                  <a:pt x="19" y="130"/>
                </a:lnTo>
                <a:lnTo>
                  <a:pt x="18" y="129"/>
                </a:lnTo>
                <a:lnTo>
                  <a:pt x="16" y="129"/>
                </a:lnTo>
                <a:lnTo>
                  <a:pt x="16" y="127"/>
                </a:lnTo>
                <a:lnTo>
                  <a:pt x="15" y="127"/>
                </a:lnTo>
                <a:lnTo>
                  <a:pt x="15" y="126"/>
                </a:lnTo>
                <a:lnTo>
                  <a:pt x="13" y="126"/>
                </a:lnTo>
                <a:lnTo>
                  <a:pt x="13" y="124"/>
                </a:lnTo>
                <a:lnTo>
                  <a:pt x="12" y="124"/>
                </a:lnTo>
                <a:lnTo>
                  <a:pt x="12" y="123"/>
                </a:lnTo>
                <a:lnTo>
                  <a:pt x="10" y="121"/>
                </a:lnTo>
                <a:lnTo>
                  <a:pt x="9" y="120"/>
                </a:lnTo>
                <a:lnTo>
                  <a:pt x="9" y="118"/>
                </a:lnTo>
                <a:lnTo>
                  <a:pt x="7" y="118"/>
                </a:lnTo>
                <a:lnTo>
                  <a:pt x="7" y="117"/>
                </a:lnTo>
                <a:lnTo>
                  <a:pt x="7" y="115"/>
                </a:lnTo>
                <a:lnTo>
                  <a:pt x="6" y="115"/>
                </a:lnTo>
                <a:lnTo>
                  <a:pt x="6" y="114"/>
                </a:lnTo>
                <a:lnTo>
                  <a:pt x="4" y="112"/>
                </a:lnTo>
                <a:lnTo>
                  <a:pt x="4" y="111"/>
                </a:lnTo>
                <a:lnTo>
                  <a:pt x="4" y="110"/>
                </a:lnTo>
                <a:lnTo>
                  <a:pt x="3" y="108"/>
                </a:lnTo>
                <a:lnTo>
                  <a:pt x="3" y="107"/>
                </a:lnTo>
                <a:lnTo>
                  <a:pt x="3" y="105"/>
                </a:lnTo>
                <a:lnTo>
                  <a:pt x="1" y="104"/>
                </a:lnTo>
                <a:lnTo>
                  <a:pt x="1" y="102"/>
                </a:lnTo>
                <a:lnTo>
                  <a:pt x="1" y="101"/>
                </a:lnTo>
                <a:lnTo>
                  <a:pt x="1" y="99"/>
                </a:lnTo>
                <a:lnTo>
                  <a:pt x="1" y="98"/>
                </a:lnTo>
                <a:lnTo>
                  <a:pt x="1" y="96"/>
                </a:lnTo>
                <a:lnTo>
                  <a:pt x="1" y="95"/>
                </a:lnTo>
                <a:lnTo>
                  <a:pt x="0" y="93"/>
                </a:lnTo>
                <a:lnTo>
                  <a:pt x="0" y="92"/>
                </a:lnTo>
                <a:lnTo>
                  <a:pt x="0" y="90"/>
                </a:lnTo>
                <a:lnTo>
                  <a:pt x="0" y="89"/>
                </a:lnTo>
                <a:lnTo>
                  <a:pt x="0" y="87"/>
                </a:lnTo>
                <a:lnTo>
                  <a:pt x="0" y="86"/>
                </a:lnTo>
                <a:lnTo>
                  <a:pt x="0" y="84"/>
                </a:lnTo>
                <a:lnTo>
                  <a:pt x="1" y="84"/>
                </a:lnTo>
                <a:lnTo>
                  <a:pt x="1" y="83"/>
                </a:lnTo>
                <a:lnTo>
                  <a:pt x="1" y="82"/>
                </a:lnTo>
                <a:lnTo>
                  <a:pt x="1" y="80"/>
                </a:lnTo>
                <a:lnTo>
                  <a:pt x="1" y="79"/>
                </a:lnTo>
                <a:lnTo>
                  <a:pt x="1" y="77"/>
                </a:lnTo>
                <a:lnTo>
                  <a:pt x="1" y="76"/>
                </a:lnTo>
                <a:lnTo>
                  <a:pt x="1" y="74"/>
                </a:lnTo>
                <a:lnTo>
                  <a:pt x="1" y="73"/>
                </a:lnTo>
                <a:lnTo>
                  <a:pt x="3" y="73"/>
                </a:lnTo>
                <a:lnTo>
                  <a:pt x="3" y="71"/>
                </a:lnTo>
                <a:lnTo>
                  <a:pt x="3" y="70"/>
                </a:lnTo>
                <a:lnTo>
                  <a:pt x="3" y="68"/>
                </a:lnTo>
                <a:lnTo>
                  <a:pt x="3" y="67"/>
                </a:lnTo>
                <a:lnTo>
                  <a:pt x="4" y="64"/>
                </a:lnTo>
                <a:lnTo>
                  <a:pt x="4" y="62"/>
                </a:lnTo>
                <a:lnTo>
                  <a:pt x="4" y="61"/>
                </a:lnTo>
                <a:lnTo>
                  <a:pt x="6" y="59"/>
                </a:lnTo>
                <a:lnTo>
                  <a:pt x="6" y="56"/>
                </a:lnTo>
                <a:lnTo>
                  <a:pt x="6" y="55"/>
                </a:lnTo>
                <a:lnTo>
                  <a:pt x="7" y="54"/>
                </a:lnTo>
                <a:lnTo>
                  <a:pt x="7" y="52"/>
                </a:lnTo>
                <a:lnTo>
                  <a:pt x="9" y="51"/>
                </a:lnTo>
                <a:lnTo>
                  <a:pt x="9" y="48"/>
                </a:lnTo>
                <a:lnTo>
                  <a:pt x="10" y="46"/>
                </a:lnTo>
                <a:lnTo>
                  <a:pt x="10" y="45"/>
                </a:lnTo>
                <a:lnTo>
                  <a:pt x="12" y="43"/>
                </a:lnTo>
                <a:lnTo>
                  <a:pt x="12" y="42"/>
                </a:lnTo>
                <a:lnTo>
                  <a:pt x="13" y="40"/>
                </a:lnTo>
                <a:lnTo>
                  <a:pt x="15" y="39"/>
                </a:lnTo>
                <a:lnTo>
                  <a:pt x="15" y="37"/>
                </a:lnTo>
                <a:lnTo>
                  <a:pt x="16" y="36"/>
                </a:lnTo>
                <a:lnTo>
                  <a:pt x="16" y="34"/>
                </a:lnTo>
                <a:lnTo>
                  <a:pt x="18" y="33"/>
                </a:lnTo>
                <a:lnTo>
                  <a:pt x="19" y="31"/>
                </a:lnTo>
                <a:lnTo>
                  <a:pt x="19" y="30"/>
                </a:lnTo>
                <a:lnTo>
                  <a:pt x="21" y="28"/>
                </a:lnTo>
                <a:lnTo>
                  <a:pt x="22" y="27"/>
                </a:lnTo>
                <a:lnTo>
                  <a:pt x="23" y="25"/>
                </a:lnTo>
                <a:lnTo>
                  <a:pt x="23" y="24"/>
                </a:lnTo>
                <a:lnTo>
                  <a:pt x="25" y="23"/>
                </a:lnTo>
                <a:lnTo>
                  <a:pt x="26" y="23"/>
                </a:lnTo>
                <a:lnTo>
                  <a:pt x="28" y="21"/>
                </a:lnTo>
                <a:lnTo>
                  <a:pt x="29" y="20"/>
                </a:lnTo>
                <a:lnTo>
                  <a:pt x="29" y="18"/>
                </a:lnTo>
                <a:lnTo>
                  <a:pt x="31" y="17"/>
                </a:lnTo>
                <a:lnTo>
                  <a:pt x="32" y="17"/>
                </a:lnTo>
                <a:lnTo>
                  <a:pt x="34" y="15"/>
                </a:lnTo>
                <a:lnTo>
                  <a:pt x="35" y="14"/>
                </a:lnTo>
                <a:lnTo>
                  <a:pt x="37" y="14"/>
                </a:lnTo>
                <a:lnTo>
                  <a:pt x="38" y="12"/>
                </a:lnTo>
                <a:lnTo>
                  <a:pt x="40" y="11"/>
                </a:lnTo>
                <a:lnTo>
                  <a:pt x="41" y="11"/>
                </a:lnTo>
                <a:lnTo>
                  <a:pt x="43" y="9"/>
                </a:lnTo>
                <a:lnTo>
                  <a:pt x="44" y="9"/>
                </a:lnTo>
                <a:lnTo>
                  <a:pt x="46" y="8"/>
                </a:lnTo>
                <a:lnTo>
                  <a:pt x="47" y="8"/>
                </a:lnTo>
                <a:lnTo>
                  <a:pt x="49" y="6"/>
                </a:lnTo>
                <a:lnTo>
                  <a:pt x="50" y="6"/>
                </a:lnTo>
                <a:lnTo>
                  <a:pt x="52" y="5"/>
                </a:lnTo>
                <a:lnTo>
                  <a:pt x="53" y="5"/>
                </a:lnTo>
                <a:lnTo>
                  <a:pt x="55" y="5"/>
                </a:lnTo>
                <a:lnTo>
                  <a:pt x="56" y="3"/>
                </a:lnTo>
                <a:lnTo>
                  <a:pt x="57" y="3"/>
                </a:lnTo>
                <a:lnTo>
                  <a:pt x="59" y="3"/>
                </a:lnTo>
                <a:lnTo>
                  <a:pt x="60" y="2"/>
                </a:lnTo>
                <a:lnTo>
                  <a:pt x="62" y="2"/>
                </a:lnTo>
                <a:lnTo>
                  <a:pt x="63" y="2"/>
                </a:lnTo>
                <a:lnTo>
                  <a:pt x="65" y="2"/>
                </a:lnTo>
                <a:lnTo>
                  <a:pt x="66" y="2"/>
                </a:lnTo>
                <a:lnTo>
                  <a:pt x="69" y="0"/>
                </a:lnTo>
                <a:lnTo>
                  <a:pt x="71" y="0"/>
                </a:lnTo>
                <a:lnTo>
                  <a:pt x="72" y="0"/>
                </a:lnTo>
                <a:lnTo>
                  <a:pt x="74" y="0"/>
                </a:lnTo>
                <a:lnTo>
                  <a:pt x="75" y="0"/>
                </a:lnTo>
                <a:lnTo>
                  <a:pt x="77" y="0"/>
                </a:lnTo>
                <a:lnTo>
                  <a:pt x="78" y="0"/>
                </a:lnTo>
                <a:lnTo>
                  <a:pt x="80" y="0"/>
                </a:lnTo>
                <a:lnTo>
                  <a:pt x="81" y="0"/>
                </a:lnTo>
                <a:lnTo>
                  <a:pt x="83" y="0"/>
                </a:lnTo>
                <a:lnTo>
                  <a:pt x="84" y="0"/>
                </a:lnTo>
                <a:lnTo>
                  <a:pt x="86" y="0"/>
                </a:lnTo>
                <a:lnTo>
                  <a:pt x="87" y="2"/>
                </a:lnTo>
                <a:lnTo>
                  <a:pt x="88" y="2"/>
                </a:lnTo>
                <a:lnTo>
                  <a:pt x="90" y="2"/>
                </a:lnTo>
                <a:lnTo>
                  <a:pt x="91" y="2"/>
                </a:lnTo>
                <a:lnTo>
                  <a:pt x="93" y="2"/>
                </a:lnTo>
                <a:lnTo>
                  <a:pt x="94" y="3"/>
                </a:lnTo>
                <a:lnTo>
                  <a:pt x="96" y="3"/>
                </a:lnTo>
                <a:lnTo>
                  <a:pt x="97" y="3"/>
                </a:lnTo>
                <a:lnTo>
                  <a:pt x="99" y="5"/>
                </a:lnTo>
                <a:lnTo>
                  <a:pt x="100" y="5"/>
                </a:lnTo>
                <a:lnTo>
                  <a:pt x="102" y="5"/>
                </a:lnTo>
                <a:lnTo>
                  <a:pt x="103" y="6"/>
                </a:lnTo>
                <a:lnTo>
                  <a:pt x="105" y="6"/>
                </a:lnTo>
                <a:lnTo>
                  <a:pt x="106" y="8"/>
                </a:lnTo>
                <a:lnTo>
                  <a:pt x="108" y="9"/>
                </a:lnTo>
                <a:lnTo>
                  <a:pt x="109" y="9"/>
                </a:lnTo>
                <a:lnTo>
                  <a:pt x="109" y="11"/>
                </a:lnTo>
                <a:lnTo>
                  <a:pt x="111" y="11"/>
                </a:lnTo>
                <a:lnTo>
                  <a:pt x="112" y="12"/>
                </a:lnTo>
                <a:lnTo>
                  <a:pt x="114" y="14"/>
                </a:lnTo>
                <a:lnTo>
                  <a:pt x="115" y="15"/>
                </a:lnTo>
                <a:lnTo>
                  <a:pt x="115" y="17"/>
                </a:lnTo>
                <a:lnTo>
                  <a:pt x="117" y="17"/>
                </a:lnTo>
                <a:lnTo>
                  <a:pt x="117" y="18"/>
                </a:lnTo>
                <a:lnTo>
                  <a:pt x="118" y="18"/>
                </a:lnTo>
                <a:lnTo>
                  <a:pt x="118" y="20"/>
                </a:lnTo>
                <a:lnTo>
                  <a:pt x="119" y="21"/>
                </a:lnTo>
                <a:lnTo>
                  <a:pt x="119" y="23"/>
                </a:lnTo>
                <a:lnTo>
                  <a:pt x="121" y="24"/>
                </a:lnTo>
                <a:lnTo>
                  <a:pt x="121" y="25"/>
                </a:lnTo>
                <a:lnTo>
                  <a:pt x="121" y="27"/>
                </a:lnTo>
                <a:lnTo>
                  <a:pt x="122" y="27"/>
                </a:lnTo>
                <a:lnTo>
                  <a:pt x="122" y="28"/>
                </a:lnTo>
                <a:lnTo>
                  <a:pt x="122" y="30"/>
                </a:lnTo>
                <a:lnTo>
                  <a:pt x="122" y="31"/>
                </a:lnTo>
                <a:lnTo>
                  <a:pt x="124" y="33"/>
                </a:lnTo>
                <a:lnTo>
                  <a:pt x="124" y="34"/>
                </a:lnTo>
                <a:lnTo>
                  <a:pt x="124" y="36"/>
                </a:lnTo>
                <a:lnTo>
                  <a:pt x="124" y="37"/>
                </a:lnTo>
                <a:lnTo>
                  <a:pt x="124" y="39"/>
                </a:lnTo>
                <a:lnTo>
                  <a:pt x="124" y="40"/>
                </a:lnTo>
                <a:lnTo>
                  <a:pt x="124" y="42"/>
                </a:lnTo>
                <a:lnTo>
                  <a:pt x="124" y="45"/>
                </a:lnTo>
                <a:lnTo>
                  <a:pt x="124" y="46"/>
                </a:lnTo>
                <a:lnTo>
                  <a:pt x="124" y="48"/>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1" name="Freeform 75"/>
          <p:cNvSpPr>
            <a:spLocks noEditPoints="1"/>
          </p:cNvSpPr>
          <p:nvPr/>
        </p:nvSpPr>
        <p:spPr bwMode="auto">
          <a:xfrm>
            <a:off x="7199313" y="3195638"/>
            <a:ext cx="85725" cy="109537"/>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0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2147483647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0 w 102"/>
              <a:gd name="T69" fmla="*/ 2147483647 h 102"/>
              <a:gd name="T70" fmla="*/ 0 w 102"/>
              <a:gd name="T71" fmla="*/ 2147483647 h 102"/>
              <a:gd name="T72" fmla="*/ 0 w 102"/>
              <a:gd name="T73" fmla="*/ 2147483647 h 102"/>
              <a:gd name="T74" fmla="*/ 2147483647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2147483647 w 102"/>
              <a:gd name="T93" fmla="*/ 2147483647 h 102"/>
              <a:gd name="T94" fmla="*/ 2147483647 w 102"/>
              <a:gd name="T95" fmla="*/ 2147483647 h 102"/>
              <a:gd name="T96" fmla="*/ 2147483647 w 102"/>
              <a:gd name="T97" fmla="*/ 2147483647 h 102"/>
              <a:gd name="T98" fmla="*/ 2147483647 w 102"/>
              <a:gd name="T99" fmla="*/ 2147483647 h 102"/>
              <a:gd name="T100" fmla="*/ 2147483647 w 102"/>
              <a:gd name="T101" fmla="*/ 2147483647 h 102"/>
              <a:gd name="T102" fmla="*/ 2147483647 w 102"/>
              <a:gd name="T103" fmla="*/ 2147483647 h 102"/>
              <a:gd name="T104" fmla="*/ 2147483647 w 102"/>
              <a:gd name="T105" fmla="*/ 2147483647 h 102"/>
              <a:gd name="T106" fmla="*/ 2147483647 w 102"/>
              <a:gd name="T107" fmla="*/ 2147483647 h 102"/>
              <a:gd name="T108" fmla="*/ 2147483647 w 102"/>
              <a:gd name="T109" fmla="*/ 2147483647 h 102"/>
              <a:gd name="T110" fmla="*/ 2147483647 w 102"/>
              <a:gd name="T111" fmla="*/ 2147483647 h 102"/>
              <a:gd name="T112" fmla="*/ 2147483647 w 102"/>
              <a:gd name="T113" fmla="*/ 2147483647 h 102"/>
              <a:gd name="T114" fmla="*/ 2147483647 w 102"/>
              <a:gd name="T115" fmla="*/ 2147483647 h 102"/>
              <a:gd name="T116" fmla="*/ 2147483647 w 102"/>
              <a:gd name="T117" fmla="*/ 2147483647 h 102"/>
              <a:gd name="T118" fmla="*/ 2147483647 w 102"/>
              <a:gd name="T119" fmla="*/ 2147483647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0" y="51"/>
                </a:moveTo>
                <a:lnTo>
                  <a:pt x="2" y="50"/>
                </a:lnTo>
                <a:lnTo>
                  <a:pt x="2" y="48"/>
                </a:lnTo>
                <a:lnTo>
                  <a:pt x="2" y="47"/>
                </a:lnTo>
                <a:lnTo>
                  <a:pt x="2" y="46"/>
                </a:lnTo>
                <a:lnTo>
                  <a:pt x="3" y="44"/>
                </a:lnTo>
                <a:lnTo>
                  <a:pt x="3" y="43"/>
                </a:lnTo>
                <a:lnTo>
                  <a:pt x="3" y="41"/>
                </a:lnTo>
                <a:lnTo>
                  <a:pt x="5" y="40"/>
                </a:lnTo>
                <a:lnTo>
                  <a:pt x="5" y="38"/>
                </a:lnTo>
                <a:lnTo>
                  <a:pt x="6" y="37"/>
                </a:lnTo>
                <a:lnTo>
                  <a:pt x="6" y="35"/>
                </a:lnTo>
                <a:lnTo>
                  <a:pt x="6" y="34"/>
                </a:lnTo>
                <a:lnTo>
                  <a:pt x="8" y="32"/>
                </a:lnTo>
                <a:lnTo>
                  <a:pt x="8" y="31"/>
                </a:lnTo>
                <a:lnTo>
                  <a:pt x="9" y="31"/>
                </a:lnTo>
                <a:lnTo>
                  <a:pt x="9" y="29"/>
                </a:lnTo>
                <a:lnTo>
                  <a:pt x="9" y="28"/>
                </a:lnTo>
                <a:lnTo>
                  <a:pt x="11" y="26"/>
                </a:lnTo>
                <a:lnTo>
                  <a:pt x="12" y="25"/>
                </a:lnTo>
                <a:lnTo>
                  <a:pt x="12" y="23"/>
                </a:lnTo>
                <a:lnTo>
                  <a:pt x="14" y="22"/>
                </a:lnTo>
                <a:lnTo>
                  <a:pt x="15" y="22"/>
                </a:lnTo>
                <a:lnTo>
                  <a:pt x="15" y="20"/>
                </a:lnTo>
                <a:lnTo>
                  <a:pt x="17" y="19"/>
                </a:lnTo>
                <a:lnTo>
                  <a:pt x="18" y="18"/>
                </a:lnTo>
                <a:lnTo>
                  <a:pt x="20" y="18"/>
                </a:lnTo>
                <a:lnTo>
                  <a:pt x="20" y="16"/>
                </a:lnTo>
                <a:lnTo>
                  <a:pt x="21" y="15"/>
                </a:lnTo>
                <a:lnTo>
                  <a:pt x="22" y="15"/>
                </a:lnTo>
                <a:lnTo>
                  <a:pt x="22" y="13"/>
                </a:lnTo>
                <a:lnTo>
                  <a:pt x="24" y="13"/>
                </a:lnTo>
                <a:lnTo>
                  <a:pt x="25" y="12"/>
                </a:lnTo>
                <a:lnTo>
                  <a:pt x="25" y="10"/>
                </a:lnTo>
                <a:lnTo>
                  <a:pt x="27" y="10"/>
                </a:lnTo>
                <a:lnTo>
                  <a:pt x="28" y="10"/>
                </a:lnTo>
                <a:lnTo>
                  <a:pt x="30" y="9"/>
                </a:lnTo>
                <a:lnTo>
                  <a:pt x="31" y="7"/>
                </a:lnTo>
                <a:lnTo>
                  <a:pt x="33" y="7"/>
                </a:lnTo>
                <a:lnTo>
                  <a:pt x="34" y="6"/>
                </a:lnTo>
                <a:lnTo>
                  <a:pt x="36" y="6"/>
                </a:lnTo>
                <a:lnTo>
                  <a:pt x="37" y="4"/>
                </a:lnTo>
                <a:lnTo>
                  <a:pt x="39" y="4"/>
                </a:lnTo>
                <a:lnTo>
                  <a:pt x="40" y="4"/>
                </a:lnTo>
                <a:lnTo>
                  <a:pt x="40" y="3"/>
                </a:lnTo>
                <a:lnTo>
                  <a:pt x="42" y="3"/>
                </a:lnTo>
                <a:lnTo>
                  <a:pt x="43" y="3"/>
                </a:lnTo>
                <a:lnTo>
                  <a:pt x="45" y="3"/>
                </a:lnTo>
                <a:lnTo>
                  <a:pt x="46" y="1"/>
                </a:lnTo>
                <a:lnTo>
                  <a:pt x="48" y="1"/>
                </a:lnTo>
                <a:lnTo>
                  <a:pt x="49" y="1"/>
                </a:lnTo>
                <a:lnTo>
                  <a:pt x="51" y="1"/>
                </a:lnTo>
                <a:lnTo>
                  <a:pt x="52" y="1"/>
                </a:lnTo>
                <a:lnTo>
                  <a:pt x="53" y="1"/>
                </a:lnTo>
                <a:lnTo>
                  <a:pt x="55" y="0"/>
                </a:lnTo>
                <a:lnTo>
                  <a:pt x="56" y="0"/>
                </a:lnTo>
                <a:lnTo>
                  <a:pt x="58" y="0"/>
                </a:lnTo>
                <a:lnTo>
                  <a:pt x="59" y="0"/>
                </a:lnTo>
                <a:lnTo>
                  <a:pt x="61" y="0"/>
                </a:lnTo>
                <a:lnTo>
                  <a:pt x="62" y="0"/>
                </a:lnTo>
                <a:lnTo>
                  <a:pt x="64" y="0"/>
                </a:lnTo>
                <a:lnTo>
                  <a:pt x="65" y="0"/>
                </a:lnTo>
                <a:lnTo>
                  <a:pt x="67" y="0"/>
                </a:lnTo>
                <a:lnTo>
                  <a:pt x="68" y="1"/>
                </a:lnTo>
                <a:lnTo>
                  <a:pt x="70" y="1"/>
                </a:lnTo>
                <a:lnTo>
                  <a:pt x="71" y="1"/>
                </a:lnTo>
                <a:lnTo>
                  <a:pt x="73" y="1"/>
                </a:lnTo>
                <a:lnTo>
                  <a:pt x="74" y="1"/>
                </a:lnTo>
                <a:lnTo>
                  <a:pt x="76" y="1"/>
                </a:lnTo>
                <a:lnTo>
                  <a:pt x="76" y="3"/>
                </a:lnTo>
                <a:lnTo>
                  <a:pt x="77" y="3"/>
                </a:lnTo>
                <a:lnTo>
                  <a:pt x="79" y="3"/>
                </a:lnTo>
                <a:lnTo>
                  <a:pt x="80" y="3"/>
                </a:lnTo>
                <a:lnTo>
                  <a:pt x="82" y="4"/>
                </a:lnTo>
                <a:lnTo>
                  <a:pt x="83" y="4"/>
                </a:lnTo>
                <a:lnTo>
                  <a:pt x="83" y="6"/>
                </a:lnTo>
                <a:lnTo>
                  <a:pt x="85" y="6"/>
                </a:lnTo>
                <a:lnTo>
                  <a:pt x="86" y="6"/>
                </a:lnTo>
                <a:lnTo>
                  <a:pt x="87" y="7"/>
                </a:lnTo>
                <a:lnTo>
                  <a:pt x="89" y="9"/>
                </a:lnTo>
                <a:lnTo>
                  <a:pt x="90" y="9"/>
                </a:lnTo>
                <a:lnTo>
                  <a:pt x="90" y="10"/>
                </a:lnTo>
                <a:lnTo>
                  <a:pt x="92" y="10"/>
                </a:lnTo>
                <a:lnTo>
                  <a:pt x="92" y="12"/>
                </a:lnTo>
                <a:lnTo>
                  <a:pt x="93" y="12"/>
                </a:lnTo>
                <a:lnTo>
                  <a:pt x="93" y="13"/>
                </a:lnTo>
                <a:lnTo>
                  <a:pt x="95" y="13"/>
                </a:lnTo>
                <a:lnTo>
                  <a:pt x="95" y="15"/>
                </a:lnTo>
                <a:lnTo>
                  <a:pt x="96" y="16"/>
                </a:lnTo>
                <a:lnTo>
                  <a:pt x="96" y="18"/>
                </a:lnTo>
                <a:lnTo>
                  <a:pt x="98" y="18"/>
                </a:lnTo>
                <a:lnTo>
                  <a:pt x="98" y="19"/>
                </a:lnTo>
                <a:lnTo>
                  <a:pt x="98" y="20"/>
                </a:lnTo>
                <a:lnTo>
                  <a:pt x="99" y="20"/>
                </a:lnTo>
                <a:lnTo>
                  <a:pt x="99" y="22"/>
                </a:lnTo>
                <a:lnTo>
                  <a:pt x="99" y="23"/>
                </a:lnTo>
                <a:lnTo>
                  <a:pt x="99" y="25"/>
                </a:lnTo>
                <a:lnTo>
                  <a:pt x="101" y="25"/>
                </a:lnTo>
                <a:lnTo>
                  <a:pt x="101" y="26"/>
                </a:lnTo>
                <a:lnTo>
                  <a:pt x="101" y="28"/>
                </a:lnTo>
                <a:lnTo>
                  <a:pt x="101"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1" y="47"/>
                </a:lnTo>
                <a:lnTo>
                  <a:pt x="101" y="48"/>
                </a:lnTo>
                <a:lnTo>
                  <a:pt x="101" y="50"/>
                </a:lnTo>
                <a:lnTo>
                  <a:pt x="101" y="51"/>
                </a:lnTo>
                <a:lnTo>
                  <a:pt x="101" y="53"/>
                </a:lnTo>
                <a:lnTo>
                  <a:pt x="101" y="54"/>
                </a:lnTo>
                <a:lnTo>
                  <a:pt x="99" y="56"/>
                </a:lnTo>
                <a:lnTo>
                  <a:pt x="99" y="57"/>
                </a:lnTo>
                <a:lnTo>
                  <a:pt x="99" y="59"/>
                </a:lnTo>
                <a:lnTo>
                  <a:pt x="99" y="60"/>
                </a:lnTo>
                <a:lnTo>
                  <a:pt x="98" y="60"/>
                </a:lnTo>
                <a:lnTo>
                  <a:pt x="98" y="62"/>
                </a:lnTo>
                <a:lnTo>
                  <a:pt x="98" y="63"/>
                </a:lnTo>
                <a:lnTo>
                  <a:pt x="96" y="65"/>
                </a:lnTo>
                <a:lnTo>
                  <a:pt x="96" y="66"/>
                </a:lnTo>
                <a:lnTo>
                  <a:pt x="96" y="68"/>
                </a:lnTo>
                <a:lnTo>
                  <a:pt x="95" y="69"/>
                </a:lnTo>
                <a:lnTo>
                  <a:pt x="93" y="71"/>
                </a:lnTo>
                <a:lnTo>
                  <a:pt x="93" y="72"/>
                </a:lnTo>
                <a:lnTo>
                  <a:pt x="92" y="74"/>
                </a:lnTo>
                <a:lnTo>
                  <a:pt x="92" y="75"/>
                </a:lnTo>
                <a:lnTo>
                  <a:pt x="90" y="76"/>
                </a:lnTo>
                <a:lnTo>
                  <a:pt x="90" y="78"/>
                </a:lnTo>
                <a:lnTo>
                  <a:pt x="89" y="79"/>
                </a:lnTo>
                <a:lnTo>
                  <a:pt x="87" y="81"/>
                </a:lnTo>
                <a:lnTo>
                  <a:pt x="86" y="82"/>
                </a:lnTo>
                <a:lnTo>
                  <a:pt x="85" y="84"/>
                </a:lnTo>
                <a:lnTo>
                  <a:pt x="85" y="85"/>
                </a:lnTo>
                <a:lnTo>
                  <a:pt x="83" y="85"/>
                </a:lnTo>
                <a:lnTo>
                  <a:pt x="82" y="87"/>
                </a:lnTo>
                <a:lnTo>
                  <a:pt x="80" y="88"/>
                </a:lnTo>
                <a:lnTo>
                  <a:pt x="79" y="90"/>
                </a:lnTo>
                <a:lnTo>
                  <a:pt x="77" y="91"/>
                </a:lnTo>
                <a:lnTo>
                  <a:pt x="76" y="91"/>
                </a:lnTo>
                <a:lnTo>
                  <a:pt x="74" y="93"/>
                </a:lnTo>
                <a:lnTo>
                  <a:pt x="73" y="94"/>
                </a:lnTo>
                <a:lnTo>
                  <a:pt x="71" y="94"/>
                </a:lnTo>
                <a:lnTo>
                  <a:pt x="70" y="96"/>
                </a:lnTo>
                <a:lnTo>
                  <a:pt x="68" y="96"/>
                </a:lnTo>
                <a:lnTo>
                  <a:pt x="67" y="97"/>
                </a:lnTo>
                <a:lnTo>
                  <a:pt x="65" y="97"/>
                </a:lnTo>
                <a:lnTo>
                  <a:pt x="65" y="99"/>
                </a:lnTo>
                <a:lnTo>
                  <a:pt x="64" y="99"/>
                </a:lnTo>
                <a:lnTo>
                  <a:pt x="62" y="99"/>
                </a:lnTo>
                <a:lnTo>
                  <a:pt x="61" y="99"/>
                </a:lnTo>
                <a:lnTo>
                  <a:pt x="59" y="100"/>
                </a:lnTo>
                <a:lnTo>
                  <a:pt x="58" y="100"/>
                </a:lnTo>
                <a:lnTo>
                  <a:pt x="56" y="100"/>
                </a:lnTo>
                <a:lnTo>
                  <a:pt x="55" y="102"/>
                </a:lnTo>
                <a:lnTo>
                  <a:pt x="53" y="102"/>
                </a:lnTo>
                <a:lnTo>
                  <a:pt x="52" y="102"/>
                </a:lnTo>
                <a:lnTo>
                  <a:pt x="51" y="102"/>
                </a:lnTo>
                <a:lnTo>
                  <a:pt x="49" y="102"/>
                </a:lnTo>
                <a:lnTo>
                  <a:pt x="48" y="102"/>
                </a:lnTo>
                <a:lnTo>
                  <a:pt x="46" y="102"/>
                </a:lnTo>
                <a:lnTo>
                  <a:pt x="45" y="102"/>
                </a:lnTo>
                <a:lnTo>
                  <a:pt x="43" y="102"/>
                </a:lnTo>
                <a:lnTo>
                  <a:pt x="42" y="102"/>
                </a:lnTo>
                <a:lnTo>
                  <a:pt x="40" y="102"/>
                </a:lnTo>
                <a:lnTo>
                  <a:pt x="39" y="102"/>
                </a:lnTo>
                <a:lnTo>
                  <a:pt x="37" y="102"/>
                </a:lnTo>
                <a:lnTo>
                  <a:pt x="36" y="102"/>
                </a:lnTo>
                <a:lnTo>
                  <a:pt x="34" y="102"/>
                </a:lnTo>
                <a:lnTo>
                  <a:pt x="33" y="102"/>
                </a:lnTo>
                <a:lnTo>
                  <a:pt x="31" y="102"/>
                </a:lnTo>
                <a:lnTo>
                  <a:pt x="30" y="102"/>
                </a:lnTo>
                <a:lnTo>
                  <a:pt x="28" y="102"/>
                </a:lnTo>
                <a:lnTo>
                  <a:pt x="27" y="102"/>
                </a:lnTo>
                <a:lnTo>
                  <a:pt x="27" y="100"/>
                </a:lnTo>
                <a:lnTo>
                  <a:pt x="25" y="100"/>
                </a:lnTo>
                <a:lnTo>
                  <a:pt x="24" y="100"/>
                </a:lnTo>
                <a:lnTo>
                  <a:pt x="22" y="100"/>
                </a:lnTo>
                <a:lnTo>
                  <a:pt x="21" y="99"/>
                </a:lnTo>
                <a:lnTo>
                  <a:pt x="20" y="99"/>
                </a:lnTo>
                <a:lnTo>
                  <a:pt x="18" y="97"/>
                </a:lnTo>
                <a:lnTo>
                  <a:pt x="17" y="97"/>
                </a:lnTo>
                <a:lnTo>
                  <a:pt x="15" y="96"/>
                </a:lnTo>
                <a:lnTo>
                  <a:pt x="14" y="96"/>
                </a:lnTo>
                <a:lnTo>
                  <a:pt x="14" y="94"/>
                </a:lnTo>
                <a:lnTo>
                  <a:pt x="12" y="94"/>
                </a:lnTo>
                <a:lnTo>
                  <a:pt x="12" y="93"/>
                </a:lnTo>
                <a:lnTo>
                  <a:pt x="11" y="93"/>
                </a:lnTo>
                <a:lnTo>
                  <a:pt x="9" y="91"/>
                </a:lnTo>
                <a:lnTo>
                  <a:pt x="9" y="90"/>
                </a:lnTo>
                <a:lnTo>
                  <a:pt x="8" y="90"/>
                </a:lnTo>
                <a:lnTo>
                  <a:pt x="8" y="88"/>
                </a:lnTo>
                <a:lnTo>
                  <a:pt x="6" y="88"/>
                </a:lnTo>
                <a:lnTo>
                  <a:pt x="6" y="87"/>
                </a:lnTo>
                <a:lnTo>
                  <a:pt x="5" y="85"/>
                </a:lnTo>
                <a:lnTo>
                  <a:pt x="5" y="84"/>
                </a:lnTo>
                <a:lnTo>
                  <a:pt x="3" y="84"/>
                </a:lnTo>
                <a:lnTo>
                  <a:pt x="3" y="82"/>
                </a:lnTo>
                <a:lnTo>
                  <a:pt x="3" y="81"/>
                </a:lnTo>
                <a:lnTo>
                  <a:pt x="2" y="79"/>
                </a:lnTo>
                <a:lnTo>
                  <a:pt x="2" y="78"/>
                </a:lnTo>
                <a:lnTo>
                  <a:pt x="2" y="76"/>
                </a:lnTo>
                <a:lnTo>
                  <a:pt x="0"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0" y="51"/>
                </a:lnTo>
                <a:close/>
                <a:moveTo>
                  <a:pt x="45" y="81"/>
                </a:moveTo>
                <a:lnTo>
                  <a:pt x="46" y="81"/>
                </a:lnTo>
                <a:lnTo>
                  <a:pt x="48" y="81"/>
                </a:lnTo>
                <a:lnTo>
                  <a:pt x="49" y="81"/>
                </a:lnTo>
                <a:lnTo>
                  <a:pt x="51" y="81"/>
                </a:lnTo>
                <a:lnTo>
                  <a:pt x="52" y="81"/>
                </a:lnTo>
                <a:lnTo>
                  <a:pt x="53" y="81"/>
                </a:lnTo>
                <a:lnTo>
                  <a:pt x="53" y="79"/>
                </a:lnTo>
                <a:lnTo>
                  <a:pt x="55" y="79"/>
                </a:lnTo>
                <a:lnTo>
                  <a:pt x="56" y="79"/>
                </a:lnTo>
                <a:lnTo>
                  <a:pt x="56" y="78"/>
                </a:lnTo>
                <a:lnTo>
                  <a:pt x="58" y="78"/>
                </a:lnTo>
                <a:lnTo>
                  <a:pt x="59" y="78"/>
                </a:lnTo>
                <a:lnTo>
                  <a:pt x="59" y="76"/>
                </a:lnTo>
                <a:lnTo>
                  <a:pt x="61" y="76"/>
                </a:lnTo>
                <a:lnTo>
                  <a:pt x="62" y="75"/>
                </a:lnTo>
                <a:lnTo>
                  <a:pt x="64" y="74"/>
                </a:lnTo>
                <a:lnTo>
                  <a:pt x="65" y="72"/>
                </a:lnTo>
                <a:lnTo>
                  <a:pt x="65" y="71"/>
                </a:lnTo>
                <a:lnTo>
                  <a:pt x="67" y="71"/>
                </a:lnTo>
                <a:lnTo>
                  <a:pt x="67" y="69"/>
                </a:lnTo>
                <a:lnTo>
                  <a:pt x="68" y="68"/>
                </a:lnTo>
                <a:lnTo>
                  <a:pt x="68" y="66"/>
                </a:lnTo>
                <a:lnTo>
                  <a:pt x="70" y="66"/>
                </a:lnTo>
                <a:lnTo>
                  <a:pt x="70" y="65"/>
                </a:lnTo>
                <a:lnTo>
                  <a:pt x="70" y="63"/>
                </a:lnTo>
                <a:lnTo>
                  <a:pt x="71" y="63"/>
                </a:lnTo>
                <a:lnTo>
                  <a:pt x="71" y="62"/>
                </a:lnTo>
                <a:lnTo>
                  <a:pt x="71" y="60"/>
                </a:lnTo>
                <a:lnTo>
                  <a:pt x="73" y="60"/>
                </a:lnTo>
                <a:lnTo>
                  <a:pt x="73" y="59"/>
                </a:lnTo>
                <a:lnTo>
                  <a:pt x="73" y="57"/>
                </a:lnTo>
                <a:lnTo>
                  <a:pt x="73" y="56"/>
                </a:lnTo>
                <a:lnTo>
                  <a:pt x="74" y="56"/>
                </a:lnTo>
                <a:lnTo>
                  <a:pt x="74" y="54"/>
                </a:lnTo>
                <a:lnTo>
                  <a:pt x="74" y="53"/>
                </a:lnTo>
                <a:lnTo>
                  <a:pt x="74" y="51"/>
                </a:lnTo>
                <a:lnTo>
                  <a:pt x="74" y="50"/>
                </a:lnTo>
                <a:lnTo>
                  <a:pt x="74" y="48"/>
                </a:lnTo>
                <a:lnTo>
                  <a:pt x="76" y="48"/>
                </a:lnTo>
                <a:lnTo>
                  <a:pt x="76" y="47"/>
                </a:lnTo>
                <a:lnTo>
                  <a:pt x="76" y="46"/>
                </a:lnTo>
                <a:lnTo>
                  <a:pt x="76" y="44"/>
                </a:lnTo>
                <a:lnTo>
                  <a:pt x="76" y="43"/>
                </a:lnTo>
                <a:lnTo>
                  <a:pt x="76" y="41"/>
                </a:lnTo>
                <a:lnTo>
                  <a:pt x="76" y="40"/>
                </a:lnTo>
                <a:lnTo>
                  <a:pt x="76" y="38"/>
                </a:lnTo>
                <a:lnTo>
                  <a:pt x="76" y="37"/>
                </a:lnTo>
                <a:lnTo>
                  <a:pt x="74" y="35"/>
                </a:lnTo>
                <a:lnTo>
                  <a:pt x="74" y="34"/>
                </a:lnTo>
                <a:lnTo>
                  <a:pt x="74" y="32"/>
                </a:lnTo>
                <a:lnTo>
                  <a:pt x="74" y="31"/>
                </a:lnTo>
                <a:lnTo>
                  <a:pt x="73" y="31"/>
                </a:lnTo>
                <a:lnTo>
                  <a:pt x="73" y="29"/>
                </a:lnTo>
                <a:lnTo>
                  <a:pt x="73" y="28"/>
                </a:lnTo>
                <a:lnTo>
                  <a:pt x="71" y="28"/>
                </a:lnTo>
                <a:lnTo>
                  <a:pt x="71" y="26"/>
                </a:lnTo>
                <a:lnTo>
                  <a:pt x="70" y="26"/>
                </a:lnTo>
                <a:lnTo>
                  <a:pt x="70" y="25"/>
                </a:lnTo>
                <a:lnTo>
                  <a:pt x="68" y="25"/>
                </a:lnTo>
                <a:lnTo>
                  <a:pt x="68" y="23"/>
                </a:lnTo>
                <a:lnTo>
                  <a:pt x="67" y="23"/>
                </a:lnTo>
                <a:lnTo>
                  <a:pt x="65" y="22"/>
                </a:lnTo>
                <a:lnTo>
                  <a:pt x="64" y="22"/>
                </a:lnTo>
                <a:lnTo>
                  <a:pt x="62" y="22"/>
                </a:lnTo>
                <a:lnTo>
                  <a:pt x="62" y="20"/>
                </a:lnTo>
                <a:lnTo>
                  <a:pt x="61" y="20"/>
                </a:lnTo>
                <a:lnTo>
                  <a:pt x="59" y="20"/>
                </a:lnTo>
                <a:lnTo>
                  <a:pt x="58" y="20"/>
                </a:lnTo>
                <a:lnTo>
                  <a:pt x="56" y="20"/>
                </a:lnTo>
                <a:lnTo>
                  <a:pt x="55" y="20"/>
                </a:lnTo>
                <a:lnTo>
                  <a:pt x="53" y="20"/>
                </a:lnTo>
                <a:lnTo>
                  <a:pt x="52" y="20"/>
                </a:lnTo>
                <a:lnTo>
                  <a:pt x="51" y="22"/>
                </a:lnTo>
                <a:lnTo>
                  <a:pt x="49" y="22"/>
                </a:lnTo>
                <a:lnTo>
                  <a:pt x="48" y="22"/>
                </a:lnTo>
                <a:lnTo>
                  <a:pt x="46" y="22"/>
                </a:lnTo>
                <a:lnTo>
                  <a:pt x="46" y="23"/>
                </a:lnTo>
                <a:lnTo>
                  <a:pt x="45" y="23"/>
                </a:lnTo>
                <a:lnTo>
                  <a:pt x="43" y="25"/>
                </a:lnTo>
                <a:lnTo>
                  <a:pt x="42" y="25"/>
                </a:lnTo>
                <a:lnTo>
                  <a:pt x="42" y="26"/>
                </a:lnTo>
                <a:lnTo>
                  <a:pt x="40" y="26"/>
                </a:lnTo>
                <a:lnTo>
                  <a:pt x="40" y="28"/>
                </a:lnTo>
                <a:lnTo>
                  <a:pt x="39" y="28"/>
                </a:lnTo>
                <a:lnTo>
                  <a:pt x="37" y="29"/>
                </a:lnTo>
                <a:lnTo>
                  <a:pt x="36" y="31"/>
                </a:lnTo>
                <a:lnTo>
                  <a:pt x="36" y="32"/>
                </a:lnTo>
                <a:lnTo>
                  <a:pt x="34" y="32"/>
                </a:lnTo>
                <a:lnTo>
                  <a:pt x="34" y="34"/>
                </a:lnTo>
                <a:lnTo>
                  <a:pt x="33" y="35"/>
                </a:lnTo>
                <a:lnTo>
                  <a:pt x="33" y="37"/>
                </a:lnTo>
                <a:lnTo>
                  <a:pt x="31" y="37"/>
                </a:lnTo>
                <a:lnTo>
                  <a:pt x="31" y="38"/>
                </a:lnTo>
                <a:lnTo>
                  <a:pt x="31" y="40"/>
                </a:lnTo>
                <a:lnTo>
                  <a:pt x="30" y="40"/>
                </a:lnTo>
                <a:lnTo>
                  <a:pt x="30" y="41"/>
                </a:lnTo>
                <a:lnTo>
                  <a:pt x="30" y="43"/>
                </a:lnTo>
                <a:lnTo>
                  <a:pt x="30" y="44"/>
                </a:lnTo>
                <a:lnTo>
                  <a:pt x="28" y="44"/>
                </a:lnTo>
                <a:lnTo>
                  <a:pt x="28" y="46"/>
                </a:lnTo>
                <a:lnTo>
                  <a:pt x="28" y="47"/>
                </a:lnTo>
                <a:lnTo>
                  <a:pt x="28" y="48"/>
                </a:lnTo>
                <a:lnTo>
                  <a:pt x="27" y="50"/>
                </a:lnTo>
                <a:lnTo>
                  <a:pt x="27" y="51"/>
                </a:lnTo>
                <a:lnTo>
                  <a:pt x="27" y="53"/>
                </a:lnTo>
                <a:lnTo>
                  <a:pt x="27" y="54"/>
                </a:lnTo>
                <a:lnTo>
                  <a:pt x="27" y="56"/>
                </a:lnTo>
                <a:lnTo>
                  <a:pt x="27" y="57"/>
                </a:lnTo>
                <a:lnTo>
                  <a:pt x="27" y="59"/>
                </a:lnTo>
                <a:lnTo>
                  <a:pt x="27" y="60"/>
                </a:lnTo>
                <a:lnTo>
                  <a:pt x="27" y="62"/>
                </a:lnTo>
                <a:lnTo>
                  <a:pt x="27" y="63"/>
                </a:lnTo>
                <a:lnTo>
                  <a:pt x="27" y="65"/>
                </a:lnTo>
                <a:lnTo>
                  <a:pt x="27" y="66"/>
                </a:lnTo>
                <a:lnTo>
                  <a:pt x="27" y="68"/>
                </a:lnTo>
                <a:lnTo>
                  <a:pt x="27" y="69"/>
                </a:lnTo>
                <a:lnTo>
                  <a:pt x="28" y="71"/>
                </a:lnTo>
                <a:lnTo>
                  <a:pt x="28" y="72"/>
                </a:lnTo>
                <a:lnTo>
                  <a:pt x="28" y="74"/>
                </a:lnTo>
                <a:lnTo>
                  <a:pt x="30" y="74"/>
                </a:lnTo>
                <a:lnTo>
                  <a:pt x="30" y="75"/>
                </a:lnTo>
                <a:lnTo>
                  <a:pt x="31" y="75"/>
                </a:lnTo>
                <a:lnTo>
                  <a:pt x="31" y="76"/>
                </a:lnTo>
                <a:lnTo>
                  <a:pt x="33" y="78"/>
                </a:lnTo>
                <a:lnTo>
                  <a:pt x="34" y="78"/>
                </a:lnTo>
                <a:lnTo>
                  <a:pt x="34" y="79"/>
                </a:lnTo>
                <a:lnTo>
                  <a:pt x="36" y="79"/>
                </a:lnTo>
                <a:lnTo>
                  <a:pt x="37" y="81"/>
                </a:lnTo>
                <a:lnTo>
                  <a:pt x="39" y="81"/>
                </a:lnTo>
                <a:lnTo>
                  <a:pt x="40" y="81"/>
                </a:lnTo>
                <a:lnTo>
                  <a:pt x="42" y="81"/>
                </a:lnTo>
                <a:lnTo>
                  <a:pt x="43" y="81"/>
                </a:lnTo>
                <a:lnTo>
                  <a:pt x="45" y="81"/>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2" name="Freeform 76"/>
          <p:cNvSpPr>
            <a:spLocks/>
          </p:cNvSpPr>
          <p:nvPr/>
        </p:nvSpPr>
        <p:spPr bwMode="auto">
          <a:xfrm>
            <a:off x="7291388" y="3195638"/>
            <a:ext cx="61912" cy="106362"/>
          </a:xfrm>
          <a:custGeom>
            <a:avLst/>
            <a:gdLst>
              <a:gd name="T0" fmla="*/ 2147483647 w 75"/>
              <a:gd name="T1" fmla="*/ 2147483647 h 100"/>
              <a:gd name="T2" fmla="*/ 2147483647 w 75"/>
              <a:gd name="T3" fmla="*/ 2147483647 h 100"/>
              <a:gd name="T4" fmla="*/ 2147483647 w 75"/>
              <a:gd name="T5" fmla="*/ 2147483647 h 100"/>
              <a:gd name="T6" fmla="*/ 2147483647 w 75"/>
              <a:gd name="T7" fmla="*/ 2147483647 h 100"/>
              <a:gd name="T8" fmla="*/ 2147483647 w 75"/>
              <a:gd name="T9" fmla="*/ 2147483647 h 100"/>
              <a:gd name="T10" fmla="*/ 2147483647 w 75"/>
              <a:gd name="T11" fmla="*/ 2147483647 h 100"/>
              <a:gd name="T12" fmla="*/ 2147483647 w 75"/>
              <a:gd name="T13" fmla="*/ 2147483647 h 100"/>
              <a:gd name="T14" fmla="*/ 2147483647 w 75"/>
              <a:gd name="T15" fmla="*/ 2147483647 h 100"/>
              <a:gd name="T16" fmla="*/ 2147483647 w 75"/>
              <a:gd name="T17" fmla="*/ 2147483647 h 100"/>
              <a:gd name="T18" fmla="*/ 2147483647 w 75"/>
              <a:gd name="T19" fmla="*/ 2147483647 h 100"/>
              <a:gd name="T20" fmla="*/ 2147483647 w 75"/>
              <a:gd name="T21" fmla="*/ 2147483647 h 100"/>
              <a:gd name="T22" fmla="*/ 2147483647 w 75"/>
              <a:gd name="T23" fmla="*/ 2147483647 h 100"/>
              <a:gd name="T24" fmla="*/ 2147483647 w 75"/>
              <a:gd name="T25" fmla="*/ 2147483647 h 100"/>
              <a:gd name="T26" fmla="*/ 2147483647 w 75"/>
              <a:gd name="T27" fmla="*/ 0 h 100"/>
              <a:gd name="T28" fmla="*/ 2147483647 w 75"/>
              <a:gd name="T29" fmla="*/ 0 h 100"/>
              <a:gd name="T30" fmla="*/ 2147483647 w 75"/>
              <a:gd name="T31" fmla="*/ 0 h 100"/>
              <a:gd name="T32" fmla="*/ 2147483647 w 75"/>
              <a:gd name="T33" fmla="*/ 2147483647 h 100"/>
              <a:gd name="T34" fmla="*/ 2147483647 w 75"/>
              <a:gd name="T35" fmla="*/ 2147483647 h 100"/>
              <a:gd name="T36" fmla="*/ 2147483647 w 75"/>
              <a:gd name="T37" fmla="*/ 2147483647 h 100"/>
              <a:gd name="T38" fmla="*/ 2147483647 w 75"/>
              <a:gd name="T39" fmla="*/ 2147483647 h 100"/>
              <a:gd name="T40" fmla="*/ 2147483647 w 75"/>
              <a:gd name="T41" fmla="*/ 2147483647 h 100"/>
              <a:gd name="T42" fmla="*/ 2147483647 w 75"/>
              <a:gd name="T43" fmla="*/ 2147483647 h 100"/>
              <a:gd name="T44" fmla="*/ 2147483647 w 75"/>
              <a:gd name="T45" fmla="*/ 2147483647 h 100"/>
              <a:gd name="T46" fmla="*/ 2147483647 w 75"/>
              <a:gd name="T47" fmla="*/ 2147483647 h 100"/>
              <a:gd name="T48" fmla="*/ 2147483647 w 75"/>
              <a:gd name="T49" fmla="*/ 2147483647 h 100"/>
              <a:gd name="T50" fmla="*/ 2147483647 w 75"/>
              <a:gd name="T51" fmla="*/ 2147483647 h 100"/>
              <a:gd name="T52" fmla="*/ 2147483647 w 75"/>
              <a:gd name="T53" fmla="*/ 2147483647 h 100"/>
              <a:gd name="T54" fmla="*/ 2147483647 w 75"/>
              <a:gd name="T55" fmla="*/ 2147483647 h 100"/>
              <a:gd name="T56" fmla="*/ 2147483647 w 75"/>
              <a:gd name="T57" fmla="*/ 2147483647 h 100"/>
              <a:gd name="T58" fmla="*/ 2147483647 w 75"/>
              <a:gd name="T59" fmla="*/ 2147483647 h 100"/>
              <a:gd name="T60" fmla="*/ 2147483647 w 75"/>
              <a:gd name="T61" fmla="*/ 2147483647 h 100"/>
              <a:gd name="T62" fmla="*/ 0 w 75"/>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100"/>
              <a:gd name="T98" fmla="*/ 75 w 75"/>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100">
                <a:moveTo>
                  <a:pt x="19" y="3"/>
                </a:moveTo>
                <a:lnTo>
                  <a:pt x="44" y="3"/>
                </a:lnTo>
                <a:lnTo>
                  <a:pt x="41" y="18"/>
                </a:lnTo>
                <a:lnTo>
                  <a:pt x="42" y="18"/>
                </a:lnTo>
                <a:lnTo>
                  <a:pt x="42" y="16"/>
                </a:lnTo>
                <a:lnTo>
                  <a:pt x="44" y="15"/>
                </a:lnTo>
                <a:lnTo>
                  <a:pt x="44" y="13"/>
                </a:lnTo>
                <a:lnTo>
                  <a:pt x="45" y="13"/>
                </a:lnTo>
                <a:lnTo>
                  <a:pt x="47" y="12"/>
                </a:lnTo>
                <a:lnTo>
                  <a:pt x="47" y="10"/>
                </a:lnTo>
                <a:lnTo>
                  <a:pt x="48" y="10"/>
                </a:lnTo>
                <a:lnTo>
                  <a:pt x="50" y="9"/>
                </a:lnTo>
                <a:lnTo>
                  <a:pt x="51" y="7"/>
                </a:lnTo>
                <a:lnTo>
                  <a:pt x="53" y="7"/>
                </a:lnTo>
                <a:lnTo>
                  <a:pt x="53" y="6"/>
                </a:lnTo>
                <a:lnTo>
                  <a:pt x="54" y="6"/>
                </a:lnTo>
                <a:lnTo>
                  <a:pt x="54" y="4"/>
                </a:lnTo>
                <a:lnTo>
                  <a:pt x="56" y="4"/>
                </a:lnTo>
                <a:lnTo>
                  <a:pt x="57" y="4"/>
                </a:lnTo>
                <a:lnTo>
                  <a:pt x="57" y="3"/>
                </a:lnTo>
                <a:lnTo>
                  <a:pt x="59" y="3"/>
                </a:lnTo>
                <a:lnTo>
                  <a:pt x="60" y="3"/>
                </a:lnTo>
                <a:lnTo>
                  <a:pt x="60" y="1"/>
                </a:lnTo>
                <a:lnTo>
                  <a:pt x="62" y="1"/>
                </a:lnTo>
                <a:lnTo>
                  <a:pt x="63" y="1"/>
                </a:lnTo>
                <a:lnTo>
                  <a:pt x="65" y="1"/>
                </a:lnTo>
                <a:lnTo>
                  <a:pt x="66" y="1"/>
                </a:lnTo>
                <a:lnTo>
                  <a:pt x="66" y="0"/>
                </a:lnTo>
                <a:lnTo>
                  <a:pt x="68" y="0"/>
                </a:lnTo>
                <a:lnTo>
                  <a:pt x="69" y="0"/>
                </a:lnTo>
                <a:lnTo>
                  <a:pt x="70" y="0"/>
                </a:lnTo>
                <a:lnTo>
                  <a:pt x="75" y="0"/>
                </a:lnTo>
                <a:lnTo>
                  <a:pt x="69" y="26"/>
                </a:lnTo>
                <a:lnTo>
                  <a:pt x="65" y="26"/>
                </a:lnTo>
                <a:lnTo>
                  <a:pt x="62" y="26"/>
                </a:lnTo>
                <a:lnTo>
                  <a:pt x="60" y="26"/>
                </a:lnTo>
                <a:lnTo>
                  <a:pt x="59" y="26"/>
                </a:lnTo>
                <a:lnTo>
                  <a:pt x="57" y="26"/>
                </a:lnTo>
                <a:lnTo>
                  <a:pt x="56" y="26"/>
                </a:lnTo>
                <a:lnTo>
                  <a:pt x="54" y="28"/>
                </a:lnTo>
                <a:lnTo>
                  <a:pt x="53" y="28"/>
                </a:lnTo>
                <a:lnTo>
                  <a:pt x="51" y="28"/>
                </a:lnTo>
                <a:lnTo>
                  <a:pt x="50" y="28"/>
                </a:lnTo>
                <a:lnTo>
                  <a:pt x="50" y="29"/>
                </a:lnTo>
                <a:lnTo>
                  <a:pt x="48" y="29"/>
                </a:lnTo>
                <a:lnTo>
                  <a:pt x="47" y="29"/>
                </a:lnTo>
                <a:lnTo>
                  <a:pt x="47" y="31"/>
                </a:lnTo>
                <a:lnTo>
                  <a:pt x="45" y="31"/>
                </a:lnTo>
                <a:lnTo>
                  <a:pt x="45" y="32"/>
                </a:lnTo>
                <a:lnTo>
                  <a:pt x="44" y="32"/>
                </a:lnTo>
                <a:lnTo>
                  <a:pt x="42" y="34"/>
                </a:lnTo>
                <a:lnTo>
                  <a:pt x="41" y="35"/>
                </a:lnTo>
                <a:lnTo>
                  <a:pt x="39" y="37"/>
                </a:lnTo>
                <a:lnTo>
                  <a:pt x="39" y="38"/>
                </a:lnTo>
                <a:lnTo>
                  <a:pt x="38" y="40"/>
                </a:lnTo>
                <a:lnTo>
                  <a:pt x="38" y="41"/>
                </a:lnTo>
                <a:lnTo>
                  <a:pt x="37" y="43"/>
                </a:lnTo>
                <a:lnTo>
                  <a:pt x="37" y="44"/>
                </a:lnTo>
                <a:lnTo>
                  <a:pt x="37" y="46"/>
                </a:lnTo>
                <a:lnTo>
                  <a:pt x="35" y="47"/>
                </a:lnTo>
                <a:lnTo>
                  <a:pt x="35" y="48"/>
                </a:lnTo>
                <a:lnTo>
                  <a:pt x="35" y="50"/>
                </a:lnTo>
                <a:lnTo>
                  <a:pt x="25" y="100"/>
                </a:lnTo>
                <a:lnTo>
                  <a:pt x="0" y="100"/>
                </a:lnTo>
                <a:lnTo>
                  <a:pt x="19"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3" name="Freeform 77"/>
          <p:cNvSpPr>
            <a:spLocks/>
          </p:cNvSpPr>
          <p:nvPr/>
        </p:nvSpPr>
        <p:spPr bwMode="auto">
          <a:xfrm>
            <a:off x="7350125" y="3195638"/>
            <a:ext cx="63500" cy="106362"/>
          </a:xfrm>
          <a:custGeom>
            <a:avLst/>
            <a:gdLst>
              <a:gd name="T0" fmla="*/ 2147483647 w 76"/>
              <a:gd name="T1" fmla="*/ 2147483647 h 100"/>
              <a:gd name="T2" fmla="*/ 2147483647 w 76"/>
              <a:gd name="T3" fmla="*/ 2147483647 h 100"/>
              <a:gd name="T4" fmla="*/ 2147483647 w 76"/>
              <a:gd name="T5" fmla="*/ 2147483647 h 100"/>
              <a:gd name="T6" fmla="*/ 2147483647 w 76"/>
              <a:gd name="T7" fmla="*/ 2147483647 h 100"/>
              <a:gd name="T8" fmla="*/ 2147483647 w 76"/>
              <a:gd name="T9" fmla="*/ 2147483647 h 100"/>
              <a:gd name="T10" fmla="*/ 2147483647 w 76"/>
              <a:gd name="T11" fmla="*/ 2147483647 h 100"/>
              <a:gd name="T12" fmla="*/ 2147483647 w 76"/>
              <a:gd name="T13" fmla="*/ 2147483647 h 100"/>
              <a:gd name="T14" fmla="*/ 2147483647 w 76"/>
              <a:gd name="T15" fmla="*/ 2147483647 h 100"/>
              <a:gd name="T16" fmla="*/ 2147483647 w 76"/>
              <a:gd name="T17" fmla="*/ 2147483647 h 100"/>
              <a:gd name="T18" fmla="*/ 2147483647 w 76"/>
              <a:gd name="T19" fmla="*/ 2147483647 h 100"/>
              <a:gd name="T20" fmla="*/ 2147483647 w 76"/>
              <a:gd name="T21" fmla="*/ 2147483647 h 100"/>
              <a:gd name="T22" fmla="*/ 2147483647 w 76"/>
              <a:gd name="T23" fmla="*/ 2147483647 h 100"/>
              <a:gd name="T24" fmla="*/ 2147483647 w 76"/>
              <a:gd name="T25" fmla="*/ 2147483647 h 100"/>
              <a:gd name="T26" fmla="*/ 2147483647 w 76"/>
              <a:gd name="T27" fmla="*/ 2147483647 h 100"/>
              <a:gd name="T28" fmla="*/ 2147483647 w 76"/>
              <a:gd name="T29" fmla="*/ 0 h 100"/>
              <a:gd name="T30" fmla="*/ 2147483647 w 76"/>
              <a:gd name="T31" fmla="*/ 0 h 100"/>
              <a:gd name="T32" fmla="*/ 2147483647 w 76"/>
              <a:gd name="T33" fmla="*/ 0 h 100"/>
              <a:gd name="T34" fmla="*/ 2147483647 w 76"/>
              <a:gd name="T35" fmla="*/ 2147483647 h 100"/>
              <a:gd name="T36" fmla="*/ 2147483647 w 76"/>
              <a:gd name="T37" fmla="*/ 2147483647 h 100"/>
              <a:gd name="T38" fmla="*/ 2147483647 w 76"/>
              <a:gd name="T39" fmla="*/ 2147483647 h 100"/>
              <a:gd name="T40" fmla="*/ 2147483647 w 76"/>
              <a:gd name="T41" fmla="*/ 2147483647 h 100"/>
              <a:gd name="T42" fmla="*/ 2147483647 w 76"/>
              <a:gd name="T43" fmla="*/ 2147483647 h 100"/>
              <a:gd name="T44" fmla="*/ 2147483647 w 76"/>
              <a:gd name="T45" fmla="*/ 2147483647 h 100"/>
              <a:gd name="T46" fmla="*/ 2147483647 w 76"/>
              <a:gd name="T47" fmla="*/ 2147483647 h 100"/>
              <a:gd name="T48" fmla="*/ 2147483647 w 76"/>
              <a:gd name="T49" fmla="*/ 2147483647 h 100"/>
              <a:gd name="T50" fmla="*/ 2147483647 w 76"/>
              <a:gd name="T51" fmla="*/ 2147483647 h 100"/>
              <a:gd name="T52" fmla="*/ 2147483647 w 76"/>
              <a:gd name="T53" fmla="*/ 2147483647 h 100"/>
              <a:gd name="T54" fmla="*/ 2147483647 w 76"/>
              <a:gd name="T55" fmla="*/ 2147483647 h 100"/>
              <a:gd name="T56" fmla="*/ 2147483647 w 76"/>
              <a:gd name="T57" fmla="*/ 2147483647 h 100"/>
              <a:gd name="T58" fmla="*/ 2147483647 w 76"/>
              <a:gd name="T59" fmla="*/ 2147483647 h 100"/>
              <a:gd name="T60" fmla="*/ 2147483647 w 76"/>
              <a:gd name="T61" fmla="*/ 2147483647 h 100"/>
              <a:gd name="T62" fmla="*/ 2147483647 w 76"/>
              <a:gd name="T63" fmla="*/ 2147483647 h 100"/>
              <a:gd name="T64" fmla="*/ 2147483647 w 76"/>
              <a:gd name="T65" fmla="*/ 2147483647 h 100"/>
              <a:gd name="T66" fmla="*/ 2147483647 w 76"/>
              <a:gd name="T67" fmla="*/ 2147483647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100"/>
              <a:gd name="T104" fmla="*/ 76 w 76"/>
              <a:gd name="T105" fmla="*/ 100 h 1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100">
                <a:moveTo>
                  <a:pt x="20" y="3"/>
                </a:moveTo>
                <a:lnTo>
                  <a:pt x="45" y="3"/>
                </a:lnTo>
                <a:lnTo>
                  <a:pt x="42" y="18"/>
                </a:lnTo>
                <a:lnTo>
                  <a:pt x="43" y="18"/>
                </a:lnTo>
                <a:lnTo>
                  <a:pt x="43" y="16"/>
                </a:lnTo>
                <a:lnTo>
                  <a:pt x="45" y="15"/>
                </a:lnTo>
                <a:lnTo>
                  <a:pt x="45" y="13"/>
                </a:lnTo>
                <a:lnTo>
                  <a:pt x="46" y="13"/>
                </a:lnTo>
                <a:lnTo>
                  <a:pt x="46" y="12"/>
                </a:lnTo>
                <a:lnTo>
                  <a:pt x="48" y="12"/>
                </a:lnTo>
                <a:lnTo>
                  <a:pt x="48" y="10"/>
                </a:lnTo>
                <a:lnTo>
                  <a:pt x="49" y="10"/>
                </a:lnTo>
                <a:lnTo>
                  <a:pt x="49" y="9"/>
                </a:lnTo>
                <a:lnTo>
                  <a:pt x="51" y="9"/>
                </a:lnTo>
                <a:lnTo>
                  <a:pt x="52" y="7"/>
                </a:lnTo>
                <a:lnTo>
                  <a:pt x="54" y="7"/>
                </a:lnTo>
                <a:lnTo>
                  <a:pt x="54" y="6"/>
                </a:lnTo>
                <a:lnTo>
                  <a:pt x="55" y="6"/>
                </a:lnTo>
                <a:lnTo>
                  <a:pt x="55" y="4"/>
                </a:lnTo>
                <a:lnTo>
                  <a:pt x="57" y="4"/>
                </a:lnTo>
                <a:lnTo>
                  <a:pt x="58" y="4"/>
                </a:lnTo>
                <a:lnTo>
                  <a:pt x="58" y="3"/>
                </a:lnTo>
                <a:lnTo>
                  <a:pt x="60" y="3"/>
                </a:lnTo>
                <a:lnTo>
                  <a:pt x="61" y="3"/>
                </a:lnTo>
                <a:lnTo>
                  <a:pt x="61" y="1"/>
                </a:lnTo>
                <a:lnTo>
                  <a:pt x="63" y="1"/>
                </a:lnTo>
                <a:lnTo>
                  <a:pt x="64" y="1"/>
                </a:lnTo>
                <a:lnTo>
                  <a:pt x="65" y="1"/>
                </a:lnTo>
                <a:lnTo>
                  <a:pt x="67" y="1"/>
                </a:lnTo>
                <a:lnTo>
                  <a:pt x="67" y="0"/>
                </a:lnTo>
                <a:lnTo>
                  <a:pt x="68" y="0"/>
                </a:lnTo>
                <a:lnTo>
                  <a:pt x="70" y="0"/>
                </a:lnTo>
                <a:lnTo>
                  <a:pt x="71" y="0"/>
                </a:lnTo>
                <a:lnTo>
                  <a:pt x="76" y="0"/>
                </a:lnTo>
                <a:lnTo>
                  <a:pt x="70" y="26"/>
                </a:lnTo>
                <a:lnTo>
                  <a:pt x="65" y="26"/>
                </a:lnTo>
                <a:lnTo>
                  <a:pt x="63" y="26"/>
                </a:lnTo>
                <a:lnTo>
                  <a:pt x="61" y="26"/>
                </a:lnTo>
                <a:lnTo>
                  <a:pt x="60" y="26"/>
                </a:lnTo>
                <a:lnTo>
                  <a:pt x="58" y="26"/>
                </a:lnTo>
                <a:lnTo>
                  <a:pt x="57" y="26"/>
                </a:lnTo>
                <a:lnTo>
                  <a:pt x="55" y="26"/>
                </a:lnTo>
                <a:lnTo>
                  <a:pt x="55" y="28"/>
                </a:lnTo>
                <a:lnTo>
                  <a:pt x="54" y="28"/>
                </a:lnTo>
                <a:lnTo>
                  <a:pt x="52" y="28"/>
                </a:lnTo>
                <a:lnTo>
                  <a:pt x="51" y="28"/>
                </a:lnTo>
                <a:lnTo>
                  <a:pt x="51" y="29"/>
                </a:lnTo>
                <a:lnTo>
                  <a:pt x="49" y="29"/>
                </a:lnTo>
                <a:lnTo>
                  <a:pt x="48" y="29"/>
                </a:lnTo>
                <a:lnTo>
                  <a:pt x="48" y="31"/>
                </a:lnTo>
                <a:lnTo>
                  <a:pt x="46" y="31"/>
                </a:lnTo>
                <a:lnTo>
                  <a:pt x="45" y="32"/>
                </a:lnTo>
                <a:lnTo>
                  <a:pt x="43" y="34"/>
                </a:lnTo>
                <a:lnTo>
                  <a:pt x="42" y="35"/>
                </a:lnTo>
                <a:lnTo>
                  <a:pt x="40" y="37"/>
                </a:lnTo>
                <a:lnTo>
                  <a:pt x="40" y="38"/>
                </a:lnTo>
                <a:lnTo>
                  <a:pt x="39" y="38"/>
                </a:lnTo>
                <a:lnTo>
                  <a:pt x="39" y="40"/>
                </a:lnTo>
                <a:lnTo>
                  <a:pt x="39" y="41"/>
                </a:lnTo>
                <a:lnTo>
                  <a:pt x="37" y="43"/>
                </a:lnTo>
                <a:lnTo>
                  <a:pt x="37" y="44"/>
                </a:lnTo>
                <a:lnTo>
                  <a:pt x="37" y="46"/>
                </a:lnTo>
                <a:lnTo>
                  <a:pt x="36" y="47"/>
                </a:lnTo>
                <a:lnTo>
                  <a:pt x="36" y="48"/>
                </a:lnTo>
                <a:lnTo>
                  <a:pt x="36" y="50"/>
                </a:lnTo>
                <a:lnTo>
                  <a:pt x="26" y="100"/>
                </a:lnTo>
                <a:lnTo>
                  <a:pt x="0" y="100"/>
                </a:lnTo>
                <a:lnTo>
                  <a:pt x="20"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4" name="Freeform 78"/>
          <p:cNvSpPr>
            <a:spLocks noEditPoints="1"/>
          </p:cNvSpPr>
          <p:nvPr/>
        </p:nvSpPr>
        <p:spPr bwMode="auto">
          <a:xfrm>
            <a:off x="7410450" y="3195638"/>
            <a:ext cx="85725" cy="109537"/>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0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2147483647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0 w 102"/>
              <a:gd name="T71" fmla="*/ 2147483647 h 102"/>
              <a:gd name="T72" fmla="*/ 0 w 102"/>
              <a:gd name="T73" fmla="*/ 2147483647 h 102"/>
              <a:gd name="T74" fmla="*/ 0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2147483647 w 102"/>
              <a:gd name="T93" fmla="*/ 2147483647 h 102"/>
              <a:gd name="T94" fmla="*/ 2147483647 w 102"/>
              <a:gd name="T95" fmla="*/ 2147483647 h 102"/>
              <a:gd name="T96" fmla="*/ 2147483647 w 102"/>
              <a:gd name="T97" fmla="*/ 2147483647 h 102"/>
              <a:gd name="T98" fmla="*/ 2147483647 w 102"/>
              <a:gd name="T99" fmla="*/ 2147483647 h 102"/>
              <a:gd name="T100" fmla="*/ 2147483647 w 102"/>
              <a:gd name="T101" fmla="*/ 2147483647 h 102"/>
              <a:gd name="T102" fmla="*/ 2147483647 w 102"/>
              <a:gd name="T103" fmla="*/ 2147483647 h 102"/>
              <a:gd name="T104" fmla="*/ 2147483647 w 102"/>
              <a:gd name="T105" fmla="*/ 2147483647 h 102"/>
              <a:gd name="T106" fmla="*/ 2147483647 w 102"/>
              <a:gd name="T107" fmla="*/ 2147483647 h 102"/>
              <a:gd name="T108" fmla="*/ 2147483647 w 102"/>
              <a:gd name="T109" fmla="*/ 2147483647 h 102"/>
              <a:gd name="T110" fmla="*/ 2147483647 w 102"/>
              <a:gd name="T111" fmla="*/ 2147483647 h 102"/>
              <a:gd name="T112" fmla="*/ 2147483647 w 102"/>
              <a:gd name="T113" fmla="*/ 2147483647 h 102"/>
              <a:gd name="T114" fmla="*/ 2147483647 w 102"/>
              <a:gd name="T115" fmla="*/ 2147483647 h 102"/>
              <a:gd name="T116" fmla="*/ 2147483647 w 102"/>
              <a:gd name="T117" fmla="*/ 2147483647 h 102"/>
              <a:gd name="T118" fmla="*/ 2147483647 w 102"/>
              <a:gd name="T119" fmla="*/ 2147483647 h 102"/>
              <a:gd name="T120" fmla="*/ 2147483647 w 102"/>
              <a:gd name="T121" fmla="*/ 2147483647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02"/>
              <a:gd name="T185" fmla="*/ 102 w 102"/>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02">
                <a:moveTo>
                  <a:pt x="1" y="51"/>
                </a:moveTo>
                <a:lnTo>
                  <a:pt x="1" y="50"/>
                </a:lnTo>
                <a:lnTo>
                  <a:pt x="1" y="48"/>
                </a:lnTo>
                <a:lnTo>
                  <a:pt x="1" y="47"/>
                </a:lnTo>
                <a:lnTo>
                  <a:pt x="1" y="46"/>
                </a:lnTo>
                <a:lnTo>
                  <a:pt x="3" y="44"/>
                </a:lnTo>
                <a:lnTo>
                  <a:pt x="3" y="43"/>
                </a:lnTo>
                <a:lnTo>
                  <a:pt x="3" y="41"/>
                </a:lnTo>
                <a:lnTo>
                  <a:pt x="4" y="40"/>
                </a:lnTo>
                <a:lnTo>
                  <a:pt x="4" y="38"/>
                </a:lnTo>
                <a:lnTo>
                  <a:pt x="6" y="37"/>
                </a:lnTo>
                <a:lnTo>
                  <a:pt x="6" y="35"/>
                </a:lnTo>
                <a:lnTo>
                  <a:pt x="6" y="34"/>
                </a:lnTo>
                <a:lnTo>
                  <a:pt x="7" y="32"/>
                </a:lnTo>
                <a:lnTo>
                  <a:pt x="7" y="31"/>
                </a:lnTo>
                <a:lnTo>
                  <a:pt x="9" y="31"/>
                </a:lnTo>
                <a:lnTo>
                  <a:pt x="9" y="29"/>
                </a:lnTo>
                <a:lnTo>
                  <a:pt x="10" y="28"/>
                </a:lnTo>
                <a:lnTo>
                  <a:pt x="10" y="26"/>
                </a:lnTo>
                <a:lnTo>
                  <a:pt x="12" y="26"/>
                </a:lnTo>
                <a:lnTo>
                  <a:pt x="12" y="25"/>
                </a:lnTo>
                <a:lnTo>
                  <a:pt x="13" y="23"/>
                </a:lnTo>
                <a:lnTo>
                  <a:pt x="13" y="22"/>
                </a:lnTo>
                <a:lnTo>
                  <a:pt x="15" y="22"/>
                </a:lnTo>
                <a:lnTo>
                  <a:pt x="15" y="20"/>
                </a:lnTo>
                <a:lnTo>
                  <a:pt x="16" y="19"/>
                </a:lnTo>
                <a:lnTo>
                  <a:pt x="18" y="18"/>
                </a:lnTo>
                <a:lnTo>
                  <a:pt x="19" y="18"/>
                </a:lnTo>
                <a:lnTo>
                  <a:pt x="19" y="16"/>
                </a:lnTo>
                <a:lnTo>
                  <a:pt x="21" y="15"/>
                </a:lnTo>
                <a:lnTo>
                  <a:pt x="22" y="15"/>
                </a:lnTo>
                <a:lnTo>
                  <a:pt x="22" y="13"/>
                </a:lnTo>
                <a:lnTo>
                  <a:pt x="23" y="13"/>
                </a:lnTo>
                <a:lnTo>
                  <a:pt x="25" y="12"/>
                </a:lnTo>
                <a:lnTo>
                  <a:pt x="25" y="10"/>
                </a:lnTo>
                <a:lnTo>
                  <a:pt x="26" y="10"/>
                </a:lnTo>
                <a:lnTo>
                  <a:pt x="28" y="10"/>
                </a:lnTo>
                <a:lnTo>
                  <a:pt x="29" y="9"/>
                </a:lnTo>
                <a:lnTo>
                  <a:pt x="31" y="7"/>
                </a:lnTo>
                <a:lnTo>
                  <a:pt x="32" y="7"/>
                </a:lnTo>
                <a:lnTo>
                  <a:pt x="34" y="6"/>
                </a:lnTo>
                <a:lnTo>
                  <a:pt x="35" y="6"/>
                </a:lnTo>
                <a:lnTo>
                  <a:pt x="37" y="4"/>
                </a:lnTo>
                <a:lnTo>
                  <a:pt x="38" y="4"/>
                </a:lnTo>
                <a:lnTo>
                  <a:pt x="40" y="4"/>
                </a:lnTo>
                <a:lnTo>
                  <a:pt x="41" y="3"/>
                </a:lnTo>
                <a:lnTo>
                  <a:pt x="43" y="3"/>
                </a:lnTo>
                <a:lnTo>
                  <a:pt x="44" y="3"/>
                </a:lnTo>
                <a:lnTo>
                  <a:pt x="46" y="1"/>
                </a:lnTo>
                <a:lnTo>
                  <a:pt x="47" y="1"/>
                </a:lnTo>
                <a:lnTo>
                  <a:pt x="49" y="1"/>
                </a:lnTo>
                <a:lnTo>
                  <a:pt x="50" y="1"/>
                </a:lnTo>
                <a:lnTo>
                  <a:pt x="52" y="1"/>
                </a:lnTo>
                <a:lnTo>
                  <a:pt x="53" y="1"/>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4" y="1"/>
                </a:lnTo>
                <a:lnTo>
                  <a:pt x="75" y="1"/>
                </a:lnTo>
                <a:lnTo>
                  <a:pt x="77" y="3"/>
                </a:lnTo>
                <a:lnTo>
                  <a:pt x="78" y="3"/>
                </a:lnTo>
                <a:lnTo>
                  <a:pt x="80" y="3"/>
                </a:lnTo>
                <a:lnTo>
                  <a:pt x="81" y="4"/>
                </a:lnTo>
                <a:lnTo>
                  <a:pt x="83" y="4"/>
                </a:lnTo>
                <a:lnTo>
                  <a:pt x="84" y="6"/>
                </a:lnTo>
                <a:lnTo>
                  <a:pt x="85" y="6"/>
                </a:lnTo>
                <a:lnTo>
                  <a:pt x="87" y="7"/>
                </a:lnTo>
                <a:lnTo>
                  <a:pt x="88" y="9"/>
                </a:lnTo>
                <a:lnTo>
                  <a:pt x="90" y="9"/>
                </a:lnTo>
                <a:lnTo>
                  <a:pt x="90" y="10"/>
                </a:lnTo>
                <a:lnTo>
                  <a:pt x="91" y="10"/>
                </a:lnTo>
                <a:lnTo>
                  <a:pt x="91" y="12"/>
                </a:lnTo>
                <a:lnTo>
                  <a:pt x="93" y="12"/>
                </a:lnTo>
                <a:lnTo>
                  <a:pt x="93" y="13"/>
                </a:lnTo>
                <a:lnTo>
                  <a:pt x="94" y="13"/>
                </a:lnTo>
                <a:lnTo>
                  <a:pt x="94" y="15"/>
                </a:lnTo>
                <a:lnTo>
                  <a:pt x="96" y="15"/>
                </a:lnTo>
                <a:lnTo>
                  <a:pt x="96" y="16"/>
                </a:lnTo>
                <a:lnTo>
                  <a:pt x="97" y="18"/>
                </a:lnTo>
                <a:lnTo>
                  <a:pt x="97" y="19"/>
                </a:lnTo>
                <a:lnTo>
                  <a:pt x="97" y="20"/>
                </a:lnTo>
                <a:lnTo>
                  <a:pt x="99" y="20"/>
                </a:lnTo>
                <a:lnTo>
                  <a:pt x="99" y="22"/>
                </a:lnTo>
                <a:lnTo>
                  <a:pt x="99" y="23"/>
                </a:lnTo>
                <a:lnTo>
                  <a:pt x="100" y="25"/>
                </a:lnTo>
                <a:lnTo>
                  <a:pt x="100" y="26"/>
                </a:lnTo>
                <a:lnTo>
                  <a:pt x="100" y="28"/>
                </a:lnTo>
                <a:lnTo>
                  <a:pt x="100" y="29"/>
                </a:lnTo>
                <a:lnTo>
                  <a:pt x="102"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2" y="48"/>
                </a:lnTo>
                <a:lnTo>
                  <a:pt x="100" y="48"/>
                </a:lnTo>
                <a:lnTo>
                  <a:pt x="100" y="50"/>
                </a:lnTo>
                <a:lnTo>
                  <a:pt x="100" y="51"/>
                </a:lnTo>
                <a:lnTo>
                  <a:pt x="100" y="53"/>
                </a:lnTo>
                <a:lnTo>
                  <a:pt x="100" y="54"/>
                </a:lnTo>
                <a:lnTo>
                  <a:pt x="99" y="56"/>
                </a:lnTo>
                <a:lnTo>
                  <a:pt x="99" y="57"/>
                </a:lnTo>
                <a:lnTo>
                  <a:pt x="99" y="59"/>
                </a:lnTo>
                <a:lnTo>
                  <a:pt x="99" y="60"/>
                </a:lnTo>
                <a:lnTo>
                  <a:pt x="97" y="60"/>
                </a:lnTo>
                <a:lnTo>
                  <a:pt x="97" y="62"/>
                </a:lnTo>
                <a:lnTo>
                  <a:pt x="97" y="63"/>
                </a:lnTo>
                <a:lnTo>
                  <a:pt x="96" y="65"/>
                </a:lnTo>
                <a:lnTo>
                  <a:pt x="96" y="66"/>
                </a:lnTo>
                <a:lnTo>
                  <a:pt x="96" y="68"/>
                </a:lnTo>
                <a:lnTo>
                  <a:pt x="94" y="69"/>
                </a:lnTo>
                <a:lnTo>
                  <a:pt x="93" y="71"/>
                </a:lnTo>
                <a:lnTo>
                  <a:pt x="93" y="72"/>
                </a:lnTo>
                <a:lnTo>
                  <a:pt x="93" y="74"/>
                </a:lnTo>
                <a:lnTo>
                  <a:pt x="91" y="75"/>
                </a:lnTo>
                <a:lnTo>
                  <a:pt x="90" y="76"/>
                </a:lnTo>
                <a:lnTo>
                  <a:pt x="90" y="78"/>
                </a:lnTo>
                <a:lnTo>
                  <a:pt x="88" y="79"/>
                </a:lnTo>
                <a:lnTo>
                  <a:pt x="87" y="81"/>
                </a:lnTo>
                <a:lnTo>
                  <a:pt x="85" y="82"/>
                </a:lnTo>
                <a:lnTo>
                  <a:pt x="84" y="84"/>
                </a:lnTo>
                <a:lnTo>
                  <a:pt x="84" y="85"/>
                </a:lnTo>
                <a:lnTo>
                  <a:pt x="83" y="85"/>
                </a:lnTo>
                <a:lnTo>
                  <a:pt x="81" y="87"/>
                </a:lnTo>
                <a:lnTo>
                  <a:pt x="80" y="88"/>
                </a:lnTo>
                <a:lnTo>
                  <a:pt x="78" y="90"/>
                </a:lnTo>
                <a:lnTo>
                  <a:pt x="77" y="91"/>
                </a:lnTo>
                <a:lnTo>
                  <a:pt x="75" y="91"/>
                </a:lnTo>
                <a:lnTo>
                  <a:pt x="75" y="93"/>
                </a:lnTo>
                <a:lnTo>
                  <a:pt x="74" y="93"/>
                </a:lnTo>
                <a:lnTo>
                  <a:pt x="72" y="94"/>
                </a:lnTo>
                <a:lnTo>
                  <a:pt x="71" y="94"/>
                </a:lnTo>
                <a:lnTo>
                  <a:pt x="71" y="96"/>
                </a:lnTo>
                <a:lnTo>
                  <a:pt x="69" y="96"/>
                </a:lnTo>
                <a:lnTo>
                  <a:pt x="68" y="96"/>
                </a:lnTo>
                <a:lnTo>
                  <a:pt x="66" y="97"/>
                </a:lnTo>
                <a:lnTo>
                  <a:pt x="65" y="97"/>
                </a:lnTo>
                <a:lnTo>
                  <a:pt x="65" y="99"/>
                </a:lnTo>
                <a:lnTo>
                  <a:pt x="63" y="99"/>
                </a:lnTo>
                <a:lnTo>
                  <a:pt x="62" y="99"/>
                </a:lnTo>
                <a:lnTo>
                  <a:pt x="60" y="99"/>
                </a:lnTo>
                <a:lnTo>
                  <a:pt x="59" y="100"/>
                </a:lnTo>
                <a:lnTo>
                  <a:pt x="57" y="100"/>
                </a:lnTo>
                <a:lnTo>
                  <a:pt x="56" y="100"/>
                </a:lnTo>
                <a:lnTo>
                  <a:pt x="54" y="102"/>
                </a:lnTo>
                <a:lnTo>
                  <a:pt x="53" y="102"/>
                </a:lnTo>
                <a:lnTo>
                  <a:pt x="52" y="102"/>
                </a:lnTo>
                <a:lnTo>
                  <a:pt x="50" y="102"/>
                </a:lnTo>
                <a:lnTo>
                  <a:pt x="49" y="102"/>
                </a:lnTo>
                <a:lnTo>
                  <a:pt x="47" y="102"/>
                </a:lnTo>
                <a:lnTo>
                  <a:pt x="46"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2"/>
                </a:lnTo>
                <a:lnTo>
                  <a:pt x="26" y="100"/>
                </a:lnTo>
                <a:lnTo>
                  <a:pt x="25" y="100"/>
                </a:lnTo>
                <a:lnTo>
                  <a:pt x="23" y="100"/>
                </a:lnTo>
                <a:lnTo>
                  <a:pt x="22" y="100"/>
                </a:lnTo>
                <a:lnTo>
                  <a:pt x="21" y="99"/>
                </a:lnTo>
                <a:lnTo>
                  <a:pt x="19" y="99"/>
                </a:lnTo>
                <a:lnTo>
                  <a:pt x="18" y="97"/>
                </a:lnTo>
                <a:lnTo>
                  <a:pt x="16" y="97"/>
                </a:lnTo>
                <a:lnTo>
                  <a:pt x="15" y="96"/>
                </a:lnTo>
                <a:lnTo>
                  <a:pt x="13" y="96"/>
                </a:lnTo>
                <a:lnTo>
                  <a:pt x="13" y="94"/>
                </a:lnTo>
                <a:lnTo>
                  <a:pt x="12" y="94"/>
                </a:lnTo>
                <a:lnTo>
                  <a:pt x="12" y="93"/>
                </a:lnTo>
                <a:lnTo>
                  <a:pt x="10" y="93"/>
                </a:lnTo>
                <a:lnTo>
                  <a:pt x="10" y="91"/>
                </a:lnTo>
                <a:lnTo>
                  <a:pt x="9" y="91"/>
                </a:lnTo>
                <a:lnTo>
                  <a:pt x="9" y="90"/>
                </a:lnTo>
                <a:lnTo>
                  <a:pt x="7" y="90"/>
                </a:lnTo>
                <a:lnTo>
                  <a:pt x="7" y="88"/>
                </a:lnTo>
                <a:lnTo>
                  <a:pt x="6" y="88"/>
                </a:lnTo>
                <a:lnTo>
                  <a:pt x="6" y="87"/>
                </a:lnTo>
                <a:lnTo>
                  <a:pt x="4" y="85"/>
                </a:lnTo>
                <a:lnTo>
                  <a:pt x="4" y="84"/>
                </a:lnTo>
                <a:lnTo>
                  <a:pt x="3" y="82"/>
                </a:lnTo>
                <a:lnTo>
                  <a:pt x="3" y="81"/>
                </a:lnTo>
                <a:lnTo>
                  <a:pt x="3" y="79"/>
                </a:lnTo>
                <a:lnTo>
                  <a:pt x="1" y="79"/>
                </a:lnTo>
                <a:lnTo>
                  <a:pt x="1" y="78"/>
                </a:lnTo>
                <a:lnTo>
                  <a:pt x="1" y="76"/>
                </a:lnTo>
                <a:lnTo>
                  <a:pt x="1" y="75"/>
                </a:lnTo>
                <a:lnTo>
                  <a:pt x="0"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0" y="51"/>
                </a:lnTo>
                <a:lnTo>
                  <a:pt x="1" y="51"/>
                </a:lnTo>
                <a:close/>
                <a:moveTo>
                  <a:pt x="44" y="81"/>
                </a:moveTo>
                <a:lnTo>
                  <a:pt x="46" y="81"/>
                </a:lnTo>
                <a:lnTo>
                  <a:pt x="47" y="81"/>
                </a:lnTo>
                <a:lnTo>
                  <a:pt x="49" y="81"/>
                </a:lnTo>
                <a:lnTo>
                  <a:pt x="50" y="81"/>
                </a:lnTo>
                <a:lnTo>
                  <a:pt x="52" y="81"/>
                </a:lnTo>
                <a:lnTo>
                  <a:pt x="53" y="81"/>
                </a:lnTo>
                <a:lnTo>
                  <a:pt x="53" y="79"/>
                </a:lnTo>
                <a:lnTo>
                  <a:pt x="54" y="79"/>
                </a:lnTo>
                <a:lnTo>
                  <a:pt x="56" y="79"/>
                </a:lnTo>
                <a:lnTo>
                  <a:pt x="56" y="78"/>
                </a:lnTo>
                <a:lnTo>
                  <a:pt x="57" y="78"/>
                </a:lnTo>
                <a:lnTo>
                  <a:pt x="59" y="78"/>
                </a:lnTo>
                <a:lnTo>
                  <a:pt x="59" y="76"/>
                </a:lnTo>
                <a:lnTo>
                  <a:pt x="60" y="76"/>
                </a:lnTo>
                <a:lnTo>
                  <a:pt x="62" y="75"/>
                </a:lnTo>
                <a:lnTo>
                  <a:pt x="63" y="74"/>
                </a:lnTo>
                <a:lnTo>
                  <a:pt x="65" y="72"/>
                </a:lnTo>
                <a:lnTo>
                  <a:pt x="65" y="71"/>
                </a:lnTo>
                <a:lnTo>
                  <a:pt x="66" y="71"/>
                </a:lnTo>
                <a:lnTo>
                  <a:pt x="66" y="69"/>
                </a:lnTo>
                <a:lnTo>
                  <a:pt x="68" y="69"/>
                </a:lnTo>
                <a:lnTo>
                  <a:pt x="68" y="68"/>
                </a:lnTo>
                <a:lnTo>
                  <a:pt x="69" y="66"/>
                </a:lnTo>
                <a:lnTo>
                  <a:pt x="69" y="65"/>
                </a:lnTo>
                <a:lnTo>
                  <a:pt x="71" y="63"/>
                </a:lnTo>
                <a:lnTo>
                  <a:pt x="71" y="62"/>
                </a:lnTo>
                <a:lnTo>
                  <a:pt x="71" y="60"/>
                </a:lnTo>
                <a:lnTo>
                  <a:pt x="72" y="60"/>
                </a:lnTo>
                <a:lnTo>
                  <a:pt x="72" y="59"/>
                </a:lnTo>
                <a:lnTo>
                  <a:pt x="72" y="57"/>
                </a:lnTo>
                <a:lnTo>
                  <a:pt x="74" y="56"/>
                </a:lnTo>
                <a:lnTo>
                  <a:pt x="74" y="54"/>
                </a:lnTo>
                <a:lnTo>
                  <a:pt x="74" y="53"/>
                </a:lnTo>
                <a:lnTo>
                  <a:pt x="74" y="51"/>
                </a:lnTo>
                <a:lnTo>
                  <a:pt x="74" y="50"/>
                </a:lnTo>
                <a:lnTo>
                  <a:pt x="75" y="50"/>
                </a:lnTo>
                <a:lnTo>
                  <a:pt x="75" y="48"/>
                </a:lnTo>
                <a:lnTo>
                  <a:pt x="75" y="47"/>
                </a:lnTo>
                <a:lnTo>
                  <a:pt x="75" y="46"/>
                </a:lnTo>
                <a:lnTo>
                  <a:pt x="75" y="44"/>
                </a:lnTo>
                <a:lnTo>
                  <a:pt x="75" y="43"/>
                </a:lnTo>
                <a:lnTo>
                  <a:pt x="75" y="41"/>
                </a:lnTo>
                <a:lnTo>
                  <a:pt x="75" y="40"/>
                </a:lnTo>
                <a:lnTo>
                  <a:pt x="75" y="38"/>
                </a:lnTo>
                <a:lnTo>
                  <a:pt x="75" y="37"/>
                </a:lnTo>
                <a:lnTo>
                  <a:pt x="75" y="35"/>
                </a:lnTo>
                <a:lnTo>
                  <a:pt x="74" y="35"/>
                </a:lnTo>
                <a:lnTo>
                  <a:pt x="74" y="34"/>
                </a:lnTo>
                <a:lnTo>
                  <a:pt x="74" y="32"/>
                </a:lnTo>
                <a:lnTo>
                  <a:pt x="74" y="31"/>
                </a:lnTo>
                <a:lnTo>
                  <a:pt x="72" y="31"/>
                </a:lnTo>
                <a:lnTo>
                  <a:pt x="72" y="29"/>
                </a:lnTo>
                <a:lnTo>
                  <a:pt x="72" y="28"/>
                </a:lnTo>
                <a:lnTo>
                  <a:pt x="71" y="28"/>
                </a:lnTo>
                <a:lnTo>
                  <a:pt x="71" y="26"/>
                </a:lnTo>
                <a:lnTo>
                  <a:pt x="69" y="26"/>
                </a:lnTo>
                <a:lnTo>
                  <a:pt x="69" y="25"/>
                </a:lnTo>
                <a:lnTo>
                  <a:pt x="68" y="25"/>
                </a:lnTo>
                <a:lnTo>
                  <a:pt x="68" y="23"/>
                </a:lnTo>
                <a:lnTo>
                  <a:pt x="66" y="23"/>
                </a:lnTo>
                <a:lnTo>
                  <a:pt x="66" y="22"/>
                </a:lnTo>
                <a:lnTo>
                  <a:pt x="65" y="22"/>
                </a:lnTo>
                <a:lnTo>
                  <a:pt x="63" y="22"/>
                </a:lnTo>
                <a:lnTo>
                  <a:pt x="62" y="22"/>
                </a:lnTo>
                <a:lnTo>
                  <a:pt x="62" y="20"/>
                </a:lnTo>
                <a:lnTo>
                  <a:pt x="60" y="20"/>
                </a:lnTo>
                <a:lnTo>
                  <a:pt x="59" y="20"/>
                </a:lnTo>
                <a:lnTo>
                  <a:pt x="57" y="20"/>
                </a:lnTo>
                <a:lnTo>
                  <a:pt x="56" y="20"/>
                </a:lnTo>
                <a:lnTo>
                  <a:pt x="54" y="20"/>
                </a:lnTo>
                <a:lnTo>
                  <a:pt x="53" y="20"/>
                </a:lnTo>
                <a:lnTo>
                  <a:pt x="52" y="20"/>
                </a:lnTo>
                <a:lnTo>
                  <a:pt x="50" y="22"/>
                </a:lnTo>
                <a:lnTo>
                  <a:pt x="49" y="22"/>
                </a:lnTo>
                <a:lnTo>
                  <a:pt x="47" y="22"/>
                </a:lnTo>
                <a:lnTo>
                  <a:pt x="46" y="23"/>
                </a:lnTo>
                <a:lnTo>
                  <a:pt x="44" y="23"/>
                </a:lnTo>
                <a:lnTo>
                  <a:pt x="44" y="25"/>
                </a:lnTo>
                <a:lnTo>
                  <a:pt x="43" y="25"/>
                </a:lnTo>
                <a:lnTo>
                  <a:pt x="41" y="25"/>
                </a:lnTo>
                <a:lnTo>
                  <a:pt x="41" y="26"/>
                </a:lnTo>
                <a:lnTo>
                  <a:pt x="40" y="26"/>
                </a:lnTo>
                <a:lnTo>
                  <a:pt x="40" y="28"/>
                </a:lnTo>
                <a:lnTo>
                  <a:pt x="38" y="28"/>
                </a:lnTo>
                <a:lnTo>
                  <a:pt x="38" y="29"/>
                </a:lnTo>
                <a:lnTo>
                  <a:pt x="37" y="29"/>
                </a:lnTo>
                <a:lnTo>
                  <a:pt x="37" y="31"/>
                </a:lnTo>
                <a:lnTo>
                  <a:pt x="35" y="31"/>
                </a:lnTo>
                <a:lnTo>
                  <a:pt x="35" y="32"/>
                </a:lnTo>
                <a:lnTo>
                  <a:pt x="34" y="32"/>
                </a:lnTo>
                <a:lnTo>
                  <a:pt x="34" y="34"/>
                </a:lnTo>
                <a:lnTo>
                  <a:pt x="34" y="35"/>
                </a:lnTo>
                <a:lnTo>
                  <a:pt x="32" y="35"/>
                </a:lnTo>
                <a:lnTo>
                  <a:pt x="32" y="37"/>
                </a:lnTo>
                <a:lnTo>
                  <a:pt x="31" y="37"/>
                </a:lnTo>
                <a:lnTo>
                  <a:pt x="31" y="38"/>
                </a:lnTo>
                <a:lnTo>
                  <a:pt x="31" y="40"/>
                </a:lnTo>
                <a:lnTo>
                  <a:pt x="29" y="41"/>
                </a:lnTo>
                <a:lnTo>
                  <a:pt x="29" y="43"/>
                </a:lnTo>
                <a:lnTo>
                  <a:pt x="29" y="44"/>
                </a:lnTo>
                <a:lnTo>
                  <a:pt x="28" y="44"/>
                </a:lnTo>
                <a:lnTo>
                  <a:pt x="28" y="46"/>
                </a:lnTo>
                <a:lnTo>
                  <a:pt x="28" y="47"/>
                </a:lnTo>
                <a:lnTo>
                  <a:pt x="28" y="48"/>
                </a:lnTo>
                <a:lnTo>
                  <a:pt x="28" y="50"/>
                </a:lnTo>
                <a:lnTo>
                  <a:pt x="26" y="50"/>
                </a:lnTo>
                <a:lnTo>
                  <a:pt x="26" y="51"/>
                </a:lnTo>
                <a:lnTo>
                  <a:pt x="26" y="53"/>
                </a:lnTo>
                <a:lnTo>
                  <a:pt x="26" y="54"/>
                </a:lnTo>
                <a:lnTo>
                  <a:pt x="26" y="56"/>
                </a:lnTo>
                <a:lnTo>
                  <a:pt x="26" y="57"/>
                </a:lnTo>
                <a:lnTo>
                  <a:pt x="26" y="59"/>
                </a:lnTo>
                <a:lnTo>
                  <a:pt x="26" y="60"/>
                </a:lnTo>
                <a:lnTo>
                  <a:pt x="26" y="62"/>
                </a:lnTo>
                <a:lnTo>
                  <a:pt x="26" y="63"/>
                </a:lnTo>
                <a:lnTo>
                  <a:pt x="26" y="65"/>
                </a:lnTo>
                <a:lnTo>
                  <a:pt x="26" y="66"/>
                </a:lnTo>
                <a:lnTo>
                  <a:pt x="26" y="68"/>
                </a:lnTo>
                <a:lnTo>
                  <a:pt x="26" y="69"/>
                </a:lnTo>
                <a:lnTo>
                  <a:pt x="28" y="69"/>
                </a:lnTo>
                <a:lnTo>
                  <a:pt x="28" y="71"/>
                </a:lnTo>
                <a:lnTo>
                  <a:pt x="28" y="72"/>
                </a:lnTo>
                <a:lnTo>
                  <a:pt x="29" y="74"/>
                </a:lnTo>
                <a:lnTo>
                  <a:pt x="29" y="75"/>
                </a:lnTo>
                <a:lnTo>
                  <a:pt x="31" y="75"/>
                </a:lnTo>
                <a:lnTo>
                  <a:pt x="31" y="76"/>
                </a:lnTo>
                <a:lnTo>
                  <a:pt x="32" y="76"/>
                </a:lnTo>
                <a:lnTo>
                  <a:pt x="32" y="78"/>
                </a:lnTo>
                <a:lnTo>
                  <a:pt x="34" y="78"/>
                </a:lnTo>
                <a:lnTo>
                  <a:pt x="34" y="79"/>
                </a:lnTo>
                <a:lnTo>
                  <a:pt x="35" y="79"/>
                </a:lnTo>
                <a:lnTo>
                  <a:pt x="37" y="79"/>
                </a:lnTo>
                <a:lnTo>
                  <a:pt x="37" y="81"/>
                </a:lnTo>
                <a:lnTo>
                  <a:pt x="38" y="81"/>
                </a:lnTo>
                <a:lnTo>
                  <a:pt x="40" y="81"/>
                </a:lnTo>
                <a:lnTo>
                  <a:pt x="41" y="81"/>
                </a:lnTo>
                <a:lnTo>
                  <a:pt x="43" y="81"/>
                </a:lnTo>
                <a:lnTo>
                  <a:pt x="44" y="81"/>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5" name="Freeform 79"/>
          <p:cNvSpPr>
            <a:spLocks/>
          </p:cNvSpPr>
          <p:nvPr/>
        </p:nvSpPr>
        <p:spPr bwMode="auto">
          <a:xfrm>
            <a:off x="7500938" y="3195638"/>
            <a:ext cx="79375" cy="109537"/>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2147483647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0 h 102"/>
              <a:gd name="T46" fmla="*/ 2147483647 w 94"/>
              <a:gd name="T47" fmla="*/ 0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2147483647 w 94"/>
              <a:gd name="T65" fmla="*/ 2147483647 h 102"/>
              <a:gd name="T66" fmla="*/ 2147483647 w 94"/>
              <a:gd name="T67" fmla="*/ 2147483647 h 102"/>
              <a:gd name="T68" fmla="*/ 2147483647 w 94"/>
              <a:gd name="T69" fmla="*/ 2147483647 h 102"/>
              <a:gd name="T70" fmla="*/ 2147483647 w 94"/>
              <a:gd name="T71" fmla="*/ 2147483647 h 102"/>
              <a:gd name="T72" fmla="*/ 2147483647 w 94"/>
              <a:gd name="T73" fmla="*/ 2147483647 h 102"/>
              <a:gd name="T74" fmla="*/ 2147483647 w 94"/>
              <a:gd name="T75" fmla="*/ 2147483647 h 102"/>
              <a:gd name="T76" fmla="*/ 2147483647 w 94"/>
              <a:gd name="T77" fmla="*/ 2147483647 h 102"/>
              <a:gd name="T78" fmla="*/ 2147483647 w 94"/>
              <a:gd name="T79" fmla="*/ 2147483647 h 102"/>
              <a:gd name="T80" fmla="*/ 2147483647 w 94"/>
              <a:gd name="T81" fmla="*/ 2147483647 h 102"/>
              <a:gd name="T82" fmla="*/ 2147483647 w 94"/>
              <a:gd name="T83" fmla="*/ 2147483647 h 102"/>
              <a:gd name="T84" fmla="*/ 2147483647 w 94"/>
              <a:gd name="T85" fmla="*/ 2147483647 h 102"/>
              <a:gd name="T86" fmla="*/ 2147483647 w 94"/>
              <a:gd name="T87" fmla="*/ 2147483647 h 102"/>
              <a:gd name="T88" fmla="*/ 2147483647 w 94"/>
              <a:gd name="T89" fmla="*/ 2147483647 h 102"/>
              <a:gd name="T90" fmla="*/ 2147483647 w 94"/>
              <a:gd name="T91" fmla="*/ 2147483647 h 102"/>
              <a:gd name="T92" fmla="*/ 2147483647 w 94"/>
              <a:gd name="T93" fmla="*/ 2147483647 h 102"/>
              <a:gd name="T94" fmla="*/ 2147483647 w 94"/>
              <a:gd name="T95" fmla="*/ 2147483647 h 102"/>
              <a:gd name="T96" fmla="*/ 2147483647 w 94"/>
              <a:gd name="T97" fmla="*/ 2147483647 h 102"/>
              <a:gd name="T98" fmla="*/ 2147483647 w 94"/>
              <a:gd name="T99" fmla="*/ 2147483647 h 102"/>
              <a:gd name="T100" fmla="*/ 2147483647 w 94"/>
              <a:gd name="T101" fmla="*/ 2147483647 h 102"/>
              <a:gd name="T102" fmla="*/ 2147483647 w 94"/>
              <a:gd name="T103" fmla="*/ 2147483647 h 102"/>
              <a:gd name="T104" fmla="*/ 2147483647 w 94"/>
              <a:gd name="T105" fmla="*/ 2147483647 h 102"/>
              <a:gd name="T106" fmla="*/ 2147483647 w 94"/>
              <a:gd name="T107" fmla="*/ 2147483647 h 102"/>
              <a:gd name="T108" fmla="*/ 2147483647 w 94"/>
              <a:gd name="T109" fmla="*/ 2147483647 h 102"/>
              <a:gd name="T110" fmla="*/ 2147483647 w 94"/>
              <a:gd name="T111" fmla="*/ 2147483647 h 102"/>
              <a:gd name="T112" fmla="*/ 2147483647 w 94"/>
              <a:gd name="T113" fmla="*/ 2147483647 h 102"/>
              <a:gd name="T114" fmla="*/ 2147483647 w 94"/>
              <a:gd name="T115" fmla="*/ 2147483647 h 102"/>
              <a:gd name="T116" fmla="*/ 2147483647 w 94"/>
              <a:gd name="T117" fmla="*/ 2147483647 h 102"/>
              <a:gd name="T118" fmla="*/ 2147483647 w 94"/>
              <a:gd name="T119" fmla="*/ 2147483647 h 102"/>
              <a:gd name="T120" fmla="*/ 0 w 94"/>
              <a:gd name="T121" fmla="*/ 2147483647 h 102"/>
              <a:gd name="T122" fmla="*/ 0 w 94"/>
              <a:gd name="T123" fmla="*/ 2147483647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4"/>
              <a:gd name="T187" fmla="*/ 0 h 102"/>
              <a:gd name="T188" fmla="*/ 94 w 94"/>
              <a:gd name="T189" fmla="*/ 102 h 1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4" h="102">
                <a:moveTo>
                  <a:pt x="1" y="68"/>
                </a:moveTo>
                <a:lnTo>
                  <a:pt x="26" y="68"/>
                </a:lnTo>
                <a:lnTo>
                  <a:pt x="26" y="69"/>
                </a:lnTo>
                <a:lnTo>
                  <a:pt x="26" y="71"/>
                </a:lnTo>
                <a:lnTo>
                  <a:pt x="26" y="72"/>
                </a:lnTo>
                <a:lnTo>
                  <a:pt x="28" y="74"/>
                </a:lnTo>
                <a:lnTo>
                  <a:pt x="28" y="75"/>
                </a:lnTo>
                <a:lnTo>
                  <a:pt x="28" y="76"/>
                </a:lnTo>
                <a:lnTo>
                  <a:pt x="29" y="76"/>
                </a:lnTo>
                <a:lnTo>
                  <a:pt x="29" y="78"/>
                </a:lnTo>
                <a:lnTo>
                  <a:pt x="31" y="78"/>
                </a:lnTo>
                <a:lnTo>
                  <a:pt x="31" y="79"/>
                </a:lnTo>
                <a:lnTo>
                  <a:pt x="32" y="79"/>
                </a:lnTo>
                <a:lnTo>
                  <a:pt x="34" y="79"/>
                </a:lnTo>
                <a:lnTo>
                  <a:pt x="34" y="81"/>
                </a:lnTo>
                <a:lnTo>
                  <a:pt x="35" y="81"/>
                </a:lnTo>
                <a:lnTo>
                  <a:pt x="37" y="81"/>
                </a:lnTo>
                <a:lnTo>
                  <a:pt x="38" y="81"/>
                </a:lnTo>
                <a:lnTo>
                  <a:pt x="40" y="81"/>
                </a:lnTo>
                <a:lnTo>
                  <a:pt x="41" y="81"/>
                </a:lnTo>
                <a:lnTo>
                  <a:pt x="42" y="81"/>
                </a:lnTo>
                <a:lnTo>
                  <a:pt x="44" y="81"/>
                </a:lnTo>
                <a:lnTo>
                  <a:pt x="45" y="81"/>
                </a:lnTo>
                <a:lnTo>
                  <a:pt x="47" y="81"/>
                </a:lnTo>
                <a:lnTo>
                  <a:pt x="48" y="81"/>
                </a:lnTo>
                <a:lnTo>
                  <a:pt x="50" y="81"/>
                </a:lnTo>
                <a:lnTo>
                  <a:pt x="51" y="81"/>
                </a:lnTo>
                <a:lnTo>
                  <a:pt x="53" y="81"/>
                </a:lnTo>
                <a:lnTo>
                  <a:pt x="54" y="81"/>
                </a:lnTo>
                <a:lnTo>
                  <a:pt x="56" y="79"/>
                </a:lnTo>
                <a:lnTo>
                  <a:pt x="57" y="79"/>
                </a:lnTo>
                <a:lnTo>
                  <a:pt x="59" y="79"/>
                </a:lnTo>
                <a:lnTo>
                  <a:pt x="59" y="78"/>
                </a:lnTo>
                <a:lnTo>
                  <a:pt x="60" y="78"/>
                </a:lnTo>
                <a:lnTo>
                  <a:pt x="60" y="76"/>
                </a:lnTo>
                <a:lnTo>
                  <a:pt x="62" y="76"/>
                </a:lnTo>
                <a:lnTo>
                  <a:pt x="62" y="75"/>
                </a:lnTo>
                <a:lnTo>
                  <a:pt x="63" y="75"/>
                </a:lnTo>
                <a:lnTo>
                  <a:pt x="63" y="74"/>
                </a:lnTo>
                <a:lnTo>
                  <a:pt x="63" y="72"/>
                </a:lnTo>
                <a:lnTo>
                  <a:pt x="63" y="71"/>
                </a:lnTo>
                <a:lnTo>
                  <a:pt x="63" y="69"/>
                </a:lnTo>
                <a:lnTo>
                  <a:pt x="62" y="69"/>
                </a:lnTo>
                <a:lnTo>
                  <a:pt x="62" y="68"/>
                </a:lnTo>
                <a:lnTo>
                  <a:pt x="60" y="68"/>
                </a:lnTo>
                <a:lnTo>
                  <a:pt x="60" y="66"/>
                </a:lnTo>
                <a:lnTo>
                  <a:pt x="59" y="66"/>
                </a:lnTo>
                <a:lnTo>
                  <a:pt x="57" y="66"/>
                </a:lnTo>
                <a:lnTo>
                  <a:pt x="57" y="65"/>
                </a:lnTo>
                <a:lnTo>
                  <a:pt x="56" y="65"/>
                </a:lnTo>
                <a:lnTo>
                  <a:pt x="54" y="65"/>
                </a:lnTo>
                <a:lnTo>
                  <a:pt x="53" y="65"/>
                </a:lnTo>
                <a:lnTo>
                  <a:pt x="26" y="54"/>
                </a:lnTo>
                <a:lnTo>
                  <a:pt x="25" y="54"/>
                </a:lnTo>
                <a:lnTo>
                  <a:pt x="23" y="53"/>
                </a:lnTo>
                <a:lnTo>
                  <a:pt x="22" y="53"/>
                </a:lnTo>
                <a:lnTo>
                  <a:pt x="22" y="51"/>
                </a:lnTo>
                <a:lnTo>
                  <a:pt x="20" y="51"/>
                </a:lnTo>
                <a:lnTo>
                  <a:pt x="19" y="50"/>
                </a:lnTo>
                <a:lnTo>
                  <a:pt x="17" y="50"/>
                </a:lnTo>
                <a:lnTo>
                  <a:pt x="17" y="48"/>
                </a:lnTo>
                <a:lnTo>
                  <a:pt x="16" y="48"/>
                </a:lnTo>
                <a:lnTo>
                  <a:pt x="14" y="47"/>
                </a:lnTo>
                <a:lnTo>
                  <a:pt x="14" y="46"/>
                </a:lnTo>
                <a:lnTo>
                  <a:pt x="13" y="46"/>
                </a:lnTo>
                <a:lnTo>
                  <a:pt x="13" y="44"/>
                </a:lnTo>
                <a:lnTo>
                  <a:pt x="11" y="43"/>
                </a:lnTo>
                <a:lnTo>
                  <a:pt x="11" y="41"/>
                </a:lnTo>
                <a:lnTo>
                  <a:pt x="11" y="40"/>
                </a:lnTo>
                <a:lnTo>
                  <a:pt x="10" y="38"/>
                </a:lnTo>
                <a:lnTo>
                  <a:pt x="10" y="37"/>
                </a:lnTo>
                <a:lnTo>
                  <a:pt x="10" y="35"/>
                </a:lnTo>
                <a:lnTo>
                  <a:pt x="10" y="34"/>
                </a:lnTo>
                <a:lnTo>
                  <a:pt x="10" y="32"/>
                </a:lnTo>
                <a:lnTo>
                  <a:pt x="11" y="32"/>
                </a:lnTo>
                <a:lnTo>
                  <a:pt x="11" y="31"/>
                </a:lnTo>
                <a:lnTo>
                  <a:pt x="11" y="29"/>
                </a:lnTo>
                <a:lnTo>
                  <a:pt x="11" y="28"/>
                </a:lnTo>
                <a:lnTo>
                  <a:pt x="11" y="26"/>
                </a:lnTo>
                <a:lnTo>
                  <a:pt x="13" y="26"/>
                </a:lnTo>
                <a:lnTo>
                  <a:pt x="13" y="25"/>
                </a:lnTo>
                <a:lnTo>
                  <a:pt x="13" y="23"/>
                </a:lnTo>
                <a:lnTo>
                  <a:pt x="14" y="23"/>
                </a:lnTo>
                <a:lnTo>
                  <a:pt x="14" y="22"/>
                </a:lnTo>
                <a:lnTo>
                  <a:pt x="16" y="20"/>
                </a:lnTo>
                <a:lnTo>
                  <a:pt x="16" y="19"/>
                </a:lnTo>
                <a:lnTo>
                  <a:pt x="17" y="19"/>
                </a:lnTo>
                <a:lnTo>
                  <a:pt x="17" y="18"/>
                </a:lnTo>
                <a:lnTo>
                  <a:pt x="19" y="16"/>
                </a:lnTo>
                <a:lnTo>
                  <a:pt x="20" y="15"/>
                </a:lnTo>
                <a:lnTo>
                  <a:pt x="20" y="13"/>
                </a:lnTo>
                <a:lnTo>
                  <a:pt x="22" y="13"/>
                </a:lnTo>
                <a:lnTo>
                  <a:pt x="23" y="12"/>
                </a:lnTo>
                <a:lnTo>
                  <a:pt x="25" y="10"/>
                </a:lnTo>
                <a:lnTo>
                  <a:pt x="26" y="10"/>
                </a:lnTo>
                <a:lnTo>
                  <a:pt x="28" y="9"/>
                </a:lnTo>
                <a:lnTo>
                  <a:pt x="29" y="7"/>
                </a:lnTo>
                <a:lnTo>
                  <a:pt x="31" y="7"/>
                </a:lnTo>
                <a:lnTo>
                  <a:pt x="31" y="6"/>
                </a:lnTo>
                <a:lnTo>
                  <a:pt x="32" y="6"/>
                </a:lnTo>
                <a:lnTo>
                  <a:pt x="34" y="6"/>
                </a:lnTo>
                <a:lnTo>
                  <a:pt x="35" y="4"/>
                </a:lnTo>
                <a:lnTo>
                  <a:pt x="37" y="4"/>
                </a:lnTo>
                <a:lnTo>
                  <a:pt x="38" y="4"/>
                </a:lnTo>
                <a:lnTo>
                  <a:pt x="38" y="3"/>
                </a:lnTo>
                <a:lnTo>
                  <a:pt x="40" y="3"/>
                </a:lnTo>
                <a:lnTo>
                  <a:pt x="41" y="3"/>
                </a:lnTo>
                <a:lnTo>
                  <a:pt x="42" y="1"/>
                </a:lnTo>
                <a:lnTo>
                  <a:pt x="44" y="1"/>
                </a:lnTo>
                <a:lnTo>
                  <a:pt x="45" y="1"/>
                </a:lnTo>
                <a:lnTo>
                  <a:pt x="47" y="1"/>
                </a:lnTo>
                <a:lnTo>
                  <a:pt x="48" y="1"/>
                </a:lnTo>
                <a:lnTo>
                  <a:pt x="50" y="1"/>
                </a:lnTo>
                <a:lnTo>
                  <a:pt x="51" y="0"/>
                </a:lnTo>
                <a:lnTo>
                  <a:pt x="53" y="0"/>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3" y="1"/>
                </a:lnTo>
                <a:lnTo>
                  <a:pt x="75" y="3"/>
                </a:lnTo>
                <a:lnTo>
                  <a:pt x="76" y="3"/>
                </a:lnTo>
                <a:lnTo>
                  <a:pt x="78" y="3"/>
                </a:lnTo>
                <a:lnTo>
                  <a:pt x="79" y="4"/>
                </a:lnTo>
                <a:lnTo>
                  <a:pt x="81" y="4"/>
                </a:lnTo>
                <a:lnTo>
                  <a:pt x="82" y="6"/>
                </a:lnTo>
                <a:lnTo>
                  <a:pt x="84" y="7"/>
                </a:lnTo>
                <a:lnTo>
                  <a:pt x="85" y="7"/>
                </a:lnTo>
                <a:lnTo>
                  <a:pt x="85" y="9"/>
                </a:lnTo>
                <a:lnTo>
                  <a:pt x="87" y="9"/>
                </a:lnTo>
                <a:lnTo>
                  <a:pt x="87" y="10"/>
                </a:lnTo>
                <a:lnTo>
                  <a:pt x="88" y="10"/>
                </a:lnTo>
                <a:lnTo>
                  <a:pt x="88" y="12"/>
                </a:lnTo>
                <a:lnTo>
                  <a:pt x="90" y="12"/>
                </a:lnTo>
                <a:lnTo>
                  <a:pt x="90" y="13"/>
                </a:lnTo>
                <a:lnTo>
                  <a:pt x="90" y="15"/>
                </a:lnTo>
                <a:lnTo>
                  <a:pt x="91" y="15"/>
                </a:lnTo>
                <a:lnTo>
                  <a:pt x="91" y="16"/>
                </a:lnTo>
                <a:lnTo>
                  <a:pt x="91" y="18"/>
                </a:lnTo>
                <a:lnTo>
                  <a:pt x="93" y="18"/>
                </a:lnTo>
                <a:lnTo>
                  <a:pt x="93" y="19"/>
                </a:lnTo>
                <a:lnTo>
                  <a:pt x="93" y="20"/>
                </a:lnTo>
                <a:lnTo>
                  <a:pt x="93" y="22"/>
                </a:lnTo>
                <a:lnTo>
                  <a:pt x="93" y="23"/>
                </a:lnTo>
                <a:lnTo>
                  <a:pt x="94" y="23"/>
                </a:lnTo>
                <a:lnTo>
                  <a:pt x="94" y="25"/>
                </a:lnTo>
                <a:lnTo>
                  <a:pt x="94" y="26"/>
                </a:lnTo>
                <a:lnTo>
                  <a:pt x="94" y="28"/>
                </a:lnTo>
                <a:lnTo>
                  <a:pt x="94" y="29"/>
                </a:lnTo>
                <a:lnTo>
                  <a:pt x="94" y="31"/>
                </a:lnTo>
                <a:lnTo>
                  <a:pt x="94" y="32"/>
                </a:lnTo>
                <a:lnTo>
                  <a:pt x="69" y="32"/>
                </a:lnTo>
                <a:lnTo>
                  <a:pt x="69" y="31"/>
                </a:lnTo>
                <a:lnTo>
                  <a:pt x="68" y="31"/>
                </a:lnTo>
                <a:lnTo>
                  <a:pt x="68" y="29"/>
                </a:lnTo>
                <a:lnTo>
                  <a:pt x="68" y="28"/>
                </a:lnTo>
                <a:lnTo>
                  <a:pt x="68" y="26"/>
                </a:lnTo>
                <a:lnTo>
                  <a:pt x="68" y="25"/>
                </a:lnTo>
                <a:lnTo>
                  <a:pt x="66" y="25"/>
                </a:lnTo>
                <a:lnTo>
                  <a:pt x="66" y="23"/>
                </a:lnTo>
                <a:lnTo>
                  <a:pt x="65" y="23"/>
                </a:lnTo>
                <a:lnTo>
                  <a:pt x="65" y="22"/>
                </a:lnTo>
                <a:lnTo>
                  <a:pt x="63" y="22"/>
                </a:lnTo>
                <a:lnTo>
                  <a:pt x="62" y="22"/>
                </a:lnTo>
                <a:lnTo>
                  <a:pt x="60" y="20"/>
                </a:lnTo>
                <a:lnTo>
                  <a:pt x="59" y="20"/>
                </a:lnTo>
                <a:lnTo>
                  <a:pt x="57" y="20"/>
                </a:lnTo>
                <a:lnTo>
                  <a:pt x="56" y="20"/>
                </a:lnTo>
                <a:lnTo>
                  <a:pt x="54" y="20"/>
                </a:lnTo>
                <a:lnTo>
                  <a:pt x="53" y="20"/>
                </a:lnTo>
                <a:lnTo>
                  <a:pt x="51" y="20"/>
                </a:lnTo>
                <a:lnTo>
                  <a:pt x="50" y="20"/>
                </a:lnTo>
                <a:lnTo>
                  <a:pt x="48" y="20"/>
                </a:lnTo>
                <a:lnTo>
                  <a:pt x="47" y="20"/>
                </a:lnTo>
                <a:lnTo>
                  <a:pt x="47" y="22"/>
                </a:lnTo>
                <a:lnTo>
                  <a:pt x="45" y="22"/>
                </a:lnTo>
                <a:lnTo>
                  <a:pt x="44" y="22"/>
                </a:lnTo>
                <a:lnTo>
                  <a:pt x="42" y="22"/>
                </a:lnTo>
                <a:lnTo>
                  <a:pt x="42" y="23"/>
                </a:lnTo>
                <a:lnTo>
                  <a:pt x="41" y="23"/>
                </a:lnTo>
                <a:lnTo>
                  <a:pt x="40" y="23"/>
                </a:lnTo>
                <a:lnTo>
                  <a:pt x="40" y="25"/>
                </a:lnTo>
                <a:lnTo>
                  <a:pt x="38" y="25"/>
                </a:lnTo>
                <a:lnTo>
                  <a:pt x="38" y="26"/>
                </a:lnTo>
                <a:lnTo>
                  <a:pt x="37" y="26"/>
                </a:lnTo>
                <a:lnTo>
                  <a:pt x="37" y="28"/>
                </a:lnTo>
                <a:lnTo>
                  <a:pt x="37" y="29"/>
                </a:lnTo>
                <a:lnTo>
                  <a:pt x="37" y="31"/>
                </a:lnTo>
                <a:lnTo>
                  <a:pt x="37" y="32"/>
                </a:lnTo>
                <a:lnTo>
                  <a:pt x="38" y="32"/>
                </a:lnTo>
                <a:lnTo>
                  <a:pt x="38" y="34"/>
                </a:lnTo>
                <a:lnTo>
                  <a:pt x="40" y="34"/>
                </a:lnTo>
                <a:lnTo>
                  <a:pt x="78" y="47"/>
                </a:lnTo>
                <a:lnTo>
                  <a:pt x="79" y="47"/>
                </a:lnTo>
                <a:lnTo>
                  <a:pt x="79" y="48"/>
                </a:lnTo>
                <a:lnTo>
                  <a:pt x="81" y="48"/>
                </a:lnTo>
                <a:lnTo>
                  <a:pt x="82" y="48"/>
                </a:lnTo>
                <a:lnTo>
                  <a:pt x="82" y="50"/>
                </a:lnTo>
                <a:lnTo>
                  <a:pt x="84" y="50"/>
                </a:lnTo>
                <a:lnTo>
                  <a:pt x="84" y="51"/>
                </a:lnTo>
                <a:lnTo>
                  <a:pt x="85" y="51"/>
                </a:lnTo>
                <a:lnTo>
                  <a:pt x="85" y="53"/>
                </a:lnTo>
                <a:lnTo>
                  <a:pt x="87" y="53"/>
                </a:lnTo>
                <a:lnTo>
                  <a:pt x="87" y="54"/>
                </a:lnTo>
                <a:lnTo>
                  <a:pt x="88" y="54"/>
                </a:lnTo>
                <a:lnTo>
                  <a:pt x="88" y="56"/>
                </a:lnTo>
                <a:lnTo>
                  <a:pt x="88" y="57"/>
                </a:lnTo>
                <a:lnTo>
                  <a:pt x="90" y="57"/>
                </a:lnTo>
                <a:lnTo>
                  <a:pt x="90" y="59"/>
                </a:lnTo>
                <a:lnTo>
                  <a:pt x="90" y="60"/>
                </a:lnTo>
                <a:lnTo>
                  <a:pt x="90" y="62"/>
                </a:lnTo>
                <a:lnTo>
                  <a:pt x="90" y="63"/>
                </a:lnTo>
                <a:lnTo>
                  <a:pt x="91" y="63"/>
                </a:lnTo>
                <a:lnTo>
                  <a:pt x="91" y="65"/>
                </a:lnTo>
                <a:lnTo>
                  <a:pt x="91" y="66"/>
                </a:lnTo>
                <a:lnTo>
                  <a:pt x="91" y="68"/>
                </a:lnTo>
                <a:lnTo>
                  <a:pt x="90" y="68"/>
                </a:lnTo>
                <a:lnTo>
                  <a:pt x="90" y="69"/>
                </a:lnTo>
                <a:lnTo>
                  <a:pt x="90" y="71"/>
                </a:lnTo>
                <a:lnTo>
                  <a:pt x="90" y="72"/>
                </a:lnTo>
                <a:lnTo>
                  <a:pt x="90" y="74"/>
                </a:lnTo>
                <a:lnTo>
                  <a:pt x="88" y="75"/>
                </a:lnTo>
                <a:lnTo>
                  <a:pt x="88" y="76"/>
                </a:lnTo>
                <a:lnTo>
                  <a:pt x="87" y="78"/>
                </a:lnTo>
                <a:lnTo>
                  <a:pt x="87" y="79"/>
                </a:lnTo>
                <a:lnTo>
                  <a:pt x="85" y="79"/>
                </a:lnTo>
                <a:lnTo>
                  <a:pt x="85" y="81"/>
                </a:lnTo>
                <a:lnTo>
                  <a:pt x="84" y="82"/>
                </a:lnTo>
                <a:lnTo>
                  <a:pt x="84" y="84"/>
                </a:lnTo>
                <a:lnTo>
                  <a:pt x="82" y="84"/>
                </a:lnTo>
                <a:lnTo>
                  <a:pt x="82" y="85"/>
                </a:lnTo>
                <a:lnTo>
                  <a:pt x="81" y="85"/>
                </a:lnTo>
                <a:lnTo>
                  <a:pt x="81" y="87"/>
                </a:lnTo>
                <a:lnTo>
                  <a:pt x="79" y="87"/>
                </a:lnTo>
                <a:lnTo>
                  <a:pt x="79" y="88"/>
                </a:lnTo>
                <a:lnTo>
                  <a:pt x="78" y="90"/>
                </a:lnTo>
                <a:lnTo>
                  <a:pt x="76" y="90"/>
                </a:lnTo>
                <a:lnTo>
                  <a:pt x="76" y="91"/>
                </a:lnTo>
                <a:lnTo>
                  <a:pt x="75" y="91"/>
                </a:lnTo>
                <a:lnTo>
                  <a:pt x="75" y="93"/>
                </a:lnTo>
                <a:lnTo>
                  <a:pt x="73" y="93"/>
                </a:lnTo>
                <a:lnTo>
                  <a:pt x="72" y="94"/>
                </a:lnTo>
                <a:lnTo>
                  <a:pt x="71" y="94"/>
                </a:lnTo>
                <a:lnTo>
                  <a:pt x="71" y="96"/>
                </a:lnTo>
                <a:lnTo>
                  <a:pt x="69" y="96"/>
                </a:lnTo>
                <a:lnTo>
                  <a:pt x="68" y="97"/>
                </a:lnTo>
                <a:lnTo>
                  <a:pt x="66" y="97"/>
                </a:lnTo>
                <a:lnTo>
                  <a:pt x="65" y="97"/>
                </a:lnTo>
                <a:lnTo>
                  <a:pt x="65" y="99"/>
                </a:lnTo>
                <a:lnTo>
                  <a:pt x="63" y="99"/>
                </a:lnTo>
                <a:lnTo>
                  <a:pt x="62" y="99"/>
                </a:lnTo>
                <a:lnTo>
                  <a:pt x="60" y="99"/>
                </a:lnTo>
                <a:lnTo>
                  <a:pt x="60" y="100"/>
                </a:lnTo>
                <a:lnTo>
                  <a:pt x="59" y="100"/>
                </a:lnTo>
                <a:lnTo>
                  <a:pt x="57" y="100"/>
                </a:lnTo>
                <a:lnTo>
                  <a:pt x="56" y="100"/>
                </a:lnTo>
                <a:lnTo>
                  <a:pt x="54" y="100"/>
                </a:lnTo>
                <a:lnTo>
                  <a:pt x="54" y="102"/>
                </a:lnTo>
                <a:lnTo>
                  <a:pt x="53" y="102"/>
                </a:lnTo>
                <a:lnTo>
                  <a:pt x="51" y="102"/>
                </a:lnTo>
                <a:lnTo>
                  <a:pt x="50" y="102"/>
                </a:lnTo>
                <a:lnTo>
                  <a:pt x="48" y="102"/>
                </a:lnTo>
                <a:lnTo>
                  <a:pt x="47" y="102"/>
                </a:lnTo>
                <a:lnTo>
                  <a:pt x="45" y="102"/>
                </a:lnTo>
                <a:lnTo>
                  <a:pt x="44" y="102"/>
                </a:lnTo>
                <a:lnTo>
                  <a:pt x="42" y="102"/>
                </a:lnTo>
                <a:lnTo>
                  <a:pt x="41" y="102"/>
                </a:lnTo>
                <a:lnTo>
                  <a:pt x="40" y="102"/>
                </a:lnTo>
                <a:lnTo>
                  <a:pt x="37" y="102"/>
                </a:lnTo>
                <a:lnTo>
                  <a:pt x="34" y="102"/>
                </a:lnTo>
                <a:lnTo>
                  <a:pt x="32" y="102"/>
                </a:lnTo>
                <a:lnTo>
                  <a:pt x="29" y="102"/>
                </a:lnTo>
                <a:lnTo>
                  <a:pt x="28" y="102"/>
                </a:lnTo>
                <a:lnTo>
                  <a:pt x="26" y="102"/>
                </a:lnTo>
                <a:lnTo>
                  <a:pt x="23" y="102"/>
                </a:lnTo>
                <a:lnTo>
                  <a:pt x="22" y="100"/>
                </a:lnTo>
                <a:lnTo>
                  <a:pt x="20" y="100"/>
                </a:lnTo>
                <a:lnTo>
                  <a:pt x="19" y="100"/>
                </a:lnTo>
                <a:lnTo>
                  <a:pt x="17" y="99"/>
                </a:lnTo>
                <a:lnTo>
                  <a:pt x="16" y="99"/>
                </a:lnTo>
                <a:lnTo>
                  <a:pt x="14" y="97"/>
                </a:lnTo>
                <a:lnTo>
                  <a:pt x="13" y="97"/>
                </a:lnTo>
                <a:lnTo>
                  <a:pt x="11" y="96"/>
                </a:lnTo>
                <a:lnTo>
                  <a:pt x="10" y="96"/>
                </a:lnTo>
                <a:lnTo>
                  <a:pt x="8" y="94"/>
                </a:lnTo>
                <a:lnTo>
                  <a:pt x="7" y="94"/>
                </a:lnTo>
                <a:lnTo>
                  <a:pt x="7" y="93"/>
                </a:lnTo>
                <a:lnTo>
                  <a:pt x="6" y="91"/>
                </a:lnTo>
                <a:lnTo>
                  <a:pt x="4" y="90"/>
                </a:lnTo>
                <a:lnTo>
                  <a:pt x="3" y="88"/>
                </a:lnTo>
                <a:lnTo>
                  <a:pt x="3" y="87"/>
                </a:lnTo>
                <a:lnTo>
                  <a:pt x="3" y="85"/>
                </a:lnTo>
                <a:lnTo>
                  <a:pt x="1" y="84"/>
                </a:lnTo>
                <a:lnTo>
                  <a:pt x="1" y="82"/>
                </a:lnTo>
                <a:lnTo>
                  <a:pt x="1" y="81"/>
                </a:lnTo>
                <a:lnTo>
                  <a:pt x="0" y="79"/>
                </a:lnTo>
                <a:lnTo>
                  <a:pt x="0" y="78"/>
                </a:lnTo>
                <a:lnTo>
                  <a:pt x="0" y="76"/>
                </a:lnTo>
                <a:lnTo>
                  <a:pt x="0" y="75"/>
                </a:lnTo>
                <a:lnTo>
                  <a:pt x="0" y="74"/>
                </a:lnTo>
                <a:lnTo>
                  <a:pt x="0" y="72"/>
                </a:lnTo>
                <a:lnTo>
                  <a:pt x="0" y="71"/>
                </a:lnTo>
                <a:lnTo>
                  <a:pt x="0" y="69"/>
                </a:lnTo>
                <a:lnTo>
                  <a:pt x="1" y="69"/>
                </a:lnTo>
                <a:lnTo>
                  <a:pt x="1" y="68"/>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6" name="Freeform 80"/>
          <p:cNvSpPr>
            <a:spLocks noEditPoints="1"/>
          </p:cNvSpPr>
          <p:nvPr/>
        </p:nvSpPr>
        <p:spPr bwMode="auto">
          <a:xfrm>
            <a:off x="7586663" y="3160713"/>
            <a:ext cx="42862" cy="141287"/>
          </a:xfrm>
          <a:custGeom>
            <a:avLst/>
            <a:gdLst>
              <a:gd name="T0" fmla="*/ 2147483647 w 51"/>
              <a:gd name="T1" fmla="*/ 2147483647 h 133"/>
              <a:gd name="T2" fmla="*/ 2147483647 w 51"/>
              <a:gd name="T3" fmla="*/ 2147483647 h 133"/>
              <a:gd name="T4" fmla="*/ 2147483647 w 51"/>
              <a:gd name="T5" fmla="*/ 2147483647 h 133"/>
              <a:gd name="T6" fmla="*/ 0 w 51"/>
              <a:gd name="T7" fmla="*/ 2147483647 h 133"/>
              <a:gd name="T8" fmla="*/ 2147483647 w 51"/>
              <a:gd name="T9" fmla="*/ 2147483647 h 133"/>
              <a:gd name="T10" fmla="*/ 2147483647 w 51"/>
              <a:gd name="T11" fmla="*/ 0 h 133"/>
              <a:gd name="T12" fmla="*/ 2147483647 w 51"/>
              <a:gd name="T13" fmla="*/ 0 h 133"/>
              <a:gd name="T14" fmla="*/ 2147483647 w 51"/>
              <a:gd name="T15" fmla="*/ 2147483647 h 133"/>
              <a:gd name="T16" fmla="*/ 2147483647 w 51"/>
              <a:gd name="T17" fmla="*/ 2147483647 h 133"/>
              <a:gd name="T18" fmla="*/ 2147483647 w 51"/>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33"/>
              <a:gd name="T32" fmla="*/ 51 w 51"/>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33">
                <a:moveTo>
                  <a:pt x="19" y="36"/>
                </a:moveTo>
                <a:lnTo>
                  <a:pt x="45" y="36"/>
                </a:lnTo>
                <a:lnTo>
                  <a:pt x="26" y="133"/>
                </a:lnTo>
                <a:lnTo>
                  <a:pt x="0" y="133"/>
                </a:lnTo>
                <a:lnTo>
                  <a:pt x="19" y="36"/>
                </a:lnTo>
                <a:close/>
                <a:moveTo>
                  <a:pt x="26" y="0"/>
                </a:moveTo>
                <a:lnTo>
                  <a:pt x="51" y="0"/>
                </a:lnTo>
                <a:lnTo>
                  <a:pt x="47" y="24"/>
                </a:lnTo>
                <a:lnTo>
                  <a:pt x="22" y="24"/>
                </a:lnTo>
                <a:lnTo>
                  <a:pt x="26"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7" name="Freeform 81"/>
          <p:cNvSpPr>
            <a:spLocks noEditPoints="1"/>
          </p:cNvSpPr>
          <p:nvPr/>
        </p:nvSpPr>
        <p:spPr bwMode="auto">
          <a:xfrm>
            <a:off x="7631113" y="3195638"/>
            <a:ext cx="85725" cy="109537"/>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0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2147483647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0 w 102"/>
              <a:gd name="T71" fmla="*/ 2147483647 h 102"/>
              <a:gd name="T72" fmla="*/ 0 w 102"/>
              <a:gd name="T73" fmla="*/ 2147483647 h 102"/>
              <a:gd name="T74" fmla="*/ 2147483647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2147483647 w 102"/>
              <a:gd name="T93" fmla="*/ 2147483647 h 102"/>
              <a:gd name="T94" fmla="*/ 2147483647 w 102"/>
              <a:gd name="T95" fmla="*/ 2147483647 h 102"/>
              <a:gd name="T96" fmla="*/ 2147483647 w 102"/>
              <a:gd name="T97" fmla="*/ 2147483647 h 102"/>
              <a:gd name="T98" fmla="*/ 2147483647 w 102"/>
              <a:gd name="T99" fmla="*/ 2147483647 h 102"/>
              <a:gd name="T100" fmla="*/ 2147483647 w 102"/>
              <a:gd name="T101" fmla="*/ 2147483647 h 102"/>
              <a:gd name="T102" fmla="*/ 2147483647 w 102"/>
              <a:gd name="T103" fmla="*/ 2147483647 h 102"/>
              <a:gd name="T104" fmla="*/ 2147483647 w 102"/>
              <a:gd name="T105" fmla="*/ 2147483647 h 102"/>
              <a:gd name="T106" fmla="*/ 2147483647 w 102"/>
              <a:gd name="T107" fmla="*/ 2147483647 h 102"/>
              <a:gd name="T108" fmla="*/ 2147483647 w 102"/>
              <a:gd name="T109" fmla="*/ 2147483647 h 102"/>
              <a:gd name="T110" fmla="*/ 2147483647 w 102"/>
              <a:gd name="T111" fmla="*/ 2147483647 h 102"/>
              <a:gd name="T112" fmla="*/ 2147483647 w 102"/>
              <a:gd name="T113" fmla="*/ 2147483647 h 102"/>
              <a:gd name="T114" fmla="*/ 2147483647 w 102"/>
              <a:gd name="T115" fmla="*/ 2147483647 h 102"/>
              <a:gd name="T116" fmla="*/ 2147483647 w 102"/>
              <a:gd name="T117" fmla="*/ 2147483647 h 102"/>
              <a:gd name="T118" fmla="*/ 2147483647 w 102"/>
              <a:gd name="T119" fmla="*/ 2147483647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
              <a:gd name="T181" fmla="*/ 0 h 102"/>
              <a:gd name="T182" fmla="*/ 102 w 102"/>
              <a:gd name="T183" fmla="*/ 102 h 1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 h="102">
                <a:moveTo>
                  <a:pt x="1" y="51"/>
                </a:moveTo>
                <a:lnTo>
                  <a:pt x="1" y="50"/>
                </a:lnTo>
                <a:lnTo>
                  <a:pt x="1" y="48"/>
                </a:lnTo>
                <a:lnTo>
                  <a:pt x="1" y="47"/>
                </a:lnTo>
                <a:lnTo>
                  <a:pt x="3" y="46"/>
                </a:lnTo>
                <a:lnTo>
                  <a:pt x="3" y="44"/>
                </a:lnTo>
                <a:lnTo>
                  <a:pt x="3" y="43"/>
                </a:lnTo>
                <a:lnTo>
                  <a:pt x="3" y="41"/>
                </a:lnTo>
                <a:lnTo>
                  <a:pt x="4" y="40"/>
                </a:lnTo>
                <a:lnTo>
                  <a:pt x="4" y="38"/>
                </a:lnTo>
                <a:lnTo>
                  <a:pt x="6" y="37"/>
                </a:lnTo>
                <a:lnTo>
                  <a:pt x="6" y="35"/>
                </a:lnTo>
                <a:lnTo>
                  <a:pt x="7" y="34"/>
                </a:lnTo>
                <a:lnTo>
                  <a:pt x="7" y="32"/>
                </a:lnTo>
                <a:lnTo>
                  <a:pt x="7" y="31"/>
                </a:lnTo>
                <a:lnTo>
                  <a:pt x="9" y="31"/>
                </a:lnTo>
                <a:lnTo>
                  <a:pt x="9" y="29"/>
                </a:lnTo>
                <a:lnTo>
                  <a:pt x="10" y="28"/>
                </a:lnTo>
                <a:lnTo>
                  <a:pt x="10" y="26"/>
                </a:lnTo>
                <a:lnTo>
                  <a:pt x="11" y="26"/>
                </a:lnTo>
                <a:lnTo>
                  <a:pt x="11" y="25"/>
                </a:lnTo>
                <a:lnTo>
                  <a:pt x="13" y="23"/>
                </a:lnTo>
                <a:lnTo>
                  <a:pt x="13" y="22"/>
                </a:lnTo>
                <a:lnTo>
                  <a:pt x="14" y="22"/>
                </a:lnTo>
                <a:lnTo>
                  <a:pt x="14" y="20"/>
                </a:lnTo>
                <a:lnTo>
                  <a:pt x="16" y="19"/>
                </a:lnTo>
                <a:lnTo>
                  <a:pt x="17" y="19"/>
                </a:lnTo>
                <a:lnTo>
                  <a:pt x="17" y="18"/>
                </a:lnTo>
                <a:lnTo>
                  <a:pt x="19" y="18"/>
                </a:lnTo>
                <a:lnTo>
                  <a:pt x="19" y="16"/>
                </a:lnTo>
                <a:lnTo>
                  <a:pt x="20" y="15"/>
                </a:lnTo>
                <a:lnTo>
                  <a:pt x="22" y="15"/>
                </a:lnTo>
                <a:lnTo>
                  <a:pt x="22" y="13"/>
                </a:lnTo>
                <a:lnTo>
                  <a:pt x="23" y="13"/>
                </a:lnTo>
                <a:lnTo>
                  <a:pt x="25" y="12"/>
                </a:lnTo>
                <a:lnTo>
                  <a:pt x="26" y="10"/>
                </a:lnTo>
                <a:lnTo>
                  <a:pt x="28" y="10"/>
                </a:lnTo>
                <a:lnTo>
                  <a:pt x="29" y="9"/>
                </a:lnTo>
                <a:lnTo>
                  <a:pt x="31" y="9"/>
                </a:lnTo>
                <a:lnTo>
                  <a:pt x="31" y="7"/>
                </a:lnTo>
                <a:lnTo>
                  <a:pt x="32" y="7"/>
                </a:lnTo>
                <a:lnTo>
                  <a:pt x="34" y="6"/>
                </a:lnTo>
                <a:lnTo>
                  <a:pt x="35" y="6"/>
                </a:lnTo>
                <a:lnTo>
                  <a:pt x="37" y="4"/>
                </a:lnTo>
                <a:lnTo>
                  <a:pt x="38" y="4"/>
                </a:lnTo>
                <a:lnTo>
                  <a:pt x="40" y="4"/>
                </a:lnTo>
                <a:lnTo>
                  <a:pt x="41" y="3"/>
                </a:lnTo>
                <a:lnTo>
                  <a:pt x="43" y="3"/>
                </a:lnTo>
                <a:lnTo>
                  <a:pt x="44" y="3"/>
                </a:lnTo>
                <a:lnTo>
                  <a:pt x="45" y="1"/>
                </a:lnTo>
                <a:lnTo>
                  <a:pt x="47" y="1"/>
                </a:lnTo>
                <a:lnTo>
                  <a:pt x="48" y="1"/>
                </a:lnTo>
                <a:lnTo>
                  <a:pt x="50" y="1"/>
                </a:lnTo>
                <a:lnTo>
                  <a:pt x="51" y="1"/>
                </a:lnTo>
                <a:lnTo>
                  <a:pt x="53" y="1"/>
                </a:lnTo>
                <a:lnTo>
                  <a:pt x="54" y="0"/>
                </a:lnTo>
                <a:lnTo>
                  <a:pt x="56" y="0"/>
                </a:lnTo>
                <a:lnTo>
                  <a:pt x="57" y="0"/>
                </a:lnTo>
                <a:lnTo>
                  <a:pt x="59" y="0"/>
                </a:lnTo>
                <a:lnTo>
                  <a:pt x="60" y="0"/>
                </a:lnTo>
                <a:lnTo>
                  <a:pt x="62" y="0"/>
                </a:lnTo>
                <a:lnTo>
                  <a:pt x="63" y="0"/>
                </a:lnTo>
                <a:lnTo>
                  <a:pt x="65" y="0"/>
                </a:lnTo>
                <a:lnTo>
                  <a:pt x="66" y="0"/>
                </a:lnTo>
                <a:lnTo>
                  <a:pt x="68" y="1"/>
                </a:lnTo>
                <a:lnTo>
                  <a:pt x="69" y="1"/>
                </a:lnTo>
                <a:lnTo>
                  <a:pt x="71" y="1"/>
                </a:lnTo>
                <a:lnTo>
                  <a:pt x="72" y="1"/>
                </a:lnTo>
                <a:lnTo>
                  <a:pt x="74" y="1"/>
                </a:lnTo>
                <a:lnTo>
                  <a:pt x="75" y="1"/>
                </a:lnTo>
                <a:lnTo>
                  <a:pt x="76" y="3"/>
                </a:lnTo>
                <a:lnTo>
                  <a:pt x="78" y="3"/>
                </a:lnTo>
                <a:lnTo>
                  <a:pt x="79" y="3"/>
                </a:lnTo>
                <a:lnTo>
                  <a:pt x="81" y="4"/>
                </a:lnTo>
                <a:lnTo>
                  <a:pt x="82" y="4"/>
                </a:lnTo>
                <a:lnTo>
                  <a:pt x="84" y="6"/>
                </a:lnTo>
                <a:lnTo>
                  <a:pt x="85" y="6"/>
                </a:lnTo>
                <a:lnTo>
                  <a:pt x="87" y="7"/>
                </a:lnTo>
                <a:lnTo>
                  <a:pt x="88" y="9"/>
                </a:lnTo>
                <a:lnTo>
                  <a:pt x="90" y="9"/>
                </a:lnTo>
                <a:lnTo>
                  <a:pt x="90" y="10"/>
                </a:lnTo>
                <a:lnTo>
                  <a:pt x="91" y="10"/>
                </a:lnTo>
                <a:lnTo>
                  <a:pt x="91" y="12"/>
                </a:lnTo>
                <a:lnTo>
                  <a:pt x="93" y="12"/>
                </a:lnTo>
                <a:lnTo>
                  <a:pt x="94" y="13"/>
                </a:lnTo>
                <a:lnTo>
                  <a:pt x="94" y="15"/>
                </a:lnTo>
                <a:lnTo>
                  <a:pt x="96" y="15"/>
                </a:lnTo>
                <a:lnTo>
                  <a:pt x="96" y="16"/>
                </a:lnTo>
                <a:lnTo>
                  <a:pt x="97" y="18"/>
                </a:lnTo>
                <a:lnTo>
                  <a:pt x="97" y="19"/>
                </a:lnTo>
                <a:lnTo>
                  <a:pt x="99" y="20"/>
                </a:lnTo>
                <a:lnTo>
                  <a:pt x="99" y="22"/>
                </a:lnTo>
                <a:lnTo>
                  <a:pt x="100" y="23"/>
                </a:lnTo>
                <a:lnTo>
                  <a:pt x="100" y="25"/>
                </a:lnTo>
                <a:lnTo>
                  <a:pt x="100" y="26"/>
                </a:lnTo>
                <a:lnTo>
                  <a:pt x="100" y="28"/>
                </a:lnTo>
                <a:lnTo>
                  <a:pt x="102" y="29"/>
                </a:lnTo>
                <a:lnTo>
                  <a:pt x="102" y="31"/>
                </a:lnTo>
                <a:lnTo>
                  <a:pt x="102" y="32"/>
                </a:lnTo>
                <a:lnTo>
                  <a:pt x="102" y="34"/>
                </a:lnTo>
                <a:lnTo>
                  <a:pt x="102" y="35"/>
                </a:lnTo>
                <a:lnTo>
                  <a:pt x="102" y="37"/>
                </a:lnTo>
                <a:lnTo>
                  <a:pt x="102" y="38"/>
                </a:lnTo>
                <a:lnTo>
                  <a:pt x="102" y="40"/>
                </a:lnTo>
                <a:lnTo>
                  <a:pt x="102" y="41"/>
                </a:lnTo>
                <a:lnTo>
                  <a:pt x="102" y="43"/>
                </a:lnTo>
                <a:lnTo>
                  <a:pt x="102" y="44"/>
                </a:lnTo>
                <a:lnTo>
                  <a:pt x="102" y="46"/>
                </a:lnTo>
                <a:lnTo>
                  <a:pt x="102" y="47"/>
                </a:lnTo>
                <a:lnTo>
                  <a:pt x="102" y="48"/>
                </a:lnTo>
                <a:lnTo>
                  <a:pt x="100" y="50"/>
                </a:lnTo>
                <a:lnTo>
                  <a:pt x="100" y="51"/>
                </a:lnTo>
                <a:lnTo>
                  <a:pt x="100" y="53"/>
                </a:lnTo>
                <a:lnTo>
                  <a:pt x="100" y="54"/>
                </a:lnTo>
                <a:lnTo>
                  <a:pt x="100" y="56"/>
                </a:lnTo>
                <a:lnTo>
                  <a:pt x="99" y="57"/>
                </a:lnTo>
                <a:lnTo>
                  <a:pt x="99" y="59"/>
                </a:lnTo>
                <a:lnTo>
                  <a:pt x="99" y="60"/>
                </a:lnTo>
                <a:lnTo>
                  <a:pt x="97" y="62"/>
                </a:lnTo>
                <a:lnTo>
                  <a:pt x="97" y="63"/>
                </a:lnTo>
                <a:lnTo>
                  <a:pt x="97" y="65"/>
                </a:lnTo>
                <a:lnTo>
                  <a:pt x="96" y="66"/>
                </a:lnTo>
                <a:lnTo>
                  <a:pt x="96" y="68"/>
                </a:lnTo>
                <a:lnTo>
                  <a:pt x="94" y="69"/>
                </a:lnTo>
                <a:lnTo>
                  <a:pt x="94" y="71"/>
                </a:lnTo>
                <a:lnTo>
                  <a:pt x="93" y="72"/>
                </a:lnTo>
                <a:lnTo>
                  <a:pt x="93" y="74"/>
                </a:lnTo>
                <a:lnTo>
                  <a:pt x="91" y="75"/>
                </a:lnTo>
                <a:lnTo>
                  <a:pt x="90" y="76"/>
                </a:lnTo>
                <a:lnTo>
                  <a:pt x="90" y="78"/>
                </a:lnTo>
                <a:lnTo>
                  <a:pt x="88" y="79"/>
                </a:lnTo>
                <a:lnTo>
                  <a:pt x="87" y="81"/>
                </a:lnTo>
                <a:lnTo>
                  <a:pt x="87" y="82"/>
                </a:lnTo>
                <a:lnTo>
                  <a:pt x="85" y="82"/>
                </a:lnTo>
                <a:lnTo>
                  <a:pt x="84" y="84"/>
                </a:lnTo>
                <a:lnTo>
                  <a:pt x="84" y="85"/>
                </a:lnTo>
                <a:lnTo>
                  <a:pt x="82" y="85"/>
                </a:lnTo>
                <a:lnTo>
                  <a:pt x="82" y="87"/>
                </a:lnTo>
                <a:lnTo>
                  <a:pt x="81" y="87"/>
                </a:lnTo>
                <a:lnTo>
                  <a:pt x="79" y="88"/>
                </a:lnTo>
                <a:lnTo>
                  <a:pt x="79" y="90"/>
                </a:lnTo>
                <a:lnTo>
                  <a:pt x="78" y="90"/>
                </a:lnTo>
                <a:lnTo>
                  <a:pt x="76" y="91"/>
                </a:lnTo>
                <a:lnTo>
                  <a:pt x="75" y="91"/>
                </a:lnTo>
                <a:lnTo>
                  <a:pt x="75" y="93"/>
                </a:lnTo>
                <a:lnTo>
                  <a:pt x="74" y="93"/>
                </a:lnTo>
                <a:lnTo>
                  <a:pt x="72" y="94"/>
                </a:lnTo>
                <a:lnTo>
                  <a:pt x="71" y="94"/>
                </a:lnTo>
                <a:lnTo>
                  <a:pt x="71" y="96"/>
                </a:lnTo>
                <a:lnTo>
                  <a:pt x="69" y="96"/>
                </a:lnTo>
                <a:lnTo>
                  <a:pt x="68" y="96"/>
                </a:lnTo>
                <a:lnTo>
                  <a:pt x="66" y="97"/>
                </a:lnTo>
                <a:lnTo>
                  <a:pt x="65" y="99"/>
                </a:lnTo>
                <a:lnTo>
                  <a:pt x="63" y="99"/>
                </a:lnTo>
                <a:lnTo>
                  <a:pt x="62" y="99"/>
                </a:lnTo>
                <a:lnTo>
                  <a:pt x="60" y="99"/>
                </a:lnTo>
                <a:lnTo>
                  <a:pt x="59" y="100"/>
                </a:lnTo>
                <a:lnTo>
                  <a:pt x="57" y="100"/>
                </a:lnTo>
                <a:lnTo>
                  <a:pt x="56" y="100"/>
                </a:lnTo>
                <a:lnTo>
                  <a:pt x="54" y="102"/>
                </a:lnTo>
                <a:lnTo>
                  <a:pt x="53" y="102"/>
                </a:lnTo>
                <a:lnTo>
                  <a:pt x="51" y="102"/>
                </a:lnTo>
                <a:lnTo>
                  <a:pt x="50" y="102"/>
                </a:lnTo>
                <a:lnTo>
                  <a:pt x="48" y="102"/>
                </a:lnTo>
                <a:lnTo>
                  <a:pt x="47" y="102"/>
                </a:lnTo>
                <a:lnTo>
                  <a:pt x="45" y="102"/>
                </a:lnTo>
                <a:lnTo>
                  <a:pt x="44" y="102"/>
                </a:lnTo>
                <a:lnTo>
                  <a:pt x="43" y="102"/>
                </a:lnTo>
                <a:lnTo>
                  <a:pt x="41" y="102"/>
                </a:lnTo>
                <a:lnTo>
                  <a:pt x="40" y="102"/>
                </a:lnTo>
                <a:lnTo>
                  <a:pt x="38" y="102"/>
                </a:lnTo>
                <a:lnTo>
                  <a:pt x="37" y="102"/>
                </a:lnTo>
                <a:lnTo>
                  <a:pt x="35" y="102"/>
                </a:lnTo>
                <a:lnTo>
                  <a:pt x="34" y="102"/>
                </a:lnTo>
                <a:lnTo>
                  <a:pt x="32" y="102"/>
                </a:lnTo>
                <a:lnTo>
                  <a:pt x="31" y="102"/>
                </a:lnTo>
                <a:lnTo>
                  <a:pt x="29" y="102"/>
                </a:lnTo>
                <a:lnTo>
                  <a:pt x="28" y="102"/>
                </a:lnTo>
                <a:lnTo>
                  <a:pt x="26" y="102"/>
                </a:lnTo>
                <a:lnTo>
                  <a:pt x="26" y="100"/>
                </a:lnTo>
                <a:lnTo>
                  <a:pt x="25" y="100"/>
                </a:lnTo>
                <a:lnTo>
                  <a:pt x="23" y="100"/>
                </a:lnTo>
                <a:lnTo>
                  <a:pt x="22" y="100"/>
                </a:lnTo>
                <a:lnTo>
                  <a:pt x="22" y="99"/>
                </a:lnTo>
                <a:lnTo>
                  <a:pt x="20" y="99"/>
                </a:lnTo>
                <a:lnTo>
                  <a:pt x="19" y="99"/>
                </a:lnTo>
                <a:lnTo>
                  <a:pt x="17" y="97"/>
                </a:lnTo>
                <a:lnTo>
                  <a:pt x="16" y="97"/>
                </a:lnTo>
                <a:lnTo>
                  <a:pt x="16" y="96"/>
                </a:lnTo>
                <a:lnTo>
                  <a:pt x="14" y="96"/>
                </a:lnTo>
                <a:lnTo>
                  <a:pt x="13" y="96"/>
                </a:lnTo>
                <a:lnTo>
                  <a:pt x="13" y="94"/>
                </a:lnTo>
                <a:lnTo>
                  <a:pt x="11" y="94"/>
                </a:lnTo>
                <a:lnTo>
                  <a:pt x="11" y="93"/>
                </a:lnTo>
                <a:lnTo>
                  <a:pt x="10" y="93"/>
                </a:lnTo>
                <a:lnTo>
                  <a:pt x="10" y="91"/>
                </a:lnTo>
                <a:lnTo>
                  <a:pt x="9" y="91"/>
                </a:lnTo>
                <a:lnTo>
                  <a:pt x="9" y="90"/>
                </a:lnTo>
                <a:lnTo>
                  <a:pt x="7" y="90"/>
                </a:lnTo>
                <a:lnTo>
                  <a:pt x="7" y="88"/>
                </a:lnTo>
                <a:lnTo>
                  <a:pt x="6" y="87"/>
                </a:lnTo>
                <a:lnTo>
                  <a:pt x="6" y="85"/>
                </a:lnTo>
                <a:lnTo>
                  <a:pt x="4" y="85"/>
                </a:lnTo>
                <a:lnTo>
                  <a:pt x="4" y="84"/>
                </a:lnTo>
                <a:lnTo>
                  <a:pt x="3" y="82"/>
                </a:lnTo>
                <a:lnTo>
                  <a:pt x="3" y="81"/>
                </a:lnTo>
                <a:lnTo>
                  <a:pt x="3" y="79"/>
                </a:lnTo>
                <a:lnTo>
                  <a:pt x="1" y="79"/>
                </a:lnTo>
                <a:lnTo>
                  <a:pt x="1" y="78"/>
                </a:lnTo>
                <a:lnTo>
                  <a:pt x="1" y="76"/>
                </a:lnTo>
                <a:lnTo>
                  <a:pt x="1" y="75"/>
                </a:lnTo>
                <a:lnTo>
                  <a:pt x="0" y="74"/>
                </a:lnTo>
                <a:lnTo>
                  <a:pt x="0" y="72"/>
                </a:lnTo>
                <a:lnTo>
                  <a:pt x="0" y="71"/>
                </a:lnTo>
                <a:lnTo>
                  <a:pt x="0" y="69"/>
                </a:lnTo>
                <a:lnTo>
                  <a:pt x="0" y="68"/>
                </a:lnTo>
                <a:lnTo>
                  <a:pt x="0" y="66"/>
                </a:lnTo>
                <a:lnTo>
                  <a:pt x="0" y="65"/>
                </a:lnTo>
                <a:lnTo>
                  <a:pt x="0" y="63"/>
                </a:lnTo>
                <a:lnTo>
                  <a:pt x="0" y="62"/>
                </a:lnTo>
                <a:lnTo>
                  <a:pt x="0" y="60"/>
                </a:lnTo>
                <a:lnTo>
                  <a:pt x="0" y="59"/>
                </a:lnTo>
                <a:lnTo>
                  <a:pt x="0" y="57"/>
                </a:lnTo>
                <a:lnTo>
                  <a:pt x="0" y="56"/>
                </a:lnTo>
                <a:lnTo>
                  <a:pt x="0" y="54"/>
                </a:lnTo>
                <a:lnTo>
                  <a:pt x="0" y="53"/>
                </a:lnTo>
                <a:lnTo>
                  <a:pt x="1" y="53"/>
                </a:lnTo>
                <a:lnTo>
                  <a:pt x="1" y="51"/>
                </a:lnTo>
                <a:close/>
                <a:moveTo>
                  <a:pt x="44" y="81"/>
                </a:moveTo>
                <a:lnTo>
                  <a:pt x="45" y="81"/>
                </a:lnTo>
                <a:lnTo>
                  <a:pt x="47" y="81"/>
                </a:lnTo>
                <a:lnTo>
                  <a:pt x="48" y="81"/>
                </a:lnTo>
                <a:lnTo>
                  <a:pt x="50" y="81"/>
                </a:lnTo>
                <a:lnTo>
                  <a:pt x="51" y="81"/>
                </a:lnTo>
                <a:lnTo>
                  <a:pt x="53" y="81"/>
                </a:lnTo>
                <a:lnTo>
                  <a:pt x="53" y="79"/>
                </a:lnTo>
                <a:lnTo>
                  <a:pt x="54" y="79"/>
                </a:lnTo>
                <a:lnTo>
                  <a:pt x="56" y="79"/>
                </a:lnTo>
                <a:lnTo>
                  <a:pt x="56" y="78"/>
                </a:lnTo>
                <a:lnTo>
                  <a:pt x="57" y="78"/>
                </a:lnTo>
                <a:lnTo>
                  <a:pt x="59" y="78"/>
                </a:lnTo>
                <a:lnTo>
                  <a:pt x="59" y="76"/>
                </a:lnTo>
                <a:lnTo>
                  <a:pt x="60" y="76"/>
                </a:lnTo>
                <a:lnTo>
                  <a:pt x="62" y="75"/>
                </a:lnTo>
                <a:lnTo>
                  <a:pt x="63" y="74"/>
                </a:lnTo>
                <a:lnTo>
                  <a:pt x="65" y="72"/>
                </a:lnTo>
                <a:lnTo>
                  <a:pt x="65" y="71"/>
                </a:lnTo>
                <a:lnTo>
                  <a:pt x="66" y="71"/>
                </a:lnTo>
                <a:lnTo>
                  <a:pt x="66" y="69"/>
                </a:lnTo>
                <a:lnTo>
                  <a:pt x="68" y="69"/>
                </a:lnTo>
                <a:lnTo>
                  <a:pt x="68" y="68"/>
                </a:lnTo>
                <a:lnTo>
                  <a:pt x="69" y="66"/>
                </a:lnTo>
                <a:lnTo>
                  <a:pt x="69" y="65"/>
                </a:lnTo>
                <a:lnTo>
                  <a:pt x="71" y="63"/>
                </a:lnTo>
                <a:lnTo>
                  <a:pt x="71" y="62"/>
                </a:lnTo>
                <a:lnTo>
                  <a:pt x="72" y="60"/>
                </a:lnTo>
                <a:lnTo>
                  <a:pt x="72" y="59"/>
                </a:lnTo>
                <a:lnTo>
                  <a:pt x="72" y="57"/>
                </a:lnTo>
                <a:lnTo>
                  <a:pt x="74" y="56"/>
                </a:lnTo>
                <a:lnTo>
                  <a:pt x="74" y="54"/>
                </a:lnTo>
                <a:lnTo>
                  <a:pt x="74" y="53"/>
                </a:lnTo>
                <a:lnTo>
                  <a:pt x="74" y="51"/>
                </a:lnTo>
                <a:lnTo>
                  <a:pt x="75" y="51"/>
                </a:lnTo>
                <a:lnTo>
                  <a:pt x="75" y="50"/>
                </a:lnTo>
                <a:lnTo>
                  <a:pt x="75" y="48"/>
                </a:lnTo>
                <a:lnTo>
                  <a:pt x="75" y="47"/>
                </a:lnTo>
                <a:lnTo>
                  <a:pt x="75" y="46"/>
                </a:lnTo>
                <a:lnTo>
                  <a:pt x="75" y="44"/>
                </a:lnTo>
                <a:lnTo>
                  <a:pt x="75" y="43"/>
                </a:lnTo>
                <a:lnTo>
                  <a:pt x="75" y="41"/>
                </a:lnTo>
                <a:lnTo>
                  <a:pt x="75" y="40"/>
                </a:lnTo>
                <a:lnTo>
                  <a:pt x="75" y="38"/>
                </a:lnTo>
                <a:lnTo>
                  <a:pt x="75" y="37"/>
                </a:lnTo>
                <a:lnTo>
                  <a:pt x="75" y="35"/>
                </a:lnTo>
                <a:lnTo>
                  <a:pt x="74" y="34"/>
                </a:lnTo>
                <a:lnTo>
                  <a:pt x="74" y="32"/>
                </a:lnTo>
                <a:lnTo>
                  <a:pt x="74" y="31"/>
                </a:lnTo>
                <a:lnTo>
                  <a:pt x="72" y="29"/>
                </a:lnTo>
                <a:lnTo>
                  <a:pt x="72" y="28"/>
                </a:lnTo>
                <a:lnTo>
                  <a:pt x="71" y="28"/>
                </a:lnTo>
                <a:lnTo>
                  <a:pt x="71" y="26"/>
                </a:lnTo>
                <a:lnTo>
                  <a:pt x="69" y="25"/>
                </a:lnTo>
                <a:lnTo>
                  <a:pt x="68" y="25"/>
                </a:lnTo>
                <a:lnTo>
                  <a:pt x="68" y="23"/>
                </a:lnTo>
                <a:lnTo>
                  <a:pt x="66" y="23"/>
                </a:lnTo>
                <a:lnTo>
                  <a:pt x="66" y="22"/>
                </a:lnTo>
                <a:lnTo>
                  <a:pt x="65" y="22"/>
                </a:lnTo>
                <a:lnTo>
                  <a:pt x="63" y="22"/>
                </a:lnTo>
                <a:lnTo>
                  <a:pt x="62" y="22"/>
                </a:lnTo>
                <a:lnTo>
                  <a:pt x="62" y="20"/>
                </a:lnTo>
                <a:lnTo>
                  <a:pt x="60" y="20"/>
                </a:lnTo>
                <a:lnTo>
                  <a:pt x="59" y="20"/>
                </a:lnTo>
                <a:lnTo>
                  <a:pt x="57" y="20"/>
                </a:lnTo>
                <a:lnTo>
                  <a:pt x="56" y="20"/>
                </a:lnTo>
                <a:lnTo>
                  <a:pt x="54" y="20"/>
                </a:lnTo>
                <a:lnTo>
                  <a:pt x="53" y="20"/>
                </a:lnTo>
                <a:lnTo>
                  <a:pt x="51" y="20"/>
                </a:lnTo>
                <a:lnTo>
                  <a:pt x="51" y="22"/>
                </a:lnTo>
                <a:lnTo>
                  <a:pt x="50" y="22"/>
                </a:lnTo>
                <a:lnTo>
                  <a:pt x="48" y="22"/>
                </a:lnTo>
                <a:lnTo>
                  <a:pt x="47" y="22"/>
                </a:lnTo>
                <a:lnTo>
                  <a:pt x="45" y="23"/>
                </a:lnTo>
                <a:lnTo>
                  <a:pt x="44" y="23"/>
                </a:lnTo>
                <a:lnTo>
                  <a:pt x="44" y="25"/>
                </a:lnTo>
                <a:lnTo>
                  <a:pt x="43" y="25"/>
                </a:lnTo>
                <a:lnTo>
                  <a:pt x="41" y="26"/>
                </a:lnTo>
                <a:lnTo>
                  <a:pt x="40" y="26"/>
                </a:lnTo>
                <a:lnTo>
                  <a:pt x="40" y="28"/>
                </a:lnTo>
                <a:lnTo>
                  <a:pt x="38" y="28"/>
                </a:lnTo>
                <a:lnTo>
                  <a:pt x="38" y="29"/>
                </a:lnTo>
                <a:lnTo>
                  <a:pt x="37" y="29"/>
                </a:lnTo>
                <a:lnTo>
                  <a:pt x="37" y="31"/>
                </a:lnTo>
                <a:lnTo>
                  <a:pt x="35" y="31"/>
                </a:lnTo>
                <a:lnTo>
                  <a:pt x="35" y="32"/>
                </a:lnTo>
                <a:lnTo>
                  <a:pt x="34" y="32"/>
                </a:lnTo>
                <a:lnTo>
                  <a:pt x="34" y="34"/>
                </a:lnTo>
                <a:lnTo>
                  <a:pt x="34" y="35"/>
                </a:lnTo>
                <a:lnTo>
                  <a:pt x="32" y="35"/>
                </a:lnTo>
                <a:lnTo>
                  <a:pt x="32" y="37"/>
                </a:lnTo>
                <a:lnTo>
                  <a:pt x="31" y="38"/>
                </a:lnTo>
                <a:lnTo>
                  <a:pt x="31" y="40"/>
                </a:lnTo>
                <a:lnTo>
                  <a:pt x="31" y="41"/>
                </a:lnTo>
                <a:lnTo>
                  <a:pt x="29" y="41"/>
                </a:lnTo>
                <a:lnTo>
                  <a:pt x="29" y="43"/>
                </a:lnTo>
                <a:lnTo>
                  <a:pt x="29" y="44"/>
                </a:lnTo>
                <a:lnTo>
                  <a:pt x="28" y="46"/>
                </a:lnTo>
                <a:lnTo>
                  <a:pt x="28" y="47"/>
                </a:lnTo>
                <a:lnTo>
                  <a:pt x="28" y="48"/>
                </a:lnTo>
                <a:lnTo>
                  <a:pt x="28" y="50"/>
                </a:lnTo>
                <a:lnTo>
                  <a:pt x="26" y="51"/>
                </a:lnTo>
                <a:lnTo>
                  <a:pt x="26" y="53"/>
                </a:lnTo>
                <a:lnTo>
                  <a:pt x="26" y="54"/>
                </a:lnTo>
                <a:lnTo>
                  <a:pt x="26" y="56"/>
                </a:lnTo>
                <a:lnTo>
                  <a:pt x="26" y="57"/>
                </a:lnTo>
                <a:lnTo>
                  <a:pt x="26" y="59"/>
                </a:lnTo>
                <a:lnTo>
                  <a:pt x="26" y="60"/>
                </a:lnTo>
                <a:lnTo>
                  <a:pt x="26" y="62"/>
                </a:lnTo>
                <a:lnTo>
                  <a:pt x="26" y="63"/>
                </a:lnTo>
                <a:lnTo>
                  <a:pt x="26" y="65"/>
                </a:lnTo>
                <a:lnTo>
                  <a:pt x="26" y="66"/>
                </a:lnTo>
                <a:lnTo>
                  <a:pt x="26" y="68"/>
                </a:lnTo>
                <a:lnTo>
                  <a:pt x="26" y="69"/>
                </a:lnTo>
                <a:lnTo>
                  <a:pt x="28" y="69"/>
                </a:lnTo>
                <a:lnTo>
                  <a:pt x="28" y="71"/>
                </a:lnTo>
                <a:lnTo>
                  <a:pt x="28" y="72"/>
                </a:lnTo>
                <a:lnTo>
                  <a:pt x="29" y="72"/>
                </a:lnTo>
                <a:lnTo>
                  <a:pt x="29" y="74"/>
                </a:lnTo>
                <a:lnTo>
                  <a:pt x="29" y="75"/>
                </a:lnTo>
                <a:lnTo>
                  <a:pt x="31" y="75"/>
                </a:lnTo>
                <a:lnTo>
                  <a:pt x="31" y="76"/>
                </a:lnTo>
                <a:lnTo>
                  <a:pt x="32" y="76"/>
                </a:lnTo>
                <a:lnTo>
                  <a:pt x="32" y="78"/>
                </a:lnTo>
                <a:lnTo>
                  <a:pt x="34" y="78"/>
                </a:lnTo>
                <a:lnTo>
                  <a:pt x="34" y="79"/>
                </a:lnTo>
                <a:lnTo>
                  <a:pt x="35" y="79"/>
                </a:lnTo>
                <a:lnTo>
                  <a:pt x="37" y="79"/>
                </a:lnTo>
                <a:lnTo>
                  <a:pt x="37" y="81"/>
                </a:lnTo>
                <a:lnTo>
                  <a:pt x="38" y="81"/>
                </a:lnTo>
                <a:lnTo>
                  <a:pt x="40" y="81"/>
                </a:lnTo>
                <a:lnTo>
                  <a:pt x="41" y="81"/>
                </a:lnTo>
                <a:lnTo>
                  <a:pt x="43" y="81"/>
                </a:lnTo>
                <a:lnTo>
                  <a:pt x="44" y="81"/>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8" name="Freeform 82"/>
          <p:cNvSpPr>
            <a:spLocks/>
          </p:cNvSpPr>
          <p:nvPr/>
        </p:nvSpPr>
        <p:spPr bwMode="auto">
          <a:xfrm>
            <a:off x="7723188" y="3195638"/>
            <a:ext cx="85725" cy="106362"/>
          </a:xfrm>
          <a:custGeom>
            <a:avLst/>
            <a:gdLst>
              <a:gd name="T0" fmla="*/ 2147483647 w 102"/>
              <a:gd name="T1" fmla="*/ 2147483647 h 100"/>
              <a:gd name="T2" fmla="*/ 2147483647 w 102"/>
              <a:gd name="T3" fmla="*/ 2147483647 h 100"/>
              <a:gd name="T4" fmla="*/ 2147483647 w 102"/>
              <a:gd name="T5" fmla="*/ 2147483647 h 100"/>
              <a:gd name="T6" fmla="*/ 2147483647 w 102"/>
              <a:gd name="T7" fmla="*/ 2147483647 h 100"/>
              <a:gd name="T8" fmla="*/ 2147483647 w 102"/>
              <a:gd name="T9" fmla="*/ 2147483647 h 100"/>
              <a:gd name="T10" fmla="*/ 2147483647 w 102"/>
              <a:gd name="T11" fmla="*/ 2147483647 h 100"/>
              <a:gd name="T12" fmla="*/ 2147483647 w 102"/>
              <a:gd name="T13" fmla="*/ 2147483647 h 100"/>
              <a:gd name="T14" fmla="*/ 2147483647 w 102"/>
              <a:gd name="T15" fmla="*/ 2147483647 h 100"/>
              <a:gd name="T16" fmla="*/ 2147483647 w 102"/>
              <a:gd name="T17" fmla="*/ 2147483647 h 100"/>
              <a:gd name="T18" fmla="*/ 2147483647 w 102"/>
              <a:gd name="T19" fmla="*/ 2147483647 h 100"/>
              <a:gd name="T20" fmla="*/ 2147483647 w 102"/>
              <a:gd name="T21" fmla="*/ 0 h 100"/>
              <a:gd name="T22" fmla="*/ 2147483647 w 102"/>
              <a:gd name="T23" fmla="*/ 0 h 100"/>
              <a:gd name="T24" fmla="*/ 2147483647 w 102"/>
              <a:gd name="T25" fmla="*/ 2147483647 h 100"/>
              <a:gd name="T26" fmla="*/ 2147483647 w 102"/>
              <a:gd name="T27" fmla="*/ 2147483647 h 100"/>
              <a:gd name="T28" fmla="*/ 2147483647 w 102"/>
              <a:gd name="T29" fmla="*/ 2147483647 h 100"/>
              <a:gd name="T30" fmla="*/ 2147483647 w 102"/>
              <a:gd name="T31" fmla="*/ 2147483647 h 100"/>
              <a:gd name="T32" fmla="*/ 2147483647 w 102"/>
              <a:gd name="T33" fmla="*/ 2147483647 h 100"/>
              <a:gd name="T34" fmla="*/ 2147483647 w 102"/>
              <a:gd name="T35" fmla="*/ 2147483647 h 100"/>
              <a:gd name="T36" fmla="*/ 2147483647 w 102"/>
              <a:gd name="T37" fmla="*/ 2147483647 h 100"/>
              <a:gd name="T38" fmla="*/ 2147483647 w 102"/>
              <a:gd name="T39" fmla="*/ 2147483647 h 100"/>
              <a:gd name="T40" fmla="*/ 2147483647 w 102"/>
              <a:gd name="T41" fmla="*/ 2147483647 h 100"/>
              <a:gd name="T42" fmla="*/ 2147483647 w 102"/>
              <a:gd name="T43" fmla="*/ 2147483647 h 100"/>
              <a:gd name="T44" fmla="*/ 2147483647 w 102"/>
              <a:gd name="T45" fmla="*/ 2147483647 h 100"/>
              <a:gd name="T46" fmla="*/ 2147483647 w 102"/>
              <a:gd name="T47" fmla="*/ 2147483647 h 100"/>
              <a:gd name="T48" fmla="*/ 2147483647 w 102"/>
              <a:gd name="T49" fmla="*/ 2147483647 h 100"/>
              <a:gd name="T50" fmla="*/ 2147483647 w 102"/>
              <a:gd name="T51" fmla="*/ 2147483647 h 100"/>
              <a:gd name="T52" fmla="*/ 2147483647 w 102"/>
              <a:gd name="T53" fmla="*/ 2147483647 h 100"/>
              <a:gd name="T54" fmla="*/ 2147483647 w 102"/>
              <a:gd name="T55" fmla="*/ 2147483647 h 100"/>
              <a:gd name="T56" fmla="*/ 2147483647 w 102"/>
              <a:gd name="T57" fmla="*/ 2147483647 h 100"/>
              <a:gd name="T58" fmla="*/ 2147483647 w 102"/>
              <a:gd name="T59" fmla="*/ 2147483647 h 100"/>
              <a:gd name="T60" fmla="*/ 2147483647 w 102"/>
              <a:gd name="T61" fmla="*/ 2147483647 h 100"/>
              <a:gd name="T62" fmla="*/ 2147483647 w 102"/>
              <a:gd name="T63" fmla="*/ 2147483647 h 100"/>
              <a:gd name="T64" fmla="*/ 2147483647 w 102"/>
              <a:gd name="T65" fmla="*/ 2147483647 h 100"/>
              <a:gd name="T66" fmla="*/ 2147483647 w 102"/>
              <a:gd name="T67" fmla="*/ 2147483647 h 100"/>
              <a:gd name="T68" fmla="*/ 2147483647 w 102"/>
              <a:gd name="T69" fmla="*/ 2147483647 h 100"/>
              <a:gd name="T70" fmla="*/ 2147483647 w 102"/>
              <a:gd name="T71" fmla="*/ 2147483647 h 100"/>
              <a:gd name="T72" fmla="*/ 2147483647 w 102"/>
              <a:gd name="T73" fmla="*/ 2147483647 h 100"/>
              <a:gd name="T74" fmla="*/ 2147483647 w 102"/>
              <a:gd name="T75" fmla="*/ 2147483647 h 100"/>
              <a:gd name="T76" fmla="*/ 2147483647 w 102"/>
              <a:gd name="T77" fmla="*/ 2147483647 h 100"/>
              <a:gd name="T78" fmla="*/ 2147483647 w 102"/>
              <a:gd name="T79" fmla="*/ 2147483647 h 100"/>
              <a:gd name="T80" fmla="*/ 2147483647 w 102"/>
              <a:gd name="T81" fmla="*/ 2147483647 h 100"/>
              <a:gd name="T82" fmla="*/ 2147483647 w 102"/>
              <a:gd name="T83" fmla="*/ 2147483647 h 100"/>
              <a:gd name="T84" fmla="*/ 2147483647 w 102"/>
              <a:gd name="T85" fmla="*/ 2147483647 h 100"/>
              <a:gd name="T86" fmla="*/ 2147483647 w 1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00"/>
              <a:gd name="T134" fmla="*/ 102 w 1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00">
                <a:moveTo>
                  <a:pt x="19" y="3"/>
                </a:moveTo>
                <a:lnTo>
                  <a:pt x="44" y="3"/>
                </a:lnTo>
                <a:lnTo>
                  <a:pt x="43" y="18"/>
                </a:lnTo>
                <a:lnTo>
                  <a:pt x="43" y="16"/>
                </a:lnTo>
                <a:lnTo>
                  <a:pt x="44" y="16"/>
                </a:lnTo>
                <a:lnTo>
                  <a:pt x="44" y="15"/>
                </a:lnTo>
                <a:lnTo>
                  <a:pt x="46" y="15"/>
                </a:lnTo>
                <a:lnTo>
                  <a:pt x="46" y="13"/>
                </a:lnTo>
                <a:lnTo>
                  <a:pt x="47" y="13"/>
                </a:lnTo>
                <a:lnTo>
                  <a:pt x="47" y="12"/>
                </a:lnTo>
                <a:lnTo>
                  <a:pt x="49" y="12"/>
                </a:lnTo>
                <a:lnTo>
                  <a:pt x="49" y="10"/>
                </a:lnTo>
                <a:lnTo>
                  <a:pt x="50" y="10"/>
                </a:lnTo>
                <a:lnTo>
                  <a:pt x="50" y="9"/>
                </a:lnTo>
                <a:lnTo>
                  <a:pt x="52" y="9"/>
                </a:lnTo>
                <a:lnTo>
                  <a:pt x="52" y="7"/>
                </a:lnTo>
                <a:lnTo>
                  <a:pt x="53" y="7"/>
                </a:lnTo>
                <a:lnTo>
                  <a:pt x="55" y="6"/>
                </a:lnTo>
                <a:lnTo>
                  <a:pt x="56" y="6"/>
                </a:lnTo>
                <a:lnTo>
                  <a:pt x="56" y="4"/>
                </a:lnTo>
                <a:lnTo>
                  <a:pt x="58" y="4"/>
                </a:lnTo>
                <a:lnTo>
                  <a:pt x="59" y="4"/>
                </a:lnTo>
                <a:lnTo>
                  <a:pt x="59" y="3"/>
                </a:lnTo>
                <a:lnTo>
                  <a:pt x="60" y="3"/>
                </a:lnTo>
                <a:lnTo>
                  <a:pt x="62" y="3"/>
                </a:lnTo>
                <a:lnTo>
                  <a:pt x="63" y="1"/>
                </a:lnTo>
                <a:lnTo>
                  <a:pt x="65" y="1"/>
                </a:lnTo>
                <a:lnTo>
                  <a:pt x="66" y="1"/>
                </a:lnTo>
                <a:lnTo>
                  <a:pt x="68" y="1"/>
                </a:lnTo>
                <a:lnTo>
                  <a:pt x="69" y="1"/>
                </a:lnTo>
                <a:lnTo>
                  <a:pt x="69" y="0"/>
                </a:lnTo>
                <a:lnTo>
                  <a:pt x="71" y="0"/>
                </a:lnTo>
                <a:lnTo>
                  <a:pt x="72" y="0"/>
                </a:lnTo>
                <a:lnTo>
                  <a:pt x="74" y="0"/>
                </a:lnTo>
                <a:lnTo>
                  <a:pt x="75" y="0"/>
                </a:lnTo>
                <a:lnTo>
                  <a:pt x="77" y="0"/>
                </a:lnTo>
                <a:lnTo>
                  <a:pt x="78" y="0"/>
                </a:lnTo>
                <a:lnTo>
                  <a:pt x="80" y="0"/>
                </a:lnTo>
                <a:lnTo>
                  <a:pt x="80" y="1"/>
                </a:lnTo>
                <a:lnTo>
                  <a:pt x="81" y="1"/>
                </a:lnTo>
                <a:lnTo>
                  <a:pt x="83" y="1"/>
                </a:lnTo>
                <a:lnTo>
                  <a:pt x="84" y="1"/>
                </a:lnTo>
                <a:lnTo>
                  <a:pt x="86" y="1"/>
                </a:lnTo>
                <a:lnTo>
                  <a:pt x="86" y="3"/>
                </a:lnTo>
                <a:lnTo>
                  <a:pt x="87" y="3"/>
                </a:lnTo>
                <a:lnTo>
                  <a:pt x="89" y="3"/>
                </a:lnTo>
                <a:lnTo>
                  <a:pt x="90" y="4"/>
                </a:lnTo>
                <a:lnTo>
                  <a:pt x="91" y="4"/>
                </a:lnTo>
                <a:lnTo>
                  <a:pt x="91" y="6"/>
                </a:lnTo>
                <a:lnTo>
                  <a:pt x="93" y="6"/>
                </a:lnTo>
                <a:lnTo>
                  <a:pt x="94" y="7"/>
                </a:lnTo>
                <a:lnTo>
                  <a:pt x="96" y="9"/>
                </a:lnTo>
                <a:lnTo>
                  <a:pt x="97" y="10"/>
                </a:lnTo>
                <a:lnTo>
                  <a:pt x="97" y="12"/>
                </a:lnTo>
                <a:lnTo>
                  <a:pt x="99" y="12"/>
                </a:lnTo>
                <a:lnTo>
                  <a:pt x="99" y="13"/>
                </a:lnTo>
                <a:lnTo>
                  <a:pt x="99" y="15"/>
                </a:lnTo>
                <a:lnTo>
                  <a:pt x="100" y="15"/>
                </a:lnTo>
                <a:lnTo>
                  <a:pt x="100" y="16"/>
                </a:lnTo>
                <a:lnTo>
                  <a:pt x="100" y="18"/>
                </a:lnTo>
                <a:lnTo>
                  <a:pt x="100" y="19"/>
                </a:lnTo>
                <a:lnTo>
                  <a:pt x="102" y="19"/>
                </a:lnTo>
                <a:lnTo>
                  <a:pt x="102" y="20"/>
                </a:lnTo>
                <a:lnTo>
                  <a:pt x="102" y="22"/>
                </a:lnTo>
                <a:lnTo>
                  <a:pt x="102" y="23"/>
                </a:lnTo>
                <a:lnTo>
                  <a:pt x="102" y="25"/>
                </a:lnTo>
                <a:lnTo>
                  <a:pt x="102" y="26"/>
                </a:lnTo>
                <a:lnTo>
                  <a:pt x="102" y="28"/>
                </a:lnTo>
                <a:lnTo>
                  <a:pt x="102" y="29"/>
                </a:lnTo>
                <a:lnTo>
                  <a:pt x="102" y="31"/>
                </a:lnTo>
                <a:lnTo>
                  <a:pt x="100" y="32"/>
                </a:lnTo>
                <a:lnTo>
                  <a:pt x="100" y="34"/>
                </a:lnTo>
                <a:lnTo>
                  <a:pt x="100" y="35"/>
                </a:lnTo>
                <a:lnTo>
                  <a:pt x="100" y="37"/>
                </a:lnTo>
                <a:lnTo>
                  <a:pt x="100" y="38"/>
                </a:lnTo>
                <a:lnTo>
                  <a:pt x="100" y="40"/>
                </a:lnTo>
                <a:lnTo>
                  <a:pt x="89" y="100"/>
                </a:lnTo>
                <a:lnTo>
                  <a:pt x="62" y="100"/>
                </a:lnTo>
                <a:lnTo>
                  <a:pt x="74" y="41"/>
                </a:lnTo>
                <a:lnTo>
                  <a:pt x="74" y="40"/>
                </a:lnTo>
                <a:lnTo>
                  <a:pt x="74" y="38"/>
                </a:lnTo>
                <a:lnTo>
                  <a:pt x="74" y="37"/>
                </a:lnTo>
                <a:lnTo>
                  <a:pt x="74" y="35"/>
                </a:lnTo>
                <a:lnTo>
                  <a:pt x="74" y="34"/>
                </a:lnTo>
                <a:lnTo>
                  <a:pt x="74" y="32"/>
                </a:lnTo>
                <a:lnTo>
                  <a:pt x="74" y="31"/>
                </a:lnTo>
                <a:lnTo>
                  <a:pt x="74" y="29"/>
                </a:lnTo>
                <a:lnTo>
                  <a:pt x="72" y="28"/>
                </a:lnTo>
                <a:lnTo>
                  <a:pt x="72" y="26"/>
                </a:lnTo>
                <a:lnTo>
                  <a:pt x="71" y="26"/>
                </a:lnTo>
                <a:lnTo>
                  <a:pt x="71" y="25"/>
                </a:lnTo>
                <a:lnTo>
                  <a:pt x="69" y="25"/>
                </a:lnTo>
                <a:lnTo>
                  <a:pt x="69" y="23"/>
                </a:lnTo>
                <a:lnTo>
                  <a:pt x="68" y="23"/>
                </a:lnTo>
                <a:lnTo>
                  <a:pt x="66" y="23"/>
                </a:lnTo>
                <a:lnTo>
                  <a:pt x="65" y="22"/>
                </a:lnTo>
                <a:lnTo>
                  <a:pt x="63" y="22"/>
                </a:lnTo>
                <a:lnTo>
                  <a:pt x="62" y="22"/>
                </a:lnTo>
                <a:lnTo>
                  <a:pt x="60" y="22"/>
                </a:lnTo>
                <a:lnTo>
                  <a:pt x="59" y="22"/>
                </a:lnTo>
                <a:lnTo>
                  <a:pt x="58" y="22"/>
                </a:lnTo>
                <a:lnTo>
                  <a:pt x="56" y="22"/>
                </a:lnTo>
                <a:lnTo>
                  <a:pt x="56" y="23"/>
                </a:lnTo>
                <a:lnTo>
                  <a:pt x="55" y="23"/>
                </a:lnTo>
                <a:lnTo>
                  <a:pt x="53" y="23"/>
                </a:lnTo>
                <a:lnTo>
                  <a:pt x="52" y="23"/>
                </a:lnTo>
                <a:lnTo>
                  <a:pt x="52" y="25"/>
                </a:lnTo>
                <a:lnTo>
                  <a:pt x="50" y="25"/>
                </a:lnTo>
                <a:lnTo>
                  <a:pt x="49" y="26"/>
                </a:lnTo>
                <a:lnTo>
                  <a:pt x="47" y="26"/>
                </a:lnTo>
                <a:lnTo>
                  <a:pt x="47" y="28"/>
                </a:lnTo>
                <a:lnTo>
                  <a:pt x="46" y="28"/>
                </a:lnTo>
                <a:lnTo>
                  <a:pt x="46" y="29"/>
                </a:lnTo>
                <a:lnTo>
                  <a:pt x="44" y="29"/>
                </a:lnTo>
                <a:lnTo>
                  <a:pt x="44" y="31"/>
                </a:lnTo>
                <a:lnTo>
                  <a:pt x="43" y="31"/>
                </a:lnTo>
                <a:lnTo>
                  <a:pt x="43" y="32"/>
                </a:lnTo>
                <a:lnTo>
                  <a:pt x="41" y="32"/>
                </a:lnTo>
                <a:lnTo>
                  <a:pt x="41" y="34"/>
                </a:lnTo>
                <a:lnTo>
                  <a:pt x="40" y="35"/>
                </a:lnTo>
                <a:lnTo>
                  <a:pt x="40" y="37"/>
                </a:lnTo>
                <a:lnTo>
                  <a:pt x="40" y="38"/>
                </a:lnTo>
                <a:lnTo>
                  <a:pt x="38" y="38"/>
                </a:lnTo>
                <a:lnTo>
                  <a:pt x="38" y="40"/>
                </a:lnTo>
                <a:lnTo>
                  <a:pt x="38" y="41"/>
                </a:lnTo>
                <a:lnTo>
                  <a:pt x="37" y="43"/>
                </a:lnTo>
                <a:lnTo>
                  <a:pt x="37" y="44"/>
                </a:lnTo>
                <a:lnTo>
                  <a:pt x="37" y="46"/>
                </a:lnTo>
                <a:lnTo>
                  <a:pt x="37" y="47"/>
                </a:lnTo>
                <a:lnTo>
                  <a:pt x="35" y="48"/>
                </a:lnTo>
                <a:lnTo>
                  <a:pt x="35" y="50"/>
                </a:lnTo>
                <a:lnTo>
                  <a:pt x="27" y="100"/>
                </a:lnTo>
                <a:lnTo>
                  <a:pt x="0" y="100"/>
                </a:lnTo>
                <a:lnTo>
                  <a:pt x="19" y="3"/>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79" name="Freeform 83"/>
          <p:cNvSpPr>
            <a:spLocks noEditPoints="1"/>
          </p:cNvSpPr>
          <p:nvPr/>
        </p:nvSpPr>
        <p:spPr bwMode="auto">
          <a:xfrm>
            <a:off x="7858125" y="3160713"/>
            <a:ext cx="100013" cy="141287"/>
          </a:xfrm>
          <a:custGeom>
            <a:avLst/>
            <a:gdLst>
              <a:gd name="T0" fmla="*/ 2147483647 w 120"/>
              <a:gd name="T1" fmla="*/ 0 h 133"/>
              <a:gd name="T2" fmla="*/ 2147483647 w 120"/>
              <a:gd name="T3" fmla="*/ 0 h 133"/>
              <a:gd name="T4" fmla="*/ 2147483647 w 120"/>
              <a:gd name="T5" fmla="*/ 0 h 133"/>
              <a:gd name="T6" fmla="*/ 2147483647 w 120"/>
              <a:gd name="T7" fmla="*/ 2147483647 h 133"/>
              <a:gd name="T8" fmla="*/ 2147483647 w 120"/>
              <a:gd name="T9" fmla="*/ 2147483647 h 133"/>
              <a:gd name="T10" fmla="*/ 2147483647 w 120"/>
              <a:gd name="T11" fmla="*/ 2147483647 h 133"/>
              <a:gd name="T12" fmla="*/ 2147483647 w 120"/>
              <a:gd name="T13" fmla="*/ 2147483647 h 133"/>
              <a:gd name="T14" fmla="*/ 2147483647 w 120"/>
              <a:gd name="T15" fmla="*/ 2147483647 h 133"/>
              <a:gd name="T16" fmla="*/ 2147483647 w 120"/>
              <a:gd name="T17" fmla="*/ 2147483647 h 133"/>
              <a:gd name="T18" fmla="*/ 2147483647 w 120"/>
              <a:gd name="T19" fmla="*/ 2147483647 h 133"/>
              <a:gd name="T20" fmla="*/ 2147483647 w 120"/>
              <a:gd name="T21" fmla="*/ 2147483647 h 133"/>
              <a:gd name="T22" fmla="*/ 2147483647 w 120"/>
              <a:gd name="T23" fmla="*/ 2147483647 h 133"/>
              <a:gd name="T24" fmla="*/ 2147483647 w 120"/>
              <a:gd name="T25" fmla="*/ 2147483647 h 133"/>
              <a:gd name="T26" fmla="*/ 2147483647 w 120"/>
              <a:gd name="T27" fmla="*/ 2147483647 h 133"/>
              <a:gd name="T28" fmla="*/ 2147483647 w 120"/>
              <a:gd name="T29" fmla="*/ 2147483647 h 133"/>
              <a:gd name="T30" fmla="*/ 2147483647 w 120"/>
              <a:gd name="T31" fmla="*/ 2147483647 h 133"/>
              <a:gd name="T32" fmla="*/ 2147483647 w 120"/>
              <a:gd name="T33" fmla="*/ 2147483647 h 133"/>
              <a:gd name="T34" fmla="*/ 2147483647 w 120"/>
              <a:gd name="T35" fmla="*/ 2147483647 h 133"/>
              <a:gd name="T36" fmla="*/ 2147483647 w 120"/>
              <a:gd name="T37" fmla="*/ 2147483647 h 133"/>
              <a:gd name="T38" fmla="*/ 2147483647 w 120"/>
              <a:gd name="T39" fmla="*/ 2147483647 h 133"/>
              <a:gd name="T40" fmla="*/ 2147483647 w 120"/>
              <a:gd name="T41" fmla="*/ 2147483647 h 133"/>
              <a:gd name="T42" fmla="*/ 2147483647 w 120"/>
              <a:gd name="T43" fmla="*/ 2147483647 h 133"/>
              <a:gd name="T44" fmla="*/ 2147483647 w 120"/>
              <a:gd name="T45" fmla="*/ 2147483647 h 133"/>
              <a:gd name="T46" fmla="*/ 2147483647 w 120"/>
              <a:gd name="T47" fmla="*/ 2147483647 h 133"/>
              <a:gd name="T48" fmla="*/ 2147483647 w 120"/>
              <a:gd name="T49" fmla="*/ 2147483647 h 133"/>
              <a:gd name="T50" fmla="*/ 2147483647 w 120"/>
              <a:gd name="T51" fmla="*/ 2147483647 h 133"/>
              <a:gd name="T52" fmla="*/ 2147483647 w 120"/>
              <a:gd name="T53" fmla="*/ 2147483647 h 133"/>
              <a:gd name="T54" fmla="*/ 2147483647 w 120"/>
              <a:gd name="T55" fmla="*/ 2147483647 h 133"/>
              <a:gd name="T56" fmla="*/ 2147483647 w 120"/>
              <a:gd name="T57" fmla="*/ 2147483647 h 133"/>
              <a:gd name="T58" fmla="*/ 2147483647 w 120"/>
              <a:gd name="T59" fmla="*/ 2147483647 h 133"/>
              <a:gd name="T60" fmla="*/ 2147483647 w 120"/>
              <a:gd name="T61" fmla="*/ 2147483647 h 133"/>
              <a:gd name="T62" fmla="*/ 2147483647 w 120"/>
              <a:gd name="T63" fmla="*/ 2147483647 h 133"/>
              <a:gd name="T64" fmla="*/ 2147483647 w 120"/>
              <a:gd name="T65" fmla="*/ 2147483647 h 133"/>
              <a:gd name="T66" fmla="*/ 2147483647 w 120"/>
              <a:gd name="T67" fmla="*/ 2147483647 h 133"/>
              <a:gd name="T68" fmla="*/ 2147483647 w 120"/>
              <a:gd name="T69" fmla="*/ 2147483647 h 133"/>
              <a:gd name="T70" fmla="*/ 2147483647 w 120"/>
              <a:gd name="T71" fmla="*/ 2147483647 h 133"/>
              <a:gd name="T72" fmla="*/ 2147483647 w 120"/>
              <a:gd name="T73" fmla="*/ 2147483647 h 133"/>
              <a:gd name="T74" fmla="*/ 2147483647 w 120"/>
              <a:gd name="T75" fmla="*/ 2147483647 h 133"/>
              <a:gd name="T76" fmla="*/ 2147483647 w 120"/>
              <a:gd name="T77" fmla="*/ 2147483647 h 133"/>
              <a:gd name="T78" fmla="*/ 2147483647 w 120"/>
              <a:gd name="T79" fmla="*/ 2147483647 h 133"/>
              <a:gd name="T80" fmla="*/ 2147483647 w 120"/>
              <a:gd name="T81" fmla="*/ 2147483647 h 133"/>
              <a:gd name="T82" fmla="*/ 2147483647 w 120"/>
              <a:gd name="T83" fmla="*/ 2147483647 h 133"/>
              <a:gd name="T84" fmla="*/ 2147483647 w 120"/>
              <a:gd name="T85" fmla="*/ 2147483647 h 133"/>
              <a:gd name="T86" fmla="*/ 2147483647 w 120"/>
              <a:gd name="T87" fmla="*/ 2147483647 h 133"/>
              <a:gd name="T88" fmla="*/ 2147483647 w 120"/>
              <a:gd name="T89" fmla="*/ 2147483647 h 133"/>
              <a:gd name="T90" fmla="*/ 2147483647 w 120"/>
              <a:gd name="T91" fmla="*/ 2147483647 h 133"/>
              <a:gd name="T92" fmla="*/ 2147483647 w 120"/>
              <a:gd name="T93" fmla="*/ 2147483647 h 133"/>
              <a:gd name="T94" fmla="*/ 2147483647 w 120"/>
              <a:gd name="T95" fmla="*/ 2147483647 h 133"/>
              <a:gd name="T96" fmla="*/ 2147483647 w 120"/>
              <a:gd name="T97" fmla="*/ 2147483647 h 133"/>
              <a:gd name="T98" fmla="*/ 2147483647 w 120"/>
              <a:gd name="T99" fmla="*/ 2147483647 h 133"/>
              <a:gd name="T100" fmla="*/ 2147483647 w 120"/>
              <a:gd name="T101" fmla="*/ 2147483647 h 133"/>
              <a:gd name="T102" fmla="*/ 2147483647 w 120"/>
              <a:gd name="T103" fmla="*/ 2147483647 h 133"/>
              <a:gd name="T104" fmla="*/ 2147483647 w 120"/>
              <a:gd name="T105" fmla="*/ 2147483647 h 133"/>
              <a:gd name="T106" fmla="*/ 2147483647 w 120"/>
              <a:gd name="T107" fmla="*/ 2147483647 h 133"/>
              <a:gd name="T108" fmla="*/ 2147483647 w 120"/>
              <a:gd name="T109" fmla="*/ 2147483647 h 133"/>
              <a:gd name="T110" fmla="*/ 2147483647 w 120"/>
              <a:gd name="T111" fmla="*/ 2147483647 h 1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33"/>
              <a:gd name="T170" fmla="*/ 120 w 120"/>
              <a:gd name="T171" fmla="*/ 133 h 1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33">
                <a:moveTo>
                  <a:pt x="26" y="0"/>
                </a:moveTo>
                <a:lnTo>
                  <a:pt x="81" y="0"/>
                </a:lnTo>
                <a:lnTo>
                  <a:pt x="83" y="0"/>
                </a:lnTo>
                <a:lnTo>
                  <a:pt x="84" y="0"/>
                </a:lnTo>
                <a:lnTo>
                  <a:pt x="86" y="0"/>
                </a:lnTo>
                <a:lnTo>
                  <a:pt x="87" y="0"/>
                </a:lnTo>
                <a:lnTo>
                  <a:pt x="88" y="0"/>
                </a:lnTo>
                <a:lnTo>
                  <a:pt x="90" y="0"/>
                </a:lnTo>
                <a:lnTo>
                  <a:pt x="91" y="0"/>
                </a:lnTo>
                <a:lnTo>
                  <a:pt x="93" y="0"/>
                </a:lnTo>
                <a:lnTo>
                  <a:pt x="93" y="2"/>
                </a:lnTo>
                <a:lnTo>
                  <a:pt x="94" y="2"/>
                </a:lnTo>
                <a:lnTo>
                  <a:pt x="96" y="2"/>
                </a:lnTo>
                <a:lnTo>
                  <a:pt x="97" y="2"/>
                </a:lnTo>
                <a:lnTo>
                  <a:pt x="99" y="2"/>
                </a:lnTo>
                <a:lnTo>
                  <a:pt x="100" y="2"/>
                </a:lnTo>
                <a:lnTo>
                  <a:pt x="100" y="3"/>
                </a:lnTo>
                <a:lnTo>
                  <a:pt x="102" y="3"/>
                </a:lnTo>
                <a:lnTo>
                  <a:pt x="103" y="3"/>
                </a:lnTo>
                <a:lnTo>
                  <a:pt x="105" y="5"/>
                </a:lnTo>
                <a:lnTo>
                  <a:pt x="106" y="5"/>
                </a:lnTo>
                <a:lnTo>
                  <a:pt x="108" y="6"/>
                </a:lnTo>
                <a:lnTo>
                  <a:pt x="109" y="6"/>
                </a:lnTo>
                <a:lnTo>
                  <a:pt x="109" y="8"/>
                </a:lnTo>
                <a:lnTo>
                  <a:pt x="111" y="8"/>
                </a:lnTo>
                <a:lnTo>
                  <a:pt x="111" y="9"/>
                </a:lnTo>
                <a:lnTo>
                  <a:pt x="112" y="9"/>
                </a:lnTo>
                <a:lnTo>
                  <a:pt x="112" y="11"/>
                </a:lnTo>
                <a:lnTo>
                  <a:pt x="114" y="11"/>
                </a:lnTo>
                <a:lnTo>
                  <a:pt x="114" y="12"/>
                </a:lnTo>
                <a:lnTo>
                  <a:pt x="115" y="14"/>
                </a:lnTo>
                <a:lnTo>
                  <a:pt x="115" y="15"/>
                </a:lnTo>
                <a:lnTo>
                  <a:pt x="117" y="17"/>
                </a:lnTo>
                <a:lnTo>
                  <a:pt x="117" y="18"/>
                </a:lnTo>
                <a:lnTo>
                  <a:pt x="117" y="20"/>
                </a:lnTo>
                <a:lnTo>
                  <a:pt x="118" y="20"/>
                </a:lnTo>
                <a:lnTo>
                  <a:pt x="118" y="21"/>
                </a:lnTo>
                <a:lnTo>
                  <a:pt x="118" y="22"/>
                </a:lnTo>
                <a:lnTo>
                  <a:pt x="118" y="24"/>
                </a:lnTo>
                <a:lnTo>
                  <a:pt x="118" y="25"/>
                </a:lnTo>
                <a:lnTo>
                  <a:pt x="120" y="27"/>
                </a:lnTo>
                <a:lnTo>
                  <a:pt x="120" y="28"/>
                </a:lnTo>
                <a:lnTo>
                  <a:pt x="120" y="30"/>
                </a:lnTo>
                <a:lnTo>
                  <a:pt x="120" y="31"/>
                </a:lnTo>
                <a:lnTo>
                  <a:pt x="120" y="33"/>
                </a:lnTo>
                <a:lnTo>
                  <a:pt x="120" y="34"/>
                </a:lnTo>
                <a:lnTo>
                  <a:pt x="120" y="36"/>
                </a:lnTo>
                <a:lnTo>
                  <a:pt x="120" y="37"/>
                </a:lnTo>
                <a:lnTo>
                  <a:pt x="118" y="39"/>
                </a:lnTo>
                <a:lnTo>
                  <a:pt x="118" y="40"/>
                </a:lnTo>
                <a:lnTo>
                  <a:pt x="118" y="42"/>
                </a:lnTo>
                <a:lnTo>
                  <a:pt x="118" y="43"/>
                </a:lnTo>
                <a:lnTo>
                  <a:pt x="118" y="45"/>
                </a:lnTo>
                <a:lnTo>
                  <a:pt x="118" y="46"/>
                </a:lnTo>
                <a:lnTo>
                  <a:pt x="117" y="46"/>
                </a:lnTo>
                <a:lnTo>
                  <a:pt x="117" y="48"/>
                </a:lnTo>
                <a:lnTo>
                  <a:pt x="117" y="49"/>
                </a:lnTo>
                <a:lnTo>
                  <a:pt x="117" y="51"/>
                </a:lnTo>
                <a:lnTo>
                  <a:pt x="115" y="52"/>
                </a:lnTo>
                <a:lnTo>
                  <a:pt x="115" y="53"/>
                </a:lnTo>
                <a:lnTo>
                  <a:pt x="114" y="55"/>
                </a:lnTo>
                <a:lnTo>
                  <a:pt x="114" y="56"/>
                </a:lnTo>
                <a:lnTo>
                  <a:pt x="114" y="58"/>
                </a:lnTo>
                <a:lnTo>
                  <a:pt x="112" y="58"/>
                </a:lnTo>
                <a:lnTo>
                  <a:pt x="112" y="59"/>
                </a:lnTo>
                <a:lnTo>
                  <a:pt x="112" y="61"/>
                </a:lnTo>
                <a:lnTo>
                  <a:pt x="111" y="61"/>
                </a:lnTo>
                <a:lnTo>
                  <a:pt x="111" y="62"/>
                </a:lnTo>
                <a:lnTo>
                  <a:pt x="109" y="64"/>
                </a:lnTo>
                <a:lnTo>
                  <a:pt x="109" y="65"/>
                </a:lnTo>
                <a:lnTo>
                  <a:pt x="108" y="65"/>
                </a:lnTo>
                <a:lnTo>
                  <a:pt x="108" y="67"/>
                </a:lnTo>
                <a:lnTo>
                  <a:pt x="106" y="68"/>
                </a:lnTo>
                <a:lnTo>
                  <a:pt x="105" y="70"/>
                </a:lnTo>
                <a:lnTo>
                  <a:pt x="105" y="71"/>
                </a:lnTo>
                <a:lnTo>
                  <a:pt x="103" y="71"/>
                </a:lnTo>
                <a:lnTo>
                  <a:pt x="103" y="73"/>
                </a:lnTo>
                <a:lnTo>
                  <a:pt x="102" y="73"/>
                </a:lnTo>
                <a:lnTo>
                  <a:pt x="102" y="74"/>
                </a:lnTo>
                <a:lnTo>
                  <a:pt x="100" y="74"/>
                </a:lnTo>
                <a:lnTo>
                  <a:pt x="99" y="76"/>
                </a:lnTo>
                <a:lnTo>
                  <a:pt x="97" y="77"/>
                </a:lnTo>
                <a:lnTo>
                  <a:pt x="96" y="77"/>
                </a:lnTo>
                <a:lnTo>
                  <a:pt x="96" y="79"/>
                </a:lnTo>
                <a:lnTo>
                  <a:pt x="94" y="79"/>
                </a:lnTo>
                <a:lnTo>
                  <a:pt x="93" y="80"/>
                </a:lnTo>
                <a:lnTo>
                  <a:pt x="91" y="80"/>
                </a:lnTo>
                <a:lnTo>
                  <a:pt x="90" y="81"/>
                </a:lnTo>
                <a:lnTo>
                  <a:pt x="88" y="81"/>
                </a:lnTo>
                <a:lnTo>
                  <a:pt x="87" y="81"/>
                </a:lnTo>
                <a:lnTo>
                  <a:pt x="87" y="83"/>
                </a:lnTo>
                <a:lnTo>
                  <a:pt x="86" y="83"/>
                </a:lnTo>
                <a:lnTo>
                  <a:pt x="84" y="83"/>
                </a:lnTo>
                <a:lnTo>
                  <a:pt x="83" y="83"/>
                </a:lnTo>
                <a:lnTo>
                  <a:pt x="83" y="84"/>
                </a:lnTo>
                <a:lnTo>
                  <a:pt x="81" y="84"/>
                </a:lnTo>
                <a:lnTo>
                  <a:pt x="80" y="84"/>
                </a:lnTo>
                <a:lnTo>
                  <a:pt x="78" y="84"/>
                </a:lnTo>
                <a:lnTo>
                  <a:pt x="77" y="84"/>
                </a:lnTo>
                <a:lnTo>
                  <a:pt x="75" y="84"/>
                </a:lnTo>
                <a:lnTo>
                  <a:pt x="75" y="86"/>
                </a:lnTo>
                <a:lnTo>
                  <a:pt x="74" y="86"/>
                </a:lnTo>
                <a:lnTo>
                  <a:pt x="72" y="86"/>
                </a:lnTo>
                <a:lnTo>
                  <a:pt x="71" y="86"/>
                </a:lnTo>
                <a:lnTo>
                  <a:pt x="69" y="86"/>
                </a:lnTo>
                <a:lnTo>
                  <a:pt x="68" y="86"/>
                </a:lnTo>
                <a:lnTo>
                  <a:pt x="66" y="86"/>
                </a:lnTo>
                <a:lnTo>
                  <a:pt x="65" y="86"/>
                </a:lnTo>
                <a:lnTo>
                  <a:pt x="63" y="86"/>
                </a:lnTo>
                <a:lnTo>
                  <a:pt x="37" y="86"/>
                </a:lnTo>
                <a:lnTo>
                  <a:pt x="28" y="133"/>
                </a:lnTo>
                <a:lnTo>
                  <a:pt x="0" y="133"/>
                </a:lnTo>
                <a:lnTo>
                  <a:pt x="26" y="0"/>
                </a:lnTo>
                <a:close/>
                <a:moveTo>
                  <a:pt x="41" y="62"/>
                </a:moveTo>
                <a:lnTo>
                  <a:pt x="63" y="62"/>
                </a:lnTo>
                <a:lnTo>
                  <a:pt x="65" y="62"/>
                </a:lnTo>
                <a:lnTo>
                  <a:pt x="66" y="62"/>
                </a:lnTo>
                <a:lnTo>
                  <a:pt x="68" y="62"/>
                </a:lnTo>
                <a:lnTo>
                  <a:pt x="69" y="62"/>
                </a:lnTo>
                <a:lnTo>
                  <a:pt x="71" y="62"/>
                </a:lnTo>
                <a:lnTo>
                  <a:pt x="71" y="61"/>
                </a:lnTo>
                <a:lnTo>
                  <a:pt x="72" y="61"/>
                </a:lnTo>
                <a:lnTo>
                  <a:pt x="74" y="61"/>
                </a:lnTo>
                <a:lnTo>
                  <a:pt x="75" y="61"/>
                </a:lnTo>
                <a:lnTo>
                  <a:pt x="77" y="61"/>
                </a:lnTo>
                <a:lnTo>
                  <a:pt x="78" y="59"/>
                </a:lnTo>
                <a:lnTo>
                  <a:pt x="80" y="59"/>
                </a:lnTo>
                <a:lnTo>
                  <a:pt x="81" y="58"/>
                </a:lnTo>
                <a:lnTo>
                  <a:pt x="83" y="58"/>
                </a:lnTo>
                <a:lnTo>
                  <a:pt x="83" y="56"/>
                </a:lnTo>
                <a:lnTo>
                  <a:pt x="84" y="56"/>
                </a:lnTo>
                <a:lnTo>
                  <a:pt x="86" y="55"/>
                </a:lnTo>
                <a:lnTo>
                  <a:pt x="86" y="53"/>
                </a:lnTo>
                <a:lnTo>
                  <a:pt x="87" y="53"/>
                </a:lnTo>
                <a:lnTo>
                  <a:pt x="87" y="52"/>
                </a:lnTo>
                <a:lnTo>
                  <a:pt x="87" y="51"/>
                </a:lnTo>
                <a:lnTo>
                  <a:pt x="88" y="51"/>
                </a:lnTo>
                <a:lnTo>
                  <a:pt x="88" y="49"/>
                </a:lnTo>
                <a:lnTo>
                  <a:pt x="88" y="48"/>
                </a:lnTo>
                <a:lnTo>
                  <a:pt x="90" y="48"/>
                </a:lnTo>
                <a:lnTo>
                  <a:pt x="90" y="46"/>
                </a:lnTo>
                <a:lnTo>
                  <a:pt x="90" y="45"/>
                </a:lnTo>
                <a:lnTo>
                  <a:pt x="90" y="43"/>
                </a:lnTo>
                <a:lnTo>
                  <a:pt x="90" y="42"/>
                </a:lnTo>
                <a:lnTo>
                  <a:pt x="90" y="40"/>
                </a:lnTo>
                <a:lnTo>
                  <a:pt x="91" y="40"/>
                </a:lnTo>
                <a:lnTo>
                  <a:pt x="91" y="39"/>
                </a:lnTo>
                <a:lnTo>
                  <a:pt x="91" y="37"/>
                </a:lnTo>
                <a:lnTo>
                  <a:pt x="91" y="36"/>
                </a:lnTo>
                <a:lnTo>
                  <a:pt x="90" y="36"/>
                </a:lnTo>
                <a:lnTo>
                  <a:pt x="90" y="34"/>
                </a:lnTo>
                <a:lnTo>
                  <a:pt x="90" y="33"/>
                </a:lnTo>
                <a:lnTo>
                  <a:pt x="90" y="31"/>
                </a:lnTo>
                <a:lnTo>
                  <a:pt x="88" y="30"/>
                </a:lnTo>
                <a:lnTo>
                  <a:pt x="87" y="28"/>
                </a:lnTo>
                <a:lnTo>
                  <a:pt x="86" y="27"/>
                </a:lnTo>
                <a:lnTo>
                  <a:pt x="84" y="27"/>
                </a:lnTo>
                <a:lnTo>
                  <a:pt x="83" y="25"/>
                </a:lnTo>
                <a:lnTo>
                  <a:pt x="81" y="25"/>
                </a:lnTo>
                <a:lnTo>
                  <a:pt x="80" y="25"/>
                </a:lnTo>
                <a:lnTo>
                  <a:pt x="78" y="24"/>
                </a:lnTo>
                <a:lnTo>
                  <a:pt x="77" y="24"/>
                </a:lnTo>
                <a:lnTo>
                  <a:pt x="75" y="24"/>
                </a:lnTo>
                <a:lnTo>
                  <a:pt x="74" y="24"/>
                </a:lnTo>
                <a:lnTo>
                  <a:pt x="72" y="24"/>
                </a:lnTo>
                <a:lnTo>
                  <a:pt x="71" y="24"/>
                </a:lnTo>
                <a:lnTo>
                  <a:pt x="49" y="24"/>
                </a:lnTo>
                <a:lnTo>
                  <a:pt x="41" y="6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0" name="Freeform 84"/>
          <p:cNvSpPr>
            <a:spLocks noEditPoints="1"/>
          </p:cNvSpPr>
          <p:nvPr/>
        </p:nvSpPr>
        <p:spPr bwMode="auto">
          <a:xfrm>
            <a:off x="7959725" y="3160713"/>
            <a:ext cx="44450" cy="141287"/>
          </a:xfrm>
          <a:custGeom>
            <a:avLst/>
            <a:gdLst>
              <a:gd name="T0" fmla="*/ 2147483647 w 52"/>
              <a:gd name="T1" fmla="*/ 2147483647 h 133"/>
              <a:gd name="T2" fmla="*/ 2147483647 w 52"/>
              <a:gd name="T3" fmla="*/ 2147483647 h 133"/>
              <a:gd name="T4" fmla="*/ 2147483647 w 52"/>
              <a:gd name="T5" fmla="*/ 2147483647 h 133"/>
              <a:gd name="T6" fmla="*/ 0 w 52"/>
              <a:gd name="T7" fmla="*/ 2147483647 h 133"/>
              <a:gd name="T8" fmla="*/ 2147483647 w 52"/>
              <a:gd name="T9" fmla="*/ 2147483647 h 133"/>
              <a:gd name="T10" fmla="*/ 2147483647 w 52"/>
              <a:gd name="T11" fmla="*/ 0 h 133"/>
              <a:gd name="T12" fmla="*/ 2147483647 w 52"/>
              <a:gd name="T13" fmla="*/ 0 h 133"/>
              <a:gd name="T14" fmla="*/ 2147483647 w 52"/>
              <a:gd name="T15" fmla="*/ 2147483647 h 133"/>
              <a:gd name="T16" fmla="*/ 2147483647 w 52"/>
              <a:gd name="T17" fmla="*/ 2147483647 h 133"/>
              <a:gd name="T18" fmla="*/ 2147483647 w 52"/>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33"/>
              <a:gd name="T32" fmla="*/ 52 w 52"/>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33">
                <a:moveTo>
                  <a:pt x="20" y="36"/>
                </a:moveTo>
                <a:lnTo>
                  <a:pt x="45" y="36"/>
                </a:lnTo>
                <a:lnTo>
                  <a:pt x="26" y="133"/>
                </a:lnTo>
                <a:lnTo>
                  <a:pt x="0" y="133"/>
                </a:lnTo>
                <a:lnTo>
                  <a:pt x="20" y="36"/>
                </a:lnTo>
                <a:close/>
                <a:moveTo>
                  <a:pt x="26" y="0"/>
                </a:moveTo>
                <a:lnTo>
                  <a:pt x="52" y="0"/>
                </a:lnTo>
                <a:lnTo>
                  <a:pt x="48" y="24"/>
                </a:lnTo>
                <a:lnTo>
                  <a:pt x="21" y="24"/>
                </a:lnTo>
                <a:lnTo>
                  <a:pt x="26"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1" name="Freeform 85"/>
          <p:cNvSpPr>
            <a:spLocks/>
          </p:cNvSpPr>
          <p:nvPr/>
        </p:nvSpPr>
        <p:spPr bwMode="auto">
          <a:xfrm>
            <a:off x="8007350" y="3171825"/>
            <a:ext cx="49213" cy="133350"/>
          </a:xfrm>
          <a:custGeom>
            <a:avLst/>
            <a:gdLst>
              <a:gd name="T0" fmla="*/ 2147483647 w 57"/>
              <a:gd name="T1" fmla="*/ 2147483647 h 125"/>
              <a:gd name="T2" fmla="*/ 2147483647 w 57"/>
              <a:gd name="T3" fmla="*/ 0 h 125"/>
              <a:gd name="T4" fmla="*/ 2147483647 w 57"/>
              <a:gd name="T5" fmla="*/ 2147483647 h 125"/>
              <a:gd name="T6" fmla="*/ 2147483647 w 57"/>
              <a:gd name="T7" fmla="*/ 2147483647 h 125"/>
              <a:gd name="T8" fmla="*/ 2147483647 w 57"/>
              <a:gd name="T9" fmla="*/ 2147483647 h 125"/>
              <a:gd name="T10" fmla="*/ 2147483647 w 57"/>
              <a:gd name="T11" fmla="*/ 2147483647 h 125"/>
              <a:gd name="T12" fmla="*/ 2147483647 w 57"/>
              <a:gd name="T13" fmla="*/ 2147483647 h 125"/>
              <a:gd name="T14" fmla="*/ 2147483647 w 57"/>
              <a:gd name="T15" fmla="*/ 2147483647 h 125"/>
              <a:gd name="T16" fmla="*/ 2147483647 w 57"/>
              <a:gd name="T17" fmla="*/ 2147483647 h 125"/>
              <a:gd name="T18" fmla="*/ 2147483647 w 57"/>
              <a:gd name="T19" fmla="*/ 2147483647 h 125"/>
              <a:gd name="T20" fmla="*/ 2147483647 w 57"/>
              <a:gd name="T21" fmla="*/ 2147483647 h 125"/>
              <a:gd name="T22" fmla="*/ 2147483647 w 57"/>
              <a:gd name="T23" fmla="*/ 2147483647 h 125"/>
              <a:gd name="T24" fmla="*/ 2147483647 w 57"/>
              <a:gd name="T25" fmla="*/ 2147483647 h 125"/>
              <a:gd name="T26" fmla="*/ 2147483647 w 57"/>
              <a:gd name="T27" fmla="*/ 2147483647 h 125"/>
              <a:gd name="T28" fmla="*/ 2147483647 w 57"/>
              <a:gd name="T29" fmla="*/ 2147483647 h 125"/>
              <a:gd name="T30" fmla="*/ 2147483647 w 57"/>
              <a:gd name="T31" fmla="*/ 2147483647 h 125"/>
              <a:gd name="T32" fmla="*/ 2147483647 w 57"/>
              <a:gd name="T33" fmla="*/ 2147483647 h 125"/>
              <a:gd name="T34" fmla="*/ 2147483647 w 57"/>
              <a:gd name="T35" fmla="*/ 2147483647 h 125"/>
              <a:gd name="T36" fmla="*/ 2147483647 w 57"/>
              <a:gd name="T37" fmla="*/ 2147483647 h 125"/>
              <a:gd name="T38" fmla="*/ 2147483647 w 57"/>
              <a:gd name="T39" fmla="*/ 2147483647 h 125"/>
              <a:gd name="T40" fmla="*/ 2147483647 w 57"/>
              <a:gd name="T41" fmla="*/ 2147483647 h 125"/>
              <a:gd name="T42" fmla="*/ 2147483647 w 57"/>
              <a:gd name="T43" fmla="*/ 2147483647 h 125"/>
              <a:gd name="T44" fmla="*/ 2147483647 w 57"/>
              <a:gd name="T45" fmla="*/ 2147483647 h 125"/>
              <a:gd name="T46" fmla="*/ 2147483647 w 57"/>
              <a:gd name="T47" fmla="*/ 2147483647 h 125"/>
              <a:gd name="T48" fmla="*/ 2147483647 w 57"/>
              <a:gd name="T49" fmla="*/ 2147483647 h 125"/>
              <a:gd name="T50" fmla="*/ 2147483647 w 57"/>
              <a:gd name="T51" fmla="*/ 2147483647 h 125"/>
              <a:gd name="T52" fmla="*/ 2147483647 w 57"/>
              <a:gd name="T53" fmla="*/ 2147483647 h 125"/>
              <a:gd name="T54" fmla="*/ 2147483647 w 57"/>
              <a:gd name="T55" fmla="*/ 2147483647 h 125"/>
              <a:gd name="T56" fmla="*/ 2147483647 w 57"/>
              <a:gd name="T57" fmla="*/ 2147483647 h 125"/>
              <a:gd name="T58" fmla="*/ 2147483647 w 57"/>
              <a:gd name="T59" fmla="*/ 2147483647 h 125"/>
              <a:gd name="T60" fmla="*/ 0 w 57"/>
              <a:gd name="T61" fmla="*/ 2147483647 h 125"/>
              <a:gd name="T62" fmla="*/ 0 w 57"/>
              <a:gd name="T63" fmla="*/ 2147483647 h 125"/>
              <a:gd name="T64" fmla="*/ 0 w 57"/>
              <a:gd name="T65" fmla="*/ 2147483647 h 125"/>
              <a:gd name="T66" fmla="*/ 2147483647 w 57"/>
              <a:gd name="T67" fmla="*/ 2147483647 h 125"/>
              <a:gd name="T68" fmla="*/ 2147483647 w 57"/>
              <a:gd name="T69" fmla="*/ 2147483647 h 125"/>
              <a:gd name="T70" fmla="*/ 2147483647 w 57"/>
              <a:gd name="T71" fmla="*/ 2147483647 h 125"/>
              <a:gd name="T72" fmla="*/ 2147483647 w 57"/>
              <a:gd name="T73" fmla="*/ 2147483647 h 125"/>
              <a:gd name="T74" fmla="*/ 2147483647 w 57"/>
              <a:gd name="T75" fmla="*/ 2147483647 h 125"/>
              <a:gd name="T76" fmla="*/ 2147483647 w 57"/>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
              <a:gd name="T118" fmla="*/ 0 h 125"/>
              <a:gd name="T119" fmla="*/ 57 w 57"/>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 h="125">
                <a:moveTo>
                  <a:pt x="3" y="25"/>
                </a:moveTo>
                <a:lnTo>
                  <a:pt x="16" y="25"/>
                </a:lnTo>
                <a:lnTo>
                  <a:pt x="20" y="0"/>
                </a:lnTo>
                <a:lnTo>
                  <a:pt x="47" y="0"/>
                </a:lnTo>
                <a:lnTo>
                  <a:pt x="41" y="25"/>
                </a:lnTo>
                <a:lnTo>
                  <a:pt x="57" y="25"/>
                </a:lnTo>
                <a:lnTo>
                  <a:pt x="53" y="42"/>
                </a:lnTo>
                <a:lnTo>
                  <a:pt x="38" y="42"/>
                </a:lnTo>
                <a:lnTo>
                  <a:pt x="28" y="96"/>
                </a:lnTo>
                <a:lnTo>
                  <a:pt x="28" y="97"/>
                </a:lnTo>
                <a:lnTo>
                  <a:pt x="28" y="98"/>
                </a:lnTo>
                <a:lnTo>
                  <a:pt x="26" y="98"/>
                </a:lnTo>
                <a:lnTo>
                  <a:pt x="26" y="100"/>
                </a:lnTo>
                <a:lnTo>
                  <a:pt x="26" y="101"/>
                </a:lnTo>
                <a:lnTo>
                  <a:pt x="28" y="101"/>
                </a:lnTo>
                <a:lnTo>
                  <a:pt x="28" y="103"/>
                </a:lnTo>
                <a:lnTo>
                  <a:pt x="29" y="103"/>
                </a:lnTo>
                <a:lnTo>
                  <a:pt x="31" y="103"/>
                </a:lnTo>
                <a:lnTo>
                  <a:pt x="31" y="104"/>
                </a:lnTo>
                <a:lnTo>
                  <a:pt x="32" y="104"/>
                </a:lnTo>
                <a:lnTo>
                  <a:pt x="34" y="104"/>
                </a:lnTo>
                <a:lnTo>
                  <a:pt x="35" y="104"/>
                </a:lnTo>
                <a:lnTo>
                  <a:pt x="36" y="104"/>
                </a:lnTo>
                <a:lnTo>
                  <a:pt x="38" y="104"/>
                </a:lnTo>
                <a:lnTo>
                  <a:pt x="41" y="104"/>
                </a:lnTo>
                <a:lnTo>
                  <a:pt x="38" y="124"/>
                </a:lnTo>
                <a:lnTo>
                  <a:pt x="36" y="124"/>
                </a:lnTo>
                <a:lnTo>
                  <a:pt x="35" y="124"/>
                </a:lnTo>
                <a:lnTo>
                  <a:pt x="34" y="124"/>
                </a:lnTo>
                <a:lnTo>
                  <a:pt x="32" y="124"/>
                </a:lnTo>
                <a:lnTo>
                  <a:pt x="31" y="124"/>
                </a:lnTo>
                <a:lnTo>
                  <a:pt x="29" y="124"/>
                </a:lnTo>
                <a:lnTo>
                  <a:pt x="28" y="124"/>
                </a:lnTo>
                <a:lnTo>
                  <a:pt x="28" y="125"/>
                </a:lnTo>
                <a:lnTo>
                  <a:pt x="26" y="125"/>
                </a:lnTo>
                <a:lnTo>
                  <a:pt x="25" y="125"/>
                </a:lnTo>
                <a:lnTo>
                  <a:pt x="23" y="125"/>
                </a:lnTo>
                <a:lnTo>
                  <a:pt x="22" y="125"/>
                </a:lnTo>
                <a:lnTo>
                  <a:pt x="20" y="125"/>
                </a:lnTo>
                <a:lnTo>
                  <a:pt x="19" y="125"/>
                </a:lnTo>
                <a:lnTo>
                  <a:pt x="17" y="124"/>
                </a:lnTo>
                <a:lnTo>
                  <a:pt x="16" y="124"/>
                </a:lnTo>
                <a:lnTo>
                  <a:pt x="14" y="124"/>
                </a:lnTo>
                <a:lnTo>
                  <a:pt x="13" y="124"/>
                </a:lnTo>
                <a:lnTo>
                  <a:pt x="11" y="124"/>
                </a:lnTo>
                <a:lnTo>
                  <a:pt x="10" y="124"/>
                </a:lnTo>
                <a:lnTo>
                  <a:pt x="10" y="122"/>
                </a:lnTo>
                <a:lnTo>
                  <a:pt x="8" y="122"/>
                </a:lnTo>
                <a:lnTo>
                  <a:pt x="7" y="122"/>
                </a:lnTo>
                <a:lnTo>
                  <a:pt x="7" y="121"/>
                </a:lnTo>
                <a:lnTo>
                  <a:pt x="5" y="121"/>
                </a:lnTo>
                <a:lnTo>
                  <a:pt x="4" y="121"/>
                </a:lnTo>
                <a:lnTo>
                  <a:pt x="4" y="119"/>
                </a:lnTo>
                <a:lnTo>
                  <a:pt x="3" y="119"/>
                </a:lnTo>
                <a:lnTo>
                  <a:pt x="3" y="118"/>
                </a:lnTo>
                <a:lnTo>
                  <a:pt x="3" y="116"/>
                </a:lnTo>
                <a:lnTo>
                  <a:pt x="1" y="116"/>
                </a:lnTo>
                <a:lnTo>
                  <a:pt x="1" y="115"/>
                </a:lnTo>
                <a:lnTo>
                  <a:pt x="1" y="113"/>
                </a:lnTo>
                <a:lnTo>
                  <a:pt x="1" y="112"/>
                </a:lnTo>
                <a:lnTo>
                  <a:pt x="0" y="112"/>
                </a:lnTo>
                <a:lnTo>
                  <a:pt x="0" y="110"/>
                </a:lnTo>
                <a:lnTo>
                  <a:pt x="0" y="109"/>
                </a:lnTo>
                <a:lnTo>
                  <a:pt x="0" y="107"/>
                </a:lnTo>
                <a:lnTo>
                  <a:pt x="0" y="106"/>
                </a:lnTo>
                <a:lnTo>
                  <a:pt x="0" y="104"/>
                </a:lnTo>
                <a:lnTo>
                  <a:pt x="0" y="103"/>
                </a:lnTo>
                <a:lnTo>
                  <a:pt x="1" y="103"/>
                </a:lnTo>
                <a:lnTo>
                  <a:pt x="1" y="101"/>
                </a:lnTo>
                <a:lnTo>
                  <a:pt x="1" y="100"/>
                </a:lnTo>
                <a:lnTo>
                  <a:pt x="1" y="98"/>
                </a:lnTo>
                <a:lnTo>
                  <a:pt x="1" y="97"/>
                </a:lnTo>
                <a:lnTo>
                  <a:pt x="1" y="96"/>
                </a:lnTo>
                <a:lnTo>
                  <a:pt x="1" y="94"/>
                </a:lnTo>
                <a:lnTo>
                  <a:pt x="3" y="94"/>
                </a:lnTo>
                <a:lnTo>
                  <a:pt x="11" y="42"/>
                </a:lnTo>
                <a:lnTo>
                  <a:pt x="0" y="42"/>
                </a:lnTo>
                <a:lnTo>
                  <a:pt x="3" y="25"/>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2" name="Freeform 86"/>
          <p:cNvSpPr>
            <a:spLocks/>
          </p:cNvSpPr>
          <p:nvPr/>
        </p:nvSpPr>
        <p:spPr bwMode="auto">
          <a:xfrm>
            <a:off x="6716713" y="2286000"/>
            <a:ext cx="80962" cy="177800"/>
          </a:xfrm>
          <a:custGeom>
            <a:avLst/>
            <a:gdLst>
              <a:gd name="T0" fmla="*/ 2147483647 w 98"/>
              <a:gd name="T1" fmla="*/ 2147483647 h 167"/>
              <a:gd name="T2" fmla="*/ 2147483647 w 98"/>
              <a:gd name="T3" fmla="*/ 2147483647 h 167"/>
              <a:gd name="T4" fmla="*/ 2147483647 w 98"/>
              <a:gd name="T5" fmla="*/ 2147483647 h 167"/>
              <a:gd name="T6" fmla="*/ 2147483647 w 98"/>
              <a:gd name="T7" fmla="*/ 2147483647 h 167"/>
              <a:gd name="T8" fmla="*/ 2147483647 w 98"/>
              <a:gd name="T9" fmla="*/ 2147483647 h 167"/>
              <a:gd name="T10" fmla="*/ 2147483647 w 98"/>
              <a:gd name="T11" fmla="*/ 2147483647 h 167"/>
              <a:gd name="T12" fmla="*/ 2147483647 w 98"/>
              <a:gd name="T13" fmla="*/ 2147483647 h 167"/>
              <a:gd name="T14" fmla="*/ 2147483647 w 98"/>
              <a:gd name="T15" fmla="*/ 2147483647 h 167"/>
              <a:gd name="T16" fmla="*/ 2147483647 w 98"/>
              <a:gd name="T17" fmla="*/ 2147483647 h 167"/>
              <a:gd name="T18" fmla="*/ 2147483647 w 98"/>
              <a:gd name="T19" fmla="*/ 2147483647 h 167"/>
              <a:gd name="T20" fmla="*/ 2147483647 w 98"/>
              <a:gd name="T21" fmla="*/ 2147483647 h 167"/>
              <a:gd name="T22" fmla="*/ 2147483647 w 98"/>
              <a:gd name="T23" fmla="*/ 2147483647 h 167"/>
              <a:gd name="T24" fmla="*/ 2147483647 w 98"/>
              <a:gd name="T25" fmla="*/ 2147483647 h 167"/>
              <a:gd name="T26" fmla="*/ 2147483647 w 98"/>
              <a:gd name="T27" fmla="*/ 2147483647 h 167"/>
              <a:gd name="T28" fmla="*/ 2147483647 w 98"/>
              <a:gd name="T29" fmla="*/ 2147483647 h 167"/>
              <a:gd name="T30" fmla="*/ 2147483647 w 98"/>
              <a:gd name="T31" fmla="*/ 2147483647 h 167"/>
              <a:gd name="T32" fmla="*/ 0 w 98"/>
              <a:gd name="T33" fmla="*/ 2147483647 h 167"/>
              <a:gd name="T34" fmla="*/ 2147483647 w 98"/>
              <a:gd name="T35" fmla="*/ 2147483647 h 167"/>
              <a:gd name="T36" fmla="*/ 2147483647 w 98"/>
              <a:gd name="T37" fmla="*/ 2147483647 h 167"/>
              <a:gd name="T38" fmla="*/ 2147483647 w 98"/>
              <a:gd name="T39" fmla="*/ 2147483647 h 167"/>
              <a:gd name="T40" fmla="*/ 2147483647 w 98"/>
              <a:gd name="T41" fmla="*/ 2147483647 h 167"/>
              <a:gd name="T42" fmla="*/ 2147483647 w 98"/>
              <a:gd name="T43" fmla="*/ 2147483647 h 167"/>
              <a:gd name="T44" fmla="*/ 2147483647 w 98"/>
              <a:gd name="T45" fmla="*/ 2147483647 h 167"/>
              <a:gd name="T46" fmla="*/ 2147483647 w 98"/>
              <a:gd name="T47" fmla="*/ 2147483647 h 167"/>
              <a:gd name="T48" fmla="*/ 2147483647 w 98"/>
              <a:gd name="T49" fmla="*/ 2147483647 h 167"/>
              <a:gd name="T50" fmla="*/ 2147483647 w 98"/>
              <a:gd name="T51" fmla="*/ 2147483647 h 167"/>
              <a:gd name="T52" fmla="*/ 2147483647 w 98"/>
              <a:gd name="T53" fmla="*/ 2147483647 h 167"/>
              <a:gd name="T54" fmla="*/ 2147483647 w 98"/>
              <a:gd name="T55" fmla="*/ 2147483647 h 167"/>
              <a:gd name="T56" fmla="*/ 2147483647 w 98"/>
              <a:gd name="T57" fmla="*/ 2147483647 h 167"/>
              <a:gd name="T58" fmla="*/ 2147483647 w 98"/>
              <a:gd name="T59" fmla="*/ 2147483647 h 167"/>
              <a:gd name="T60" fmla="*/ 2147483647 w 98"/>
              <a:gd name="T61" fmla="*/ 2147483647 h 167"/>
              <a:gd name="T62" fmla="*/ 2147483647 w 98"/>
              <a:gd name="T63" fmla="*/ 2147483647 h 167"/>
              <a:gd name="T64" fmla="*/ 2147483647 w 98"/>
              <a:gd name="T65" fmla="*/ 2147483647 h 167"/>
              <a:gd name="T66" fmla="*/ 2147483647 w 98"/>
              <a:gd name="T67" fmla="*/ 0 h 167"/>
              <a:gd name="T68" fmla="*/ 2147483647 w 98"/>
              <a:gd name="T69" fmla="*/ 0 h 167"/>
              <a:gd name="T70" fmla="*/ 2147483647 w 98"/>
              <a:gd name="T71" fmla="*/ 2147483647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67"/>
              <a:gd name="T110" fmla="*/ 98 w 98"/>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67">
                <a:moveTo>
                  <a:pt x="86" y="24"/>
                </a:moveTo>
                <a:lnTo>
                  <a:pt x="74" y="12"/>
                </a:lnTo>
                <a:lnTo>
                  <a:pt x="74" y="19"/>
                </a:lnTo>
                <a:lnTo>
                  <a:pt x="74" y="25"/>
                </a:lnTo>
                <a:lnTo>
                  <a:pt x="74" y="31"/>
                </a:lnTo>
                <a:lnTo>
                  <a:pt x="73" y="37"/>
                </a:lnTo>
                <a:lnTo>
                  <a:pt x="71" y="43"/>
                </a:lnTo>
                <a:lnTo>
                  <a:pt x="70" y="47"/>
                </a:lnTo>
                <a:lnTo>
                  <a:pt x="70" y="52"/>
                </a:lnTo>
                <a:lnTo>
                  <a:pt x="67" y="56"/>
                </a:lnTo>
                <a:lnTo>
                  <a:pt x="65" y="60"/>
                </a:lnTo>
                <a:lnTo>
                  <a:pt x="64" y="65"/>
                </a:lnTo>
                <a:lnTo>
                  <a:pt x="62" y="68"/>
                </a:lnTo>
                <a:lnTo>
                  <a:pt x="60" y="72"/>
                </a:lnTo>
                <a:lnTo>
                  <a:pt x="57" y="75"/>
                </a:lnTo>
                <a:lnTo>
                  <a:pt x="55" y="80"/>
                </a:lnTo>
                <a:lnTo>
                  <a:pt x="52" y="83"/>
                </a:lnTo>
                <a:lnTo>
                  <a:pt x="49" y="86"/>
                </a:lnTo>
                <a:lnTo>
                  <a:pt x="46" y="88"/>
                </a:lnTo>
                <a:lnTo>
                  <a:pt x="43" y="93"/>
                </a:lnTo>
                <a:lnTo>
                  <a:pt x="40" y="96"/>
                </a:lnTo>
                <a:lnTo>
                  <a:pt x="37" y="99"/>
                </a:lnTo>
                <a:lnTo>
                  <a:pt x="34" y="103"/>
                </a:lnTo>
                <a:lnTo>
                  <a:pt x="31" y="108"/>
                </a:lnTo>
                <a:lnTo>
                  <a:pt x="27" y="111"/>
                </a:lnTo>
                <a:lnTo>
                  <a:pt x="24" y="115"/>
                </a:lnTo>
                <a:lnTo>
                  <a:pt x="21" y="119"/>
                </a:lnTo>
                <a:lnTo>
                  <a:pt x="18" y="124"/>
                </a:lnTo>
                <a:lnTo>
                  <a:pt x="15" y="130"/>
                </a:lnTo>
                <a:lnTo>
                  <a:pt x="12" y="134"/>
                </a:lnTo>
                <a:lnTo>
                  <a:pt x="8" y="140"/>
                </a:lnTo>
                <a:lnTo>
                  <a:pt x="6" y="146"/>
                </a:lnTo>
                <a:lnTo>
                  <a:pt x="3" y="152"/>
                </a:lnTo>
                <a:lnTo>
                  <a:pt x="0" y="158"/>
                </a:lnTo>
                <a:lnTo>
                  <a:pt x="23" y="167"/>
                </a:lnTo>
                <a:lnTo>
                  <a:pt x="24" y="161"/>
                </a:lnTo>
                <a:lnTo>
                  <a:pt x="27" y="156"/>
                </a:lnTo>
                <a:lnTo>
                  <a:pt x="30" y="150"/>
                </a:lnTo>
                <a:lnTo>
                  <a:pt x="31" y="146"/>
                </a:lnTo>
                <a:lnTo>
                  <a:pt x="34" y="142"/>
                </a:lnTo>
                <a:lnTo>
                  <a:pt x="37" y="137"/>
                </a:lnTo>
                <a:lnTo>
                  <a:pt x="40" y="133"/>
                </a:lnTo>
                <a:lnTo>
                  <a:pt x="43" y="130"/>
                </a:lnTo>
                <a:lnTo>
                  <a:pt x="46" y="125"/>
                </a:lnTo>
                <a:lnTo>
                  <a:pt x="49" y="122"/>
                </a:lnTo>
                <a:lnTo>
                  <a:pt x="52" y="118"/>
                </a:lnTo>
                <a:lnTo>
                  <a:pt x="55" y="115"/>
                </a:lnTo>
                <a:lnTo>
                  <a:pt x="58" y="112"/>
                </a:lnTo>
                <a:lnTo>
                  <a:pt x="61" y="108"/>
                </a:lnTo>
                <a:lnTo>
                  <a:pt x="64" y="105"/>
                </a:lnTo>
                <a:lnTo>
                  <a:pt x="67" y="100"/>
                </a:lnTo>
                <a:lnTo>
                  <a:pt x="70" y="97"/>
                </a:lnTo>
                <a:lnTo>
                  <a:pt x="74" y="93"/>
                </a:lnTo>
                <a:lnTo>
                  <a:pt x="76" y="88"/>
                </a:lnTo>
                <a:lnTo>
                  <a:pt x="79" y="84"/>
                </a:lnTo>
                <a:lnTo>
                  <a:pt x="82" y="80"/>
                </a:lnTo>
                <a:lnTo>
                  <a:pt x="85" y="75"/>
                </a:lnTo>
                <a:lnTo>
                  <a:pt x="88" y="71"/>
                </a:lnTo>
                <a:lnTo>
                  <a:pt x="89" y="65"/>
                </a:lnTo>
                <a:lnTo>
                  <a:pt x="92" y="59"/>
                </a:lnTo>
                <a:lnTo>
                  <a:pt x="93" y="55"/>
                </a:lnTo>
                <a:lnTo>
                  <a:pt x="95" y="47"/>
                </a:lnTo>
                <a:lnTo>
                  <a:pt x="96" y="41"/>
                </a:lnTo>
                <a:lnTo>
                  <a:pt x="96" y="34"/>
                </a:lnTo>
                <a:lnTo>
                  <a:pt x="98" y="27"/>
                </a:lnTo>
                <a:lnTo>
                  <a:pt x="98" y="19"/>
                </a:lnTo>
                <a:lnTo>
                  <a:pt x="98" y="12"/>
                </a:lnTo>
                <a:lnTo>
                  <a:pt x="86" y="0"/>
                </a:lnTo>
                <a:lnTo>
                  <a:pt x="98" y="12"/>
                </a:lnTo>
                <a:lnTo>
                  <a:pt x="98" y="0"/>
                </a:lnTo>
                <a:lnTo>
                  <a:pt x="86" y="0"/>
                </a:lnTo>
                <a:lnTo>
                  <a:pt x="86" y="24"/>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3" name="Freeform 87"/>
          <p:cNvSpPr>
            <a:spLocks/>
          </p:cNvSpPr>
          <p:nvPr/>
        </p:nvSpPr>
        <p:spPr bwMode="auto">
          <a:xfrm>
            <a:off x="6596063" y="2178050"/>
            <a:ext cx="192087" cy="133350"/>
          </a:xfrm>
          <a:custGeom>
            <a:avLst/>
            <a:gdLst>
              <a:gd name="T0" fmla="*/ 2147483647 w 229"/>
              <a:gd name="T1" fmla="*/ 2147483647 h 124"/>
              <a:gd name="T2" fmla="*/ 2147483647 w 229"/>
              <a:gd name="T3" fmla="*/ 2147483647 h 124"/>
              <a:gd name="T4" fmla="*/ 2147483647 w 229"/>
              <a:gd name="T5" fmla="*/ 2147483647 h 124"/>
              <a:gd name="T6" fmla="*/ 2147483647 w 229"/>
              <a:gd name="T7" fmla="*/ 2147483647 h 124"/>
              <a:gd name="T8" fmla="*/ 2147483647 w 229"/>
              <a:gd name="T9" fmla="*/ 2147483647 h 124"/>
              <a:gd name="T10" fmla="*/ 2147483647 w 229"/>
              <a:gd name="T11" fmla="*/ 2147483647 h 124"/>
              <a:gd name="T12" fmla="*/ 2147483647 w 229"/>
              <a:gd name="T13" fmla="*/ 2147483647 h 124"/>
              <a:gd name="T14" fmla="*/ 2147483647 w 229"/>
              <a:gd name="T15" fmla="*/ 2147483647 h 124"/>
              <a:gd name="T16" fmla="*/ 2147483647 w 229"/>
              <a:gd name="T17" fmla="*/ 2147483647 h 124"/>
              <a:gd name="T18" fmla="*/ 2147483647 w 229"/>
              <a:gd name="T19" fmla="*/ 2147483647 h 124"/>
              <a:gd name="T20" fmla="*/ 2147483647 w 229"/>
              <a:gd name="T21" fmla="*/ 2147483647 h 124"/>
              <a:gd name="T22" fmla="*/ 2147483647 w 229"/>
              <a:gd name="T23" fmla="*/ 2147483647 h 124"/>
              <a:gd name="T24" fmla="*/ 2147483647 w 229"/>
              <a:gd name="T25" fmla="*/ 2147483647 h 124"/>
              <a:gd name="T26" fmla="*/ 2147483647 w 229"/>
              <a:gd name="T27" fmla="*/ 2147483647 h 124"/>
              <a:gd name="T28" fmla="*/ 2147483647 w 229"/>
              <a:gd name="T29" fmla="*/ 2147483647 h 124"/>
              <a:gd name="T30" fmla="*/ 2147483647 w 229"/>
              <a:gd name="T31" fmla="*/ 2147483647 h 124"/>
              <a:gd name="T32" fmla="*/ 2147483647 w 229"/>
              <a:gd name="T33" fmla="*/ 2147483647 h 124"/>
              <a:gd name="T34" fmla="*/ 2147483647 w 229"/>
              <a:gd name="T35" fmla="*/ 2147483647 h 124"/>
              <a:gd name="T36" fmla="*/ 2147483647 w 229"/>
              <a:gd name="T37" fmla="*/ 2147483647 h 124"/>
              <a:gd name="T38" fmla="*/ 2147483647 w 229"/>
              <a:gd name="T39" fmla="*/ 2147483647 h 124"/>
              <a:gd name="T40" fmla="*/ 2147483647 w 229"/>
              <a:gd name="T41" fmla="*/ 2147483647 h 124"/>
              <a:gd name="T42" fmla="*/ 2147483647 w 229"/>
              <a:gd name="T43" fmla="*/ 2147483647 h 124"/>
              <a:gd name="T44" fmla="*/ 2147483647 w 229"/>
              <a:gd name="T45" fmla="*/ 2147483647 h 124"/>
              <a:gd name="T46" fmla="*/ 2147483647 w 229"/>
              <a:gd name="T47" fmla="*/ 2147483647 h 124"/>
              <a:gd name="T48" fmla="*/ 2147483647 w 229"/>
              <a:gd name="T49" fmla="*/ 2147483647 h 124"/>
              <a:gd name="T50" fmla="*/ 2147483647 w 229"/>
              <a:gd name="T51" fmla="*/ 2147483647 h 124"/>
              <a:gd name="T52" fmla="*/ 2147483647 w 229"/>
              <a:gd name="T53" fmla="*/ 2147483647 h 124"/>
              <a:gd name="T54" fmla="*/ 2147483647 w 229"/>
              <a:gd name="T55" fmla="*/ 2147483647 h 124"/>
              <a:gd name="T56" fmla="*/ 2147483647 w 229"/>
              <a:gd name="T57" fmla="*/ 2147483647 h 124"/>
              <a:gd name="T58" fmla="*/ 2147483647 w 229"/>
              <a:gd name="T59" fmla="*/ 2147483647 h 124"/>
              <a:gd name="T60" fmla="*/ 2147483647 w 229"/>
              <a:gd name="T61" fmla="*/ 2147483647 h 124"/>
              <a:gd name="T62" fmla="*/ 2147483647 w 229"/>
              <a:gd name="T63" fmla="*/ 2147483647 h 124"/>
              <a:gd name="T64" fmla="*/ 2147483647 w 229"/>
              <a:gd name="T65" fmla="*/ 2147483647 h 124"/>
              <a:gd name="T66" fmla="*/ 2147483647 w 229"/>
              <a:gd name="T67" fmla="*/ 2147483647 h 124"/>
              <a:gd name="T68" fmla="*/ 0 w 229"/>
              <a:gd name="T69" fmla="*/ 2147483647 h 124"/>
              <a:gd name="T70" fmla="*/ 0 w 229"/>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9"/>
              <a:gd name="T109" fmla="*/ 0 h 124"/>
              <a:gd name="T110" fmla="*/ 229 w 229"/>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9" h="124">
                <a:moveTo>
                  <a:pt x="0" y="12"/>
                </a:moveTo>
                <a:lnTo>
                  <a:pt x="8" y="22"/>
                </a:lnTo>
                <a:lnTo>
                  <a:pt x="12" y="23"/>
                </a:lnTo>
                <a:lnTo>
                  <a:pt x="16" y="25"/>
                </a:lnTo>
                <a:lnTo>
                  <a:pt x="21" y="28"/>
                </a:lnTo>
                <a:lnTo>
                  <a:pt x="27" y="31"/>
                </a:lnTo>
                <a:lnTo>
                  <a:pt x="33" y="34"/>
                </a:lnTo>
                <a:lnTo>
                  <a:pt x="40" y="37"/>
                </a:lnTo>
                <a:lnTo>
                  <a:pt x="46" y="41"/>
                </a:lnTo>
                <a:lnTo>
                  <a:pt x="53" y="44"/>
                </a:lnTo>
                <a:lnTo>
                  <a:pt x="61" y="48"/>
                </a:lnTo>
                <a:lnTo>
                  <a:pt x="68" y="51"/>
                </a:lnTo>
                <a:lnTo>
                  <a:pt x="77" y="56"/>
                </a:lnTo>
                <a:lnTo>
                  <a:pt x="84" y="60"/>
                </a:lnTo>
                <a:lnTo>
                  <a:pt x="93" y="65"/>
                </a:lnTo>
                <a:lnTo>
                  <a:pt x="102" y="69"/>
                </a:lnTo>
                <a:lnTo>
                  <a:pt x="109" y="73"/>
                </a:lnTo>
                <a:lnTo>
                  <a:pt x="118" y="78"/>
                </a:lnTo>
                <a:lnTo>
                  <a:pt x="127" y="82"/>
                </a:lnTo>
                <a:lnTo>
                  <a:pt x="136" y="87"/>
                </a:lnTo>
                <a:lnTo>
                  <a:pt x="143" y="91"/>
                </a:lnTo>
                <a:lnTo>
                  <a:pt x="152" y="94"/>
                </a:lnTo>
                <a:lnTo>
                  <a:pt x="160" y="99"/>
                </a:lnTo>
                <a:lnTo>
                  <a:pt x="169" y="101"/>
                </a:lnTo>
                <a:lnTo>
                  <a:pt x="176" y="106"/>
                </a:lnTo>
                <a:lnTo>
                  <a:pt x="183" y="109"/>
                </a:lnTo>
                <a:lnTo>
                  <a:pt x="189" y="112"/>
                </a:lnTo>
                <a:lnTo>
                  <a:pt x="197" y="115"/>
                </a:lnTo>
                <a:lnTo>
                  <a:pt x="203" y="116"/>
                </a:lnTo>
                <a:lnTo>
                  <a:pt x="208" y="119"/>
                </a:lnTo>
                <a:lnTo>
                  <a:pt x="214" y="121"/>
                </a:lnTo>
                <a:lnTo>
                  <a:pt x="220" y="122"/>
                </a:lnTo>
                <a:lnTo>
                  <a:pt x="225" y="122"/>
                </a:lnTo>
                <a:lnTo>
                  <a:pt x="229" y="124"/>
                </a:lnTo>
                <a:lnTo>
                  <a:pt x="229" y="100"/>
                </a:lnTo>
                <a:lnTo>
                  <a:pt x="228" y="100"/>
                </a:lnTo>
                <a:lnTo>
                  <a:pt x="225" y="99"/>
                </a:lnTo>
                <a:lnTo>
                  <a:pt x="220" y="99"/>
                </a:lnTo>
                <a:lnTo>
                  <a:pt x="216" y="97"/>
                </a:lnTo>
                <a:lnTo>
                  <a:pt x="211" y="96"/>
                </a:lnTo>
                <a:lnTo>
                  <a:pt x="205" y="93"/>
                </a:lnTo>
                <a:lnTo>
                  <a:pt x="198" y="90"/>
                </a:lnTo>
                <a:lnTo>
                  <a:pt x="192" y="87"/>
                </a:lnTo>
                <a:lnTo>
                  <a:pt x="185" y="84"/>
                </a:lnTo>
                <a:lnTo>
                  <a:pt x="177" y="81"/>
                </a:lnTo>
                <a:lnTo>
                  <a:pt x="170" y="78"/>
                </a:lnTo>
                <a:lnTo>
                  <a:pt x="163" y="73"/>
                </a:lnTo>
                <a:lnTo>
                  <a:pt x="154" y="69"/>
                </a:lnTo>
                <a:lnTo>
                  <a:pt x="146" y="66"/>
                </a:lnTo>
                <a:lnTo>
                  <a:pt x="138" y="62"/>
                </a:lnTo>
                <a:lnTo>
                  <a:pt x="129" y="57"/>
                </a:lnTo>
                <a:lnTo>
                  <a:pt x="121" y="53"/>
                </a:lnTo>
                <a:lnTo>
                  <a:pt x="112" y="48"/>
                </a:lnTo>
                <a:lnTo>
                  <a:pt x="104" y="44"/>
                </a:lnTo>
                <a:lnTo>
                  <a:pt x="96" y="40"/>
                </a:lnTo>
                <a:lnTo>
                  <a:pt x="87" y="35"/>
                </a:lnTo>
                <a:lnTo>
                  <a:pt x="80" y="31"/>
                </a:lnTo>
                <a:lnTo>
                  <a:pt x="71" y="28"/>
                </a:lnTo>
                <a:lnTo>
                  <a:pt x="64" y="23"/>
                </a:lnTo>
                <a:lnTo>
                  <a:pt x="56" y="19"/>
                </a:lnTo>
                <a:lnTo>
                  <a:pt x="50" y="16"/>
                </a:lnTo>
                <a:lnTo>
                  <a:pt x="43" y="13"/>
                </a:lnTo>
                <a:lnTo>
                  <a:pt x="37" y="10"/>
                </a:lnTo>
                <a:lnTo>
                  <a:pt x="31" y="7"/>
                </a:lnTo>
                <a:lnTo>
                  <a:pt x="25" y="4"/>
                </a:lnTo>
                <a:lnTo>
                  <a:pt x="21" y="3"/>
                </a:lnTo>
                <a:lnTo>
                  <a:pt x="16" y="0"/>
                </a:lnTo>
                <a:lnTo>
                  <a:pt x="24" y="12"/>
                </a:lnTo>
                <a:lnTo>
                  <a:pt x="0" y="12"/>
                </a:lnTo>
                <a:lnTo>
                  <a:pt x="0" y="19"/>
                </a:lnTo>
                <a:lnTo>
                  <a:pt x="8" y="22"/>
                </a:lnTo>
                <a:lnTo>
                  <a:pt x="0" y="12"/>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4" name="Freeform 88"/>
          <p:cNvSpPr>
            <a:spLocks/>
          </p:cNvSpPr>
          <p:nvPr/>
        </p:nvSpPr>
        <p:spPr bwMode="auto">
          <a:xfrm>
            <a:off x="6596063" y="2062163"/>
            <a:ext cx="47625" cy="130175"/>
          </a:xfrm>
          <a:custGeom>
            <a:avLst/>
            <a:gdLst>
              <a:gd name="T0" fmla="*/ 2147483647 w 56"/>
              <a:gd name="T1" fmla="*/ 2147483647 h 121"/>
              <a:gd name="T2" fmla="*/ 2147483647 w 56"/>
              <a:gd name="T3" fmla="*/ 2147483647 h 121"/>
              <a:gd name="T4" fmla="*/ 2147483647 w 56"/>
              <a:gd name="T5" fmla="*/ 2147483647 h 121"/>
              <a:gd name="T6" fmla="*/ 2147483647 w 56"/>
              <a:gd name="T7" fmla="*/ 2147483647 h 121"/>
              <a:gd name="T8" fmla="*/ 2147483647 w 56"/>
              <a:gd name="T9" fmla="*/ 2147483647 h 121"/>
              <a:gd name="T10" fmla="*/ 2147483647 w 56"/>
              <a:gd name="T11" fmla="*/ 2147483647 h 121"/>
              <a:gd name="T12" fmla="*/ 2147483647 w 56"/>
              <a:gd name="T13" fmla="*/ 2147483647 h 121"/>
              <a:gd name="T14" fmla="*/ 2147483647 w 56"/>
              <a:gd name="T15" fmla="*/ 2147483647 h 121"/>
              <a:gd name="T16" fmla="*/ 2147483647 w 56"/>
              <a:gd name="T17" fmla="*/ 2147483647 h 121"/>
              <a:gd name="T18" fmla="*/ 2147483647 w 56"/>
              <a:gd name="T19" fmla="*/ 2147483647 h 121"/>
              <a:gd name="T20" fmla="*/ 2147483647 w 56"/>
              <a:gd name="T21" fmla="*/ 2147483647 h 121"/>
              <a:gd name="T22" fmla="*/ 2147483647 w 56"/>
              <a:gd name="T23" fmla="*/ 2147483647 h 121"/>
              <a:gd name="T24" fmla="*/ 2147483647 w 56"/>
              <a:gd name="T25" fmla="*/ 2147483647 h 121"/>
              <a:gd name="T26" fmla="*/ 2147483647 w 56"/>
              <a:gd name="T27" fmla="*/ 2147483647 h 121"/>
              <a:gd name="T28" fmla="*/ 2147483647 w 56"/>
              <a:gd name="T29" fmla="*/ 2147483647 h 121"/>
              <a:gd name="T30" fmla="*/ 0 w 56"/>
              <a:gd name="T31" fmla="*/ 2147483647 h 121"/>
              <a:gd name="T32" fmla="*/ 0 w 56"/>
              <a:gd name="T33" fmla="*/ 2147483647 h 121"/>
              <a:gd name="T34" fmla="*/ 2147483647 w 56"/>
              <a:gd name="T35" fmla="*/ 2147483647 h 121"/>
              <a:gd name="T36" fmla="*/ 2147483647 w 56"/>
              <a:gd name="T37" fmla="*/ 2147483647 h 121"/>
              <a:gd name="T38" fmla="*/ 2147483647 w 56"/>
              <a:gd name="T39" fmla="*/ 2147483647 h 121"/>
              <a:gd name="T40" fmla="*/ 2147483647 w 56"/>
              <a:gd name="T41" fmla="*/ 2147483647 h 121"/>
              <a:gd name="T42" fmla="*/ 2147483647 w 56"/>
              <a:gd name="T43" fmla="*/ 2147483647 h 121"/>
              <a:gd name="T44" fmla="*/ 2147483647 w 56"/>
              <a:gd name="T45" fmla="*/ 2147483647 h 121"/>
              <a:gd name="T46" fmla="*/ 2147483647 w 56"/>
              <a:gd name="T47" fmla="*/ 2147483647 h 121"/>
              <a:gd name="T48" fmla="*/ 2147483647 w 56"/>
              <a:gd name="T49" fmla="*/ 2147483647 h 121"/>
              <a:gd name="T50" fmla="*/ 2147483647 w 56"/>
              <a:gd name="T51" fmla="*/ 2147483647 h 121"/>
              <a:gd name="T52" fmla="*/ 2147483647 w 56"/>
              <a:gd name="T53" fmla="*/ 2147483647 h 121"/>
              <a:gd name="T54" fmla="*/ 2147483647 w 56"/>
              <a:gd name="T55" fmla="*/ 2147483647 h 121"/>
              <a:gd name="T56" fmla="*/ 2147483647 w 56"/>
              <a:gd name="T57" fmla="*/ 2147483647 h 121"/>
              <a:gd name="T58" fmla="*/ 2147483647 w 56"/>
              <a:gd name="T59" fmla="*/ 2147483647 h 121"/>
              <a:gd name="T60" fmla="*/ 2147483647 w 56"/>
              <a:gd name="T61" fmla="*/ 2147483647 h 121"/>
              <a:gd name="T62" fmla="*/ 2147483647 w 56"/>
              <a:gd name="T63" fmla="*/ 2147483647 h 121"/>
              <a:gd name="T64" fmla="*/ 2147483647 w 56"/>
              <a:gd name="T65" fmla="*/ 2147483647 h 121"/>
              <a:gd name="T66" fmla="*/ 2147483647 w 56"/>
              <a:gd name="T67" fmla="*/ 2147483647 h 121"/>
              <a:gd name="T68" fmla="*/ 2147483647 w 56"/>
              <a:gd name="T69" fmla="*/ 0 h 121"/>
              <a:gd name="T70" fmla="*/ 2147483647 w 56"/>
              <a:gd name="T71" fmla="*/ 0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121"/>
              <a:gd name="T110" fmla="*/ 56 w 56"/>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121">
                <a:moveTo>
                  <a:pt x="45" y="0"/>
                </a:moveTo>
                <a:lnTo>
                  <a:pt x="34" y="10"/>
                </a:lnTo>
                <a:lnTo>
                  <a:pt x="33" y="13"/>
                </a:lnTo>
                <a:lnTo>
                  <a:pt x="33" y="14"/>
                </a:lnTo>
                <a:lnTo>
                  <a:pt x="33" y="16"/>
                </a:lnTo>
                <a:lnTo>
                  <a:pt x="33" y="19"/>
                </a:lnTo>
                <a:lnTo>
                  <a:pt x="31" y="20"/>
                </a:lnTo>
                <a:lnTo>
                  <a:pt x="31" y="23"/>
                </a:lnTo>
                <a:lnTo>
                  <a:pt x="30" y="26"/>
                </a:lnTo>
                <a:lnTo>
                  <a:pt x="30" y="28"/>
                </a:lnTo>
                <a:lnTo>
                  <a:pt x="28" y="31"/>
                </a:lnTo>
                <a:lnTo>
                  <a:pt x="27" y="34"/>
                </a:lnTo>
                <a:lnTo>
                  <a:pt x="25" y="38"/>
                </a:lnTo>
                <a:lnTo>
                  <a:pt x="24" y="41"/>
                </a:lnTo>
                <a:lnTo>
                  <a:pt x="22" y="44"/>
                </a:lnTo>
                <a:lnTo>
                  <a:pt x="21" y="47"/>
                </a:lnTo>
                <a:lnTo>
                  <a:pt x="19" y="51"/>
                </a:lnTo>
                <a:lnTo>
                  <a:pt x="18" y="54"/>
                </a:lnTo>
                <a:lnTo>
                  <a:pt x="16" y="59"/>
                </a:lnTo>
                <a:lnTo>
                  <a:pt x="15" y="62"/>
                </a:lnTo>
                <a:lnTo>
                  <a:pt x="14" y="66"/>
                </a:lnTo>
                <a:lnTo>
                  <a:pt x="12" y="69"/>
                </a:lnTo>
                <a:lnTo>
                  <a:pt x="11" y="73"/>
                </a:lnTo>
                <a:lnTo>
                  <a:pt x="9" y="78"/>
                </a:lnTo>
                <a:lnTo>
                  <a:pt x="8" y="81"/>
                </a:lnTo>
                <a:lnTo>
                  <a:pt x="6" y="85"/>
                </a:lnTo>
                <a:lnTo>
                  <a:pt x="5" y="90"/>
                </a:lnTo>
                <a:lnTo>
                  <a:pt x="3" y="94"/>
                </a:lnTo>
                <a:lnTo>
                  <a:pt x="3" y="98"/>
                </a:lnTo>
                <a:lnTo>
                  <a:pt x="2" y="103"/>
                </a:lnTo>
                <a:lnTo>
                  <a:pt x="2" y="107"/>
                </a:lnTo>
                <a:lnTo>
                  <a:pt x="0" y="112"/>
                </a:lnTo>
                <a:lnTo>
                  <a:pt x="0" y="116"/>
                </a:lnTo>
                <a:lnTo>
                  <a:pt x="0" y="121"/>
                </a:lnTo>
                <a:lnTo>
                  <a:pt x="24" y="121"/>
                </a:lnTo>
                <a:lnTo>
                  <a:pt x="24" y="116"/>
                </a:lnTo>
                <a:lnTo>
                  <a:pt x="24" y="113"/>
                </a:lnTo>
                <a:lnTo>
                  <a:pt x="24" y="110"/>
                </a:lnTo>
                <a:lnTo>
                  <a:pt x="25" y="106"/>
                </a:lnTo>
                <a:lnTo>
                  <a:pt x="25" y="103"/>
                </a:lnTo>
                <a:lnTo>
                  <a:pt x="27" y="100"/>
                </a:lnTo>
                <a:lnTo>
                  <a:pt x="27" y="95"/>
                </a:lnTo>
                <a:lnTo>
                  <a:pt x="28" y="93"/>
                </a:lnTo>
                <a:lnTo>
                  <a:pt x="30" y="88"/>
                </a:lnTo>
                <a:lnTo>
                  <a:pt x="31" y="85"/>
                </a:lnTo>
                <a:lnTo>
                  <a:pt x="33" y="81"/>
                </a:lnTo>
                <a:lnTo>
                  <a:pt x="33" y="78"/>
                </a:lnTo>
                <a:lnTo>
                  <a:pt x="34" y="75"/>
                </a:lnTo>
                <a:lnTo>
                  <a:pt x="36" y="70"/>
                </a:lnTo>
                <a:lnTo>
                  <a:pt x="37" y="67"/>
                </a:lnTo>
                <a:lnTo>
                  <a:pt x="39" y="63"/>
                </a:lnTo>
                <a:lnTo>
                  <a:pt x="42" y="60"/>
                </a:lnTo>
                <a:lnTo>
                  <a:pt x="43" y="57"/>
                </a:lnTo>
                <a:lnTo>
                  <a:pt x="45" y="53"/>
                </a:lnTo>
                <a:lnTo>
                  <a:pt x="46" y="50"/>
                </a:lnTo>
                <a:lnTo>
                  <a:pt x="47" y="47"/>
                </a:lnTo>
                <a:lnTo>
                  <a:pt x="49" y="44"/>
                </a:lnTo>
                <a:lnTo>
                  <a:pt x="50" y="39"/>
                </a:lnTo>
                <a:lnTo>
                  <a:pt x="50" y="36"/>
                </a:lnTo>
                <a:lnTo>
                  <a:pt x="52" y="34"/>
                </a:lnTo>
                <a:lnTo>
                  <a:pt x="53" y="31"/>
                </a:lnTo>
                <a:lnTo>
                  <a:pt x="55" y="28"/>
                </a:lnTo>
                <a:lnTo>
                  <a:pt x="55" y="23"/>
                </a:lnTo>
                <a:lnTo>
                  <a:pt x="56" y="20"/>
                </a:lnTo>
                <a:lnTo>
                  <a:pt x="56" y="17"/>
                </a:lnTo>
                <a:lnTo>
                  <a:pt x="56" y="14"/>
                </a:lnTo>
                <a:lnTo>
                  <a:pt x="56" y="10"/>
                </a:lnTo>
                <a:lnTo>
                  <a:pt x="45" y="22"/>
                </a:lnTo>
                <a:lnTo>
                  <a:pt x="45" y="0"/>
                </a:lnTo>
                <a:lnTo>
                  <a:pt x="34" y="0"/>
                </a:lnTo>
                <a:lnTo>
                  <a:pt x="34" y="10"/>
                </a:lnTo>
                <a:lnTo>
                  <a:pt x="45"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5" name="Freeform 89"/>
          <p:cNvSpPr>
            <a:spLocks/>
          </p:cNvSpPr>
          <p:nvPr/>
        </p:nvSpPr>
        <p:spPr bwMode="auto">
          <a:xfrm>
            <a:off x="6634163" y="2046288"/>
            <a:ext cx="23812" cy="39687"/>
          </a:xfrm>
          <a:custGeom>
            <a:avLst/>
            <a:gdLst>
              <a:gd name="T0" fmla="*/ 2147483647 w 29"/>
              <a:gd name="T1" fmla="*/ 0 h 37"/>
              <a:gd name="T2" fmla="*/ 2147483647 w 29"/>
              <a:gd name="T3" fmla="*/ 2147483647 h 37"/>
              <a:gd name="T4" fmla="*/ 2147483647 w 29"/>
              <a:gd name="T5" fmla="*/ 2147483647 h 37"/>
              <a:gd name="T6" fmla="*/ 2147483647 w 29"/>
              <a:gd name="T7" fmla="*/ 2147483647 h 37"/>
              <a:gd name="T8" fmla="*/ 2147483647 w 29"/>
              <a:gd name="T9" fmla="*/ 2147483647 h 37"/>
              <a:gd name="T10" fmla="*/ 2147483647 w 29"/>
              <a:gd name="T11" fmla="*/ 2147483647 h 37"/>
              <a:gd name="T12" fmla="*/ 2147483647 w 29"/>
              <a:gd name="T13" fmla="*/ 2147483647 h 37"/>
              <a:gd name="T14" fmla="*/ 2147483647 w 29"/>
              <a:gd name="T15" fmla="*/ 2147483647 h 37"/>
              <a:gd name="T16" fmla="*/ 0 w 29"/>
              <a:gd name="T17" fmla="*/ 2147483647 h 37"/>
              <a:gd name="T18" fmla="*/ 0 w 29"/>
              <a:gd name="T19" fmla="*/ 2147483647 h 37"/>
              <a:gd name="T20" fmla="*/ 2147483647 w 29"/>
              <a:gd name="T21" fmla="*/ 2147483647 h 37"/>
              <a:gd name="T22" fmla="*/ 2147483647 w 29"/>
              <a:gd name="T23" fmla="*/ 2147483647 h 37"/>
              <a:gd name="T24" fmla="*/ 2147483647 w 29"/>
              <a:gd name="T25" fmla="*/ 2147483647 h 37"/>
              <a:gd name="T26" fmla="*/ 2147483647 w 29"/>
              <a:gd name="T27" fmla="*/ 2147483647 h 37"/>
              <a:gd name="T28" fmla="*/ 2147483647 w 29"/>
              <a:gd name="T29" fmla="*/ 2147483647 h 37"/>
              <a:gd name="T30" fmla="*/ 2147483647 w 29"/>
              <a:gd name="T31" fmla="*/ 2147483647 h 37"/>
              <a:gd name="T32" fmla="*/ 2147483647 w 29"/>
              <a:gd name="T33" fmla="*/ 2147483647 h 37"/>
              <a:gd name="T34" fmla="*/ 2147483647 w 29"/>
              <a:gd name="T35" fmla="*/ 2147483647 h 37"/>
              <a:gd name="T36" fmla="*/ 2147483647 w 29"/>
              <a:gd name="T37" fmla="*/ 2147483647 h 37"/>
              <a:gd name="T38" fmla="*/ 2147483647 w 29"/>
              <a:gd name="T39" fmla="*/ 2147483647 h 37"/>
              <a:gd name="T40" fmla="*/ 2147483647 w 29"/>
              <a:gd name="T41" fmla="*/ 2147483647 h 37"/>
              <a:gd name="T42" fmla="*/ 2147483647 w 29"/>
              <a:gd name="T43" fmla="*/ 2147483647 h 37"/>
              <a:gd name="T44" fmla="*/ 2147483647 w 29"/>
              <a:gd name="T45" fmla="*/ 2147483647 h 37"/>
              <a:gd name="T46" fmla="*/ 2147483647 w 29"/>
              <a:gd name="T47" fmla="*/ 2147483647 h 37"/>
              <a:gd name="T48" fmla="*/ 2147483647 w 29"/>
              <a:gd name="T49" fmla="*/ 2147483647 h 37"/>
              <a:gd name="T50" fmla="*/ 2147483647 w 29"/>
              <a:gd name="T51" fmla="*/ 2147483647 h 37"/>
              <a:gd name="T52" fmla="*/ 2147483647 w 29"/>
              <a:gd name="T53" fmla="*/ 2147483647 h 37"/>
              <a:gd name="T54" fmla="*/ 2147483647 w 29"/>
              <a:gd name="T55" fmla="*/ 2147483647 h 37"/>
              <a:gd name="T56" fmla="*/ 2147483647 w 29"/>
              <a:gd name="T57" fmla="*/ 2147483647 h 37"/>
              <a:gd name="T58" fmla="*/ 2147483647 w 29"/>
              <a:gd name="T59" fmla="*/ 2147483647 h 37"/>
              <a:gd name="T60" fmla="*/ 2147483647 w 29"/>
              <a:gd name="T61" fmla="*/ 2147483647 h 37"/>
              <a:gd name="T62" fmla="*/ 2147483647 w 29"/>
              <a:gd name="T63" fmla="*/ 2147483647 h 37"/>
              <a:gd name="T64" fmla="*/ 2147483647 w 29"/>
              <a:gd name="T65" fmla="*/ 2147483647 h 37"/>
              <a:gd name="T66" fmla="*/ 2147483647 w 29"/>
              <a:gd name="T67" fmla="*/ 2147483647 h 37"/>
              <a:gd name="T68" fmla="*/ 2147483647 w 29"/>
              <a:gd name="T69" fmla="*/ 2147483647 h 37"/>
              <a:gd name="T70" fmla="*/ 2147483647 w 29"/>
              <a:gd name="T71" fmla="*/ 2147483647 h 37"/>
              <a:gd name="T72" fmla="*/ 2147483647 w 29"/>
              <a:gd name="T73" fmla="*/ 2147483647 h 37"/>
              <a:gd name="T74" fmla="*/ 2147483647 w 29"/>
              <a:gd name="T75" fmla="*/ 2147483647 h 37"/>
              <a:gd name="T76" fmla="*/ 2147483647 w 29"/>
              <a:gd name="T77" fmla="*/ 2147483647 h 37"/>
              <a:gd name="T78" fmla="*/ 2147483647 w 29"/>
              <a:gd name="T79" fmla="*/ 2147483647 h 37"/>
              <a:gd name="T80" fmla="*/ 2147483647 w 29"/>
              <a:gd name="T81" fmla="*/ 2147483647 h 37"/>
              <a:gd name="T82" fmla="*/ 2147483647 w 29"/>
              <a:gd name="T83" fmla="*/ 2147483647 h 37"/>
              <a:gd name="T84" fmla="*/ 2147483647 w 29"/>
              <a:gd name="T85" fmla="*/ 0 h 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37"/>
              <a:gd name="T131" fmla="*/ 29 w 29"/>
              <a:gd name="T132" fmla="*/ 37 h 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37">
                <a:moveTo>
                  <a:pt x="8" y="0"/>
                </a:moveTo>
                <a:lnTo>
                  <a:pt x="5" y="9"/>
                </a:lnTo>
                <a:lnTo>
                  <a:pt x="5" y="10"/>
                </a:lnTo>
                <a:lnTo>
                  <a:pt x="4" y="10"/>
                </a:lnTo>
                <a:lnTo>
                  <a:pt x="4" y="12"/>
                </a:lnTo>
                <a:lnTo>
                  <a:pt x="2" y="13"/>
                </a:lnTo>
                <a:lnTo>
                  <a:pt x="1" y="13"/>
                </a:lnTo>
                <a:lnTo>
                  <a:pt x="1" y="15"/>
                </a:lnTo>
                <a:lnTo>
                  <a:pt x="0" y="15"/>
                </a:lnTo>
                <a:lnTo>
                  <a:pt x="0" y="37"/>
                </a:lnTo>
                <a:lnTo>
                  <a:pt x="1" y="37"/>
                </a:lnTo>
                <a:lnTo>
                  <a:pt x="2" y="37"/>
                </a:lnTo>
                <a:lnTo>
                  <a:pt x="4" y="37"/>
                </a:lnTo>
                <a:lnTo>
                  <a:pt x="5" y="37"/>
                </a:lnTo>
                <a:lnTo>
                  <a:pt x="7" y="37"/>
                </a:lnTo>
                <a:lnTo>
                  <a:pt x="8" y="35"/>
                </a:lnTo>
                <a:lnTo>
                  <a:pt x="10" y="35"/>
                </a:lnTo>
                <a:lnTo>
                  <a:pt x="11" y="35"/>
                </a:lnTo>
                <a:lnTo>
                  <a:pt x="13" y="34"/>
                </a:lnTo>
                <a:lnTo>
                  <a:pt x="14" y="34"/>
                </a:lnTo>
                <a:lnTo>
                  <a:pt x="14" y="32"/>
                </a:lnTo>
                <a:lnTo>
                  <a:pt x="16" y="32"/>
                </a:lnTo>
                <a:lnTo>
                  <a:pt x="17" y="31"/>
                </a:lnTo>
                <a:lnTo>
                  <a:pt x="19" y="31"/>
                </a:lnTo>
                <a:lnTo>
                  <a:pt x="19" y="29"/>
                </a:lnTo>
                <a:lnTo>
                  <a:pt x="20" y="29"/>
                </a:lnTo>
                <a:lnTo>
                  <a:pt x="22" y="28"/>
                </a:lnTo>
                <a:lnTo>
                  <a:pt x="22" y="26"/>
                </a:lnTo>
                <a:lnTo>
                  <a:pt x="23" y="26"/>
                </a:lnTo>
                <a:lnTo>
                  <a:pt x="23" y="25"/>
                </a:lnTo>
                <a:lnTo>
                  <a:pt x="25" y="23"/>
                </a:lnTo>
                <a:lnTo>
                  <a:pt x="25" y="22"/>
                </a:lnTo>
                <a:lnTo>
                  <a:pt x="26" y="21"/>
                </a:lnTo>
                <a:lnTo>
                  <a:pt x="26" y="19"/>
                </a:lnTo>
                <a:lnTo>
                  <a:pt x="28" y="18"/>
                </a:lnTo>
                <a:lnTo>
                  <a:pt x="28" y="16"/>
                </a:lnTo>
                <a:lnTo>
                  <a:pt x="28" y="15"/>
                </a:lnTo>
                <a:lnTo>
                  <a:pt x="29" y="13"/>
                </a:lnTo>
                <a:lnTo>
                  <a:pt x="29" y="12"/>
                </a:lnTo>
                <a:lnTo>
                  <a:pt x="29" y="10"/>
                </a:lnTo>
                <a:lnTo>
                  <a:pt x="29" y="9"/>
                </a:lnTo>
                <a:lnTo>
                  <a:pt x="26" y="18"/>
                </a:lnTo>
                <a:lnTo>
                  <a:pt x="8"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6" name="Freeform 90"/>
          <p:cNvSpPr>
            <a:spLocks/>
          </p:cNvSpPr>
          <p:nvPr/>
        </p:nvSpPr>
        <p:spPr bwMode="auto">
          <a:xfrm>
            <a:off x="6640513" y="2038350"/>
            <a:ext cx="20637" cy="26988"/>
          </a:xfrm>
          <a:custGeom>
            <a:avLst/>
            <a:gdLst>
              <a:gd name="T0" fmla="*/ 2147483647 w 25"/>
              <a:gd name="T1" fmla="*/ 2147483647 h 25"/>
              <a:gd name="T2" fmla="*/ 2147483647 w 25"/>
              <a:gd name="T3" fmla="*/ 0 h 25"/>
              <a:gd name="T4" fmla="*/ 0 w 25"/>
              <a:gd name="T5" fmla="*/ 2147483647 h 25"/>
              <a:gd name="T6" fmla="*/ 2147483647 w 25"/>
              <a:gd name="T7" fmla="*/ 2147483647 h 25"/>
              <a:gd name="T8" fmla="*/ 2147483647 w 25"/>
              <a:gd name="T9" fmla="*/ 2147483647 h 25"/>
              <a:gd name="T10" fmla="*/ 2147483647 w 25"/>
              <a:gd name="T11" fmla="*/ 2147483647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18" y="7"/>
                </a:moveTo>
                <a:lnTo>
                  <a:pt x="9" y="0"/>
                </a:lnTo>
                <a:lnTo>
                  <a:pt x="0" y="7"/>
                </a:lnTo>
                <a:lnTo>
                  <a:pt x="18" y="25"/>
                </a:lnTo>
                <a:lnTo>
                  <a:pt x="25" y="16"/>
                </a:lnTo>
                <a:lnTo>
                  <a:pt x="18" y="7"/>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7" name="Freeform 91"/>
          <p:cNvSpPr>
            <a:spLocks/>
          </p:cNvSpPr>
          <p:nvPr/>
        </p:nvSpPr>
        <p:spPr bwMode="auto">
          <a:xfrm>
            <a:off x="6564313" y="1984375"/>
            <a:ext cx="139700" cy="177800"/>
          </a:xfrm>
          <a:custGeom>
            <a:avLst/>
            <a:gdLst>
              <a:gd name="T0" fmla="*/ 2147483647 w 166"/>
              <a:gd name="T1" fmla="*/ 0 h 166"/>
              <a:gd name="T2" fmla="*/ 0 w 166"/>
              <a:gd name="T3" fmla="*/ 2147483647 h 166"/>
              <a:gd name="T4" fmla="*/ 2147483647 w 166"/>
              <a:gd name="T5" fmla="*/ 2147483647 h 166"/>
              <a:gd name="T6" fmla="*/ 2147483647 w 166"/>
              <a:gd name="T7" fmla="*/ 2147483647 h 166"/>
              <a:gd name="T8" fmla="*/ 2147483647 w 166"/>
              <a:gd name="T9" fmla="*/ 2147483647 h 166"/>
              <a:gd name="T10" fmla="*/ 2147483647 w 166"/>
              <a:gd name="T11" fmla="*/ 2147483647 h 166"/>
              <a:gd name="T12" fmla="*/ 2147483647 w 166"/>
              <a:gd name="T13" fmla="*/ 2147483647 h 166"/>
              <a:gd name="T14" fmla="*/ 2147483647 w 166"/>
              <a:gd name="T15" fmla="*/ 2147483647 h 166"/>
              <a:gd name="T16" fmla="*/ 2147483647 w 166"/>
              <a:gd name="T17" fmla="*/ 2147483647 h 166"/>
              <a:gd name="T18" fmla="*/ 2147483647 w 166"/>
              <a:gd name="T19" fmla="*/ 2147483647 h 166"/>
              <a:gd name="T20" fmla="*/ 2147483647 w 166"/>
              <a:gd name="T21" fmla="*/ 2147483647 h 166"/>
              <a:gd name="T22" fmla="*/ 2147483647 w 166"/>
              <a:gd name="T23" fmla="*/ 2147483647 h 166"/>
              <a:gd name="T24" fmla="*/ 2147483647 w 166"/>
              <a:gd name="T25" fmla="*/ 2147483647 h 166"/>
              <a:gd name="T26" fmla="*/ 2147483647 w 166"/>
              <a:gd name="T27" fmla="*/ 2147483647 h 166"/>
              <a:gd name="T28" fmla="*/ 2147483647 w 166"/>
              <a:gd name="T29" fmla="*/ 2147483647 h 166"/>
              <a:gd name="T30" fmla="*/ 2147483647 w 166"/>
              <a:gd name="T31" fmla="*/ 2147483647 h 166"/>
              <a:gd name="T32" fmla="*/ 2147483647 w 166"/>
              <a:gd name="T33" fmla="*/ 2147483647 h 166"/>
              <a:gd name="T34" fmla="*/ 2147483647 w 166"/>
              <a:gd name="T35" fmla="*/ 2147483647 h 166"/>
              <a:gd name="T36" fmla="*/ 2147483647 w 166"/>
              <a:gd name="T37" fmla="*/ 2147483647 h 166"/>
              <a:gd name="T38" fmla="*/ 2147483647 w 166"/>
              <a:gd name="T39" fmla="*/ 2147483647 h 166"/>
              <a:gd name="T40" fmla="*/ 2147483647 w 166"/>
              <a:gd name="T41" fmla="*/ 2147483647 h 166"/>
              <a:gd name="T42" fmla="*/ 2147483647 w 166"/>
              <a:gd name="T43" fmla="*/ 2147483647 h 166"/>
              <a:gd name="T44" fmla="*/ 2147483647 w 166"/>
              <a:gd name="T45" fmla="*/ 2147483647 h 166"/>
              <a:gd name="T46" fmla="*/ 2147483647 w 166"/>
              <a:gd name="T47" fmla="*/ 2147483647 h 166"/>
              <a:gd name="T48" fmla="*/ 2147483647 w 166"/>
              <a:gd name="T49" fmla="*/ 2147483647 h 166"/>
              <a:gd name="T50" fmla="*/ 2147483647 w 166"/>
              <a:gd name="T51" fmla="*/ 2147483647 h 166"/>
              <a:gd name="T52" fmla="*/ 2147483647 w 166"/>
              <a:gd name="T53" fmla="*/ 2147483647 h 166"/>
              <a:gd name="T54" fmla="*/ 2147483647 w 166"/>
              <a:gd name="T55" fmla="*/ 2147483647 h 166"/>
              <a:gd name="T56" fmla="*/ 2147483647 w 166"/>
              <a:gd name="T57" fmla="*/ 2147483647 h 166"/>
              <a:gd name="T58" fmla="*/ 2147483647 w 166"/>
              <a:gd name="T59" fmla="*/ 2147483647 h 166"/>
              <a:gd name="T60" fmla="*/ 2147483647 w 166"/>
              <a:gd name="T61" fmla="*/ 2147483647 h 166"/>
              <a:gd name="T62" fmla="*/ 2147483647 w 166"/>
              <a:gd name="T63" fmla="*/ 2147483647 h 166"/>
              <a:gd name="T64" fmla="*/ 2147483647 w 166"/>
              <a:gd name="T65" fmla="*/ 2147483647 h 166"/>
              <a:gd name="T66" fmla="*/ 2147483647 w 166"/>
              <a:gd name="T67" fmla="*/ 2147483647 h 166"/>
              <a:gd name="T68" fmla="*/ 2147483647 w 166"/>
              <a:gd name="T69" fmla="*/ 0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6"/>
              <a:gd name="T107" fmla="*/ 166 w 166"/>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6">
                <a:moveTo>
                  <a:pt x="166" y="0"/>
                </a:moveTo>
                <a:lnTo>
                  <a:pt x="0" y="67"/>
                </a:lnTo>
                <a:lnTo>
                  <a:pt x="5" y="68"/>
                </a:lnTo>
                <a:lnTo>
                  <a:pt x="9" y="70"/>
                </a:lnTo>
                <a:lnTo>
                  <a:pt x="14" y="71"/>
                </a:lnTo>
                <a:lnTo>
                  <a:pt x="18" y="74"/>
                </a:lnTo>
                <a:lnTo>
                  <a:pt x="22" y="76"/>
                </a:lnTo>
                <a:lnTo>
                  <a:pt x="25" y="77"/>
                </a:lnTo>
                <a:lnTo>
                  <a:pt x="30" y="80"/>
                </a:lnTo>
                <a:lnTo>
                  <a:pt x="34" y="81"/>
                </a:lnTo>
                <a:lnTo>
                  <a:pt x="37" y="84"/>
                </a:lnTo>
                <a:lnTo>
                  <a:pt x="42" y="87"/>
                </a:lnTo>
                <a:lnTo>
                  <a:pt x="45" y="89"/>
                </a:lnTo>
                <a:lnTo>
                  <a:pt x="49" y="92"/>
                </a:lnTo>
                <a:lnTo>
                  <a:pt x="52" y="95"/>
                </a:lnTo>
                <a:lnTo>
                  <a:pt x="56" y="98"/>
                </a:lnTo>
                <a:lnTo>
                  <a:pt x="59" y="101"/>
                </a:lnTo>
                <a:lnTo>
                  <a:pt x="62" y="104"/>
                </a:lnTo>
                <a:lnTo>
                  <a:pt x="65" y="107"/>
                </a:lnTo>
                <a:lnTo>
                  <a:pt x="68" y="109"/>
                </a:lnTo>
                <a:lnTo>
                  <a:pt x="71" y="114"/>
                </a:lnTo>
                <a:lnTo>
                  <a:pt x="74" y="117"/>
                </a:lnTo>
                <a:lnTo>
                  <a:pt x="77" y="120"/>
                </a:lnTo>
                <a:lnTo>
                  <a:pt x="79" y="124"/>
                </a:lnTo>
                <a:lnTo>
                  <a:pt x="82" y="127"/>
                </a:lnTo>
                <a:lnTo>
                  <a:pt x="84" y="132"/>
                </a:lnTo>
                <a:lnTo>
                  <a:pt x="86" y="136"/>
                </a:lnTo>
                <a:lnTo>
                  <a:pt x="89" y="140"/>
                </a:lnTo>
                <a:lnTo>
                  <a:pt x="90" y="143"/>
                </a:lnTo>
                <a:lnTo>
                  <a:pt x="92" y="148"/>
                </a:lnTo>
                <a:lnTo>
                  <a:pt x="95" y="152"/>
                </a:lnTo>
                <a:lnTo>
                  <a:pt x="96" y="157"/>
                </a:lnTo>
                <a:lnTo>
                  <a:pt x="98" y="161"/>
                </a:lnTo>
                <a:lnTo>
                  <a:pt x="99" y="166"/>
                </a:lnTo>
                <a:lnTo>
                  <a:pt x="166" y="0"/>
                </a:lnTo>
                <a:close/>
              </a:path>
            </a:pathLst>
          </a:custGeom>
          <a:solidFill>
            <a:srgbClr val="000000"/>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8" name="Rectangle 92"/>
          <p:cNvSpPr>
            <a:spLocks noChangeArrowheads="1"/>
          </p:cNvSpPr>
          <p:nvPr/>
        </p:nvSpPr>
        <p:spPr bwMode="auto">
          <a:xfrm>
            <a:off x="6681788" y="2454275"/>
            <a:ext cx="115887" cy="61913"/>
          </a:xfrm>
          <a:prstGeom prst="rect">
            <a:avLst/>
          </a:prstGeom>
          <a:solidFill>
            <a:srgbClr val="FF6600"/>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89" name="Rectangle 93"/>
          <p:cNvSpPr>
            <a:spLocks noChangeArrowheads="1"/>
          </p:cNvSpPr>
          <p:nvPr/>
        </p:nvSpPr>
        <p:spPr bwMode="auto">
          <a:xfrm>
            <a:off x="6681788" y="2454275"/>
            <a:ext cx="115887" cy="61913"/>
          </a:xfrm>
          <a:prstGeom prst="rect">
            <a:avLst/>
          </a:prstGeom>
          <a:noFill/>
          <a:ln w="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0" name="Rectangle 94"/>
          <p:cNvSpPr>
            <a:spLocks noChangeArrowheads="1"/>
          </p:cNvSpPr>
          <p:nvPr/>
        </p:nvSpPr>
        <p:spPr bwMode="auto">
          <a:xfrm>
            <a:off x="7434263" y="2398713"/>
            <a:ext cx="117475" cy="61912"/>
          </a:xfrm>
          <a:prstGeom prst="rect">
            <a:avLst/>
          </a:prstGeom>
          <a:solidFill>
            <a:srgbClr val="FF0000"/>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1" name="Rectangle 95"/>
          <p:cNvSpPr>
            <a:spLocks noChangeArrowheads="1"/>
          </p:cNvSpPr>
          <p:nvPr/>
        </p:nvSpPr>
        <p:spPr bwMode="auto">
          <a:xfrm>
            <a:off x="7434263" y="2398713"/>
            <a:ext cx="117475" cy="61912"/>
          </a:xfrm>
          <a:prstGeom prst="rect">
            <a:avLst/>
          </a:prstGeom>
          <a:noFill/>
          <a:ln w="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2" name="Rectangle 96"/>
          <p:cNvSpPr>
            <a:spLocks noChangeArrowheads="1"/>
          </p:cNvSpPr>
          <p:nvPr/>
        </p:nvSpPr>
        <p:spPr bwMode="auto">
          <a:xfrm>
            <a:off x="5789613" y="2390775"/>
            <a:ext cx="117475" cy="61913"/>
          </a:xfrm>
          <a:prstGeom prst="rect">
            <a:avLst/>
          </a:prstGeom>
          <a:solidFill>
            <a:srgbClr val="FF0000"/>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3" name="Rectangle 97"/>
          <p:cNvSpPr>
            <a:spLocks noChangeArrowheads="1"/>
          </p:cNvSpPr>
          <p:nvPr/>
        </p:nvSpPr>
        <p:spPr bwMode="auto">
          <a:xfrm>
            <a:off x="5789613" y="2390775"/>
            <a:ext cx="117475" cy="61913"/>
          </a:xfrm>
          <a:prstGeom prst="rect">
            <a:avLst/>
          </a:prstGeom>
          <a:noFill/>
          <a:ln w="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4" name="Text Box 98"/>
          <p:cNvSpPr txBox="1">
            <a:spLocks noChangeArrowheads="1"/>
          </p:cNvSpPr>
          <p:nvPr/>
        </p:nvSpPr>
        <p:spPr bwMode="auto">
          <a:xfrm>
            <a:off x="4800600" y="6096000"/>
            <a:ext cx="4114800" cy="646331"/>
          </a:xfrm>
          <a:prstGeom prst="rect">
            <a:avLst/>
          </a:prstGeom>
          <a:noFill/>
          <a:ln w="12699">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Deficiency of Oxygen Near Center of Spoon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Made From 2 Clad Layers Caused Corrosion of Stainless Steel</a:t>
            </a:r>
          </a:p>
        </p:txBody>
      </p:sp>
      <p:pic>
        <p:nvPicPr>
          <p:cNvPr id="4195" name="Picture 99" descr="spoon-1a"/>
          <p:cNvPicPr>
            <a:picLocks noChangeAspect="1" noChangeArrowheads="1"/>
          </p:cNvPicPr>
          <p:nvPr/>
        </p:nvPicPr>
        <p:blipFill>
          <a:blip r:embed="rId4" cstate="print">
            <a:clrChange>
              <a:clrFrom>
                <a:srgbClr val="FF3300"/>
              </a:clrFrom>
              <a:clrTo>
                <a:srgbClr val="FF3300">
                  <a:alpha val="0"/>
                </a:srgbClr>
              </a:clrTo>
            </a:clrChange>
            <a:lum bright="16000"/>
          </a:blip>
          <a:srcRect/>
          <a:stretch>
            <a:fillRect/>
          </a:stretch>
        </p:blipFill>
        <p:spPr bwMode="auto">
          <a:xfrm>
            <a:off x="4724400" y="3505200"/>
            <a:ext cx="4038600" cy="2549525"/>
          </a:xfrm>
          <a:prstGeom prst="rect">
            <a:avLst/>
          </a:prstGeom>
          <a:noFill/>
          <a:ln w="9525">
            <a:noFill/>
            <a:miter lim="800000"/>
            <a:headEnd/>
            <a:tailEnd/>
          </a:ln>
        </p:spPr>
      </p:pic>
      <p:sp>
        <p:nvSpPr>
          <p:cNvPr id="4196" name="Line 100"/>
          <p:cNvSpPr>
            <a:spLocks noChangeShapeType="1"/>
          </p:cNvSpPr>
          <p:nvPr/>
        </p:nvSpPr>
        <p:spPr bwMode="auto">
          <a:xfrm flipH="1" flipV="1">
            <a:off x="5867400" y="2514600"/>
            <a:ext cx="304800" cy="533400"/>
          </a:xfrm>
          <a:prstGeom prst="line">
            <a:avLst/>
          </a:prstGeom>
          <a:noFill/>
          <a:ln w="38100">
            <a:solidFill>
              <a:srgbClr val="000000"/>
            </a:solidFill>
            <a:round/>
            <a:headEnd type="none" w="sm" len="sm"/>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7" name="Line 101"/>
          <p:cNvSpPr>
            <a:spLocks noChangeShapeType="1"/>
          </p:cNvSpPr>
          <p:nvPr/>
        </p:nvSpPr>
        <p:spPr bwMode="auto">
          <a:xfrm flipH="1" flipV="1">
            <a:off x="6751638" y="2543175"/>
            <a:ext cx="304800" cy="533400"/>
          </a:xfrm>
          <a:prstGeom prst="line">
            <a:avLst/>
          </a:prstGeom>
          <a:noFill/>
          <a:ln w="38100">
            <a:solidFill>
              <a:srgbClr val="000000"/>
            </a:solidFill>
            <a:round/>
            <a:headEnd type="none" w="sm" len="sm"/>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8" name="Line 102"/>
          <p:cNvSpPr>
            <a:spLocks noChangeShapeType="1"/>
          </p:cNvSpPr>
          <p:nvPr/>
        </p:nvSpPr>
        <p:spPr bwMode="auto">
          <a:xfrm flipV="1">
            <a:off x="6324600" y="2590800"/>
            <a:ext cx="304800" cy="457200"/>
          </a:xfrm>
          <a:prstGeom prst="line">
            <a:avLst/>
          </a:prstGeom>
          <a:noFill/>
          <a:ln w="38100">
            <a:solidFill>
              <a:srgbClr val="000000"/>
            </a:solidFill>
            <a:round/>
            <a:headEnd type="none" w="sm" len="sm"/>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
        <p:nvSpPr>
          <p:cNvPr id="4199" name="Line 103"/>
          <p:cNvSpPr>
            <a:spLocks noChangeShapeType="1"/>
          </p:cNvSpPr>
          <p:nvPr/>
        </p:nvSpPr>
        <p:spPr bwMode="auto">
          <a:xfrm flipH="1">
            <a:off x="7183438" y="1504950"/>
            <a:ext cx="207962" cy="390525"/>
          </a:xfrm>
          <a:prstGeom prst="line">
            <a:avLst/>
          </a:prstGeom>
          <a:noFill/>
          <a:ln w="38100">
            <a:solidFill>
              <a:srgbClr val="000000"/>
            </a:solidFill>
            <a:round/>
            <a:headEnd type="none" w="sm" len="sm"/>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outerShdw blurRad="38100" dist="38100" dir="2700000" algn="tl">
                  <a:srgbClr val="000000">
                    <a:alpha val="43137"/>
                  </a:srgbClr>
                </a:outerShdw>
              </a:effectLst>
              <a:uLnTx/>
              <a:uFillTx/>
              <a:latin typeface="Univers"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C8FE3B8-EBF7-4CC4-B43E-3ECF8E02D2D3}"/>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The Salt Spray Test</a:t>
            </a:r>
          </a:p>
        </p:txBody>
      </p:sp>
      <p:sp>
        <p:nvSpPr>
          <p:cNvPr id="6" name="Rectangle 3">
            <a:extLst>
              <a:ext uri="{FF2B5EF4-FFF2-40B4-BE49-F238E27FC236}">
                <a16:creationId xmlns:a16="http://schemas.microsoft.com/office/drawing/2014/main" id="{8F0D7F54-96FD-41D9-A3E1-1C667F7FB1DF}"/>
              </a:ext>
            </a:extLst>
          </p:cNvPr>
          <p:cNvSpPr txBox="1">
            <a:spLocks noChangeArrowheads="1"/>
          </p:cNvSpPr>
          <p:nvPr/>
        </p:nvSpPr>
        <p:spPr bwMode="auto">
          <a:xfrm>
            <a:off x="687658" y="1371600"/>
            <a:ext cx="7846741" cy="4343400"/>
          </a:xfrm>
          <a:prstGeom prst="rect">
            <a:avLst/>
          </a:prstGeom>
          <a:noFill/>
          <a:ln w="9525">
            <a:noFill/>
            <a:miter lim="800000"/>
            <a:headEnd/>
            <a:tailEnd/>
          </a:ln>
          <a:effectLst/>
        </p:spPr>
        <p:txBody>
          <a:bodyPr lIns="92075" tIns="46038" rIns="92075" bIns="46038"/>
          <a:lstStyle/>
          <a:p>
            <a:pPr indent="-342900">
              <a:lnSpc>
                <a:spcPts val="3360"/>
              </a:lnSpc>
              <a:spcBef>
                <a:spcPts val="0"/>
              </a:spcBef>
              <a:spcAft>
                <a:spcPts val="0"/>
              </a:spcAft>
              <a:buClr>
                <a:srgbClr val="000000"/>
              </a:buClr>
              <a:buFont typeface="Symbol" pitchFamily="18" charset="2"/>
              <a:buNone/>
              <a:defRPr/>
            </a:pPr>
            <a:r>
              <a:rPr lang="en-US" sz="2800" b="1" kern="0" dirty="0">
                <a:solidFill>
                  <a:srgbClr val="000000"/>
                </a:solidFill>
                <a:effectLst>
                  <a:outerShdw blurRad="38100" dist="38100" dir="2700000" algn="tl">
                    <a:srgbClr val="000000">
                      <a:alpha val="43137"/>
                    </a:srgbClr>
                  </a:outerShdw>
                </a:effectLst>
                <a:latin typeface="+mn-lt"/>
              </a:rPr>
              <a:t>Differential Oxygen Corrosion Cells are accelerated by:</a:t>
            </a:r>
          </a:p>
          <a:p>
            <a:pPr indent="-342900">
              <a:lnSpc>
                <a:spcPts val="3360"/>
              </a:lnSpc>
              <a:spcBef>
                <a:spcPts val="0"/>
              </a:spcBef>
              <a:spcAft>
                <a:spcPts val="0"/>
              </a:spcAft>
              <a:buClr>
                <a:srgbClr val="000000"/>
              </a:buClr>
              <a:buFont typeface="Symbol" pitchFamily="18" charset="2"/>
              <a:buNone/>
              <a:defRPr/>
            </a:pPr>
            <a:endParaRPr lang="en-US" sz="2800" b="1" kern="0" dirty="0">
              <a:solidFill>
                <a:srgbClr val="000000"/>
              </a:solidFill>
              <a:effectLst>
                <a:outerShdw blurRad="38100" dist="38100" dir="2700000" algn="tl">
                  <a:srgbClr val="000000">
                    <a:alpha val="43137"/>
                  </a:srgbClr>
                </a:outerShdw>
              </a:effectLst>
              <a:latin typeface="+mn-lt"/>
            </a:endParaRPr>
          </a:p>
          <a:p>
            <a:pPr marL="457200" indent="-457200">
              <a:lnSpc>
                <a:spcPts val="3360"/>
              </a:lnSpc>
              <a:spcBef>
                <a:spcPts val="0"/>
              </a:spcBef>
              <a:spcAft>
                <a:spcPts val="0"/>
              </a:spcAft>
              <a:buClr>
                <a:srgbClr val="000000"/>
              </a:buClr>
              <a:buFont typeface="Arial" panose="020B0604020202020204" pitchFamily="34" charset="0"/>
              <a:buChar char="•"/>
              <a:defRPr/>
            </a:pPr>
            <a:r>
              <a:rPr lang="en-US" sz="2800" b="1" kern="0" dirty="0">
                <a:solidFill>
                  <a:srgbClr val="000000"/>
                </a:solidFill>
                <a:effectLst>
                  <a:outerShdw blurRad="38100" dist="38100" dir="2700000" algn="tl">
                    <a:srgbClr val="000000">
                      <a:alpha val="43137"/>
                    </a:srgbClr>
                  </a:outerShdw>
                </a:effectLst>
                <a:latin typeface="+mn-lt"/>
              </a:rPr>
              <a:t>Elevating the temperature of the chamber (</a:t>
            </a:r>
            <a:r>
              <a:rPr lang="en-US" sz="2800" b="1" dirty="0">
                <a:solidFill>
                  <a:srgbClr val="000000"/>
                </a:solidFill>
                <a:effectLst>
                  <a:outerShdw blurRad="38100" dist="38100" dir="2700000" algn="tl">
                    <a:srgbClr val="000000">
                      <a:alpha val="43137"/>
                    </a:srgbClr>
                  </a:outerShdw>
                </a:effectLst>
              </a:rPr>
              <a:t>35 +/- 2°C [95 +/- 3]°F) </a:t>
            </a:r>
            <a:endParaRPr lang="en-US" sz="2800" b="1" kern="0" dirty="0">
              <a:solidFill>
                <a:srgbClr val="000000"/>
              </a:solidFill>
              <a:effectLst>
                <a:outerShdw blurRad="38100" dist="38100" dir="2700000" algn="tl">
                  <a:srgbClr val="000000">
                    <a:alpha val="43137"/>
                  </a:srgbClr>
                </a:outerShdw>
              </a:effectLst>
              <a:latin typeface="+mn-lt"/>
            </a:endParaRPr>
          </a:p>
          <a:p>
            <a:pPr marL="457200" indent="-457200">
              <a:lnSpc>
                <a:spcPts val="3360"/>
              </a:lnSpc>
              <a:spcBef>
                <a:spcPts val="0"/>
              </a:spcBef>
              <a:spcAft>
                <a:spcPts val="0"/>
              </a:spcAft>
              <a:buClr>
                <a:srgbClr val="000000"/>
              </a:buClr>
              <a:buFont typeface="Arial" panose="020B0604020202020204" pitchFamily="34" charset="0"/>
              <a:buChar char="•"/>
              <a:defRPr/>
            </a:pPr>
            <a:endParaRPr lang="en-US" sz="2800" b="1" kern="0" dirty="0">
              <a:solidFill>
                <a:srgbClr val="000000"/>
              </a:solidFill>
              <a:effectLst>
                <a:outerShdw blurRad="38100" dist="38100" dir="2700000" algn="tl">
                  <a:srgbClr val="000000">
                    <a:alpha val="43137"/>
                  </a:srgbClr>
                </a:outerShdw>
              </a:effectLst>
              <a:latin typeface="+mn-lt"/>
            </a:endParaRPr>
          </a:p>
          <a:p>
            <a:pPr marL="457200" indent="-457200">
              <a:lnSpc>
                <a:spcPts val="3360"/>
              </a:lnSpc>
              <a:spcBef>
                <a:spcPts val="0"/>
              </a:spcBef>
              <a:spcAft>
                <a:spcPts val="0"/>
              </a:spcAft>
              <a:buClr>
                <a:srgbClr val="000000"/>
              </a:buClr>
              <a:buFont typeface="Arial" panose="020B0604020202020204" pitchFamily="34" charset="0"/>
              <a:buChar char="•"/>
              <a:defRPr/>
            </a:pPr>
            <a:r>
              <a:rPr lang="en-US" sz="2800" b="1" kern="0" dirty="0">
                <a:solidFill>
                  <a:srgbClr val="000000"/>
                </a:solidFill>
                <a:effectLst>
                  <a:outerShdw blurRad="38100" dist="38100" dir="2700000" algn="tl">
                    <a:srgbClr val="000000">
                      <a:alpha val="43137"/>
                    </a:srgbClr>
                  </a:outerShdw>
                </a:effectLst>
                <a:latin typeface="+mn-lt"/>
              </a:rPr>
              <a:t>Adding sodium chloride (5%wt.) to make the cells more conductive</a:t>
            </a:r>
          </a:p>
          <a:p>
            <a:pPr marL="457200" indent="-457200">
              <a:lnSpc>
                <a:spcPts val="3360"/>
              </a:lnSpc>
              <a:spcBef>
                <a:spcPts val="0"/>
              </a:spcBef>
              <a:spcAft>
                <a:spcPts val="0"/>
              </a:spcAft>
              <a:buClr>
                <a:srgbClr val="000000"/>
              </a:buClr>
              <a:buFont typeface="Arial" panose="020B0604020202020204" pitchFamily="34" charset="0"/>
              <a:buChar char="•"/>
              <a:defRPr/>
            </a:pPr>
            <a:endParaRPr lang="en-US" sz="2800" b="1" kern="0" dirty="0">
              <a:solidFill>
                <a:srgbClr val="000000"/>
              </a:solidFill>
              <a:effectLst>
                <a:outerShdw blurRad="38100" dist="38100" dir="2700000" algn="tl">
                  <a:srgbClr val="000000">
                    <a:alpha val="43137"/>
                  </a:srgbClr>
                </a:outerShdw>
              </a:effectLst>
              <a:latin typeface="+mn-lt"/>
            </a:endParaRPr>
          </a:p>
          <a:p>
            <a:pPr marL="457200" indent="-457200">
              <a:lnSpc>
                <a:spcPts val="3360"/>
              </a:lnSpc>
              <a:spcBef>
                <a:spcPts val="0"/>
              </a:spcBef>
              <a:spcAft>
                <a:spcPts val="0"/>
              </a:spcAft>
              <a:buClr>
                <a:srgbClr val="000000"/>
              </a:buClr>
              <a:buFont typeface="Arial" panose="020B0604020202020204" pitchFamily="34" charset="0"/>
              <a:buChar char="•"/>
              <a:defRPr/>
            </a:pPr>
            <a:r>
              <a:rPr lang="en-US" sz="2800" b="1" kern="0" dirty="0">
                <a:solidFill>
                  <a:srgbClr val="000000"/>
                </a:solidFill>
                <a:effectLst>
                  <a:outerShdw blurRad="38100" dist="38100" dir="2700000" algn="tl">
                    <a:srgbClr val="000000">
                      <a:alpha val="43137"/>
                    </a:srgbClr>
                  </a:outerShdw>
                </a:effectLst>
                <a:latin typeface="+mn-lt"/>
              </a:rPr>
              <a:t>Inclining the test surface to prevent saturation of the corrosion cell</a:t>
            </a:r>
          </a:p>
          <a:p>
            <a:pPr indent="-342900">
              <a:lnSpc>
                <a:spcPts val="3360"/>
              </a:lnSpc>
              <a:spcBef>
                <a:spcPts val="0"/>
              </a:spcBef>
              <a:spcAft>
                <a:spcPts val="0"/>
              </a:spcAft>
              <a:buClr>
                <a:srgbClr val="000000"/>
              </a:buClr>
              <a:buFont typeface="Symbol" pitchFamily="18" charset="2"/>
              <a:buNone/>
              <a:defRPr/>
            </a:pPr>
            <a:endParaRPr lang="en-US" sz="2800" b="1" kern="0" dirty="0">
              <a:solidFill>
                <a:srgbClr val="000000"/>
              </a:solidFill>
              <a:effectLst>
                <a:outerShdw blurRad="38100" dist="38100" dir="2700000" algn="tl">
                  <a:srgbClr val="000000">
                    <a:alpha val="43137"/>
                  </a:srgbClr>
                </a:outerShdw>
              </a:effectLst>
              <a:latin typeface="+mn-lt"/>
            </a:endParaRPr>
          </a:p>
        </p:txBody>
      </p:sp>
    </p:spTree>
  </p:cSld>
  <p:clrMapOvr>
    <a:masterClrMapping/>
  </p:clrMapOvr>
</p:sld>
</file>

<file path=ppt/theme/theme1.xml><?xml version="1.0" encoding="utf-8"?>
<a:theme xmlns:a="http://schemas.openxmlformats.org/drawingml/2006/main" name="Azure">
  <a:themeElements>
    <a:clrScheme name="Azure.pot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Azure.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zure.pot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pot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pot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drock">
  <a:themeElements>
    <a:clrScheme name="Bedrock 1">
      <a:dk1>
        <a:srgbClr val="393939"/>
      </a:dk1>
      <a:lt1>
        <a:srgbClr val="EAEAEA"/>
      </a:lt1>
      <a:dk2>
        <a:srgbClr val="336699"/>
      </a:dk2>
      <a:lt2>
        <a:srgbClr val="FFFFFF"/>
      </a:lt2>
      <a:accent1>
        <a:srgbClr val="009999"/>
      </a:accent1>
      <a:accent2>
        <a:srgbClr val="003366"/>
      </a:accent2>
      <a:accent3>
        <a:srgbClr val="ADB8CA"/>
      </a:accent3>
      <a:accent4>
        <a:srgbClr val="C8C8C8"/>
      </a:accent4>
      <a:accent5>
        <a:srgbClr val="AACACA"/>
      </a:accent5>
      <a:accent6>
        <a:srgbClr val="002D5C"/>
      </a:accent6>
      <a:hlink>
        <a:srgbClr val="990066"/>
      </a:hlink>
      <a:folHlink>
        <a:srgbClr val="CBCBCB"/>
      </a:folHlink>
    </a:clrScheme>
    <a:fontScheme name="Bedro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Univers"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Univers" pitchFamily="34" charset="0"/>
          </a:defRPr>
        </a:defPPr>
      </a:lstStyle>
    </a:lnDef>
  </a:objectDefaults>
  <a:extraClrSchemeLst>
    <a:extraClrScheme>
      <a:clrScheme name="Bedrock 1">
        <a:dk1>
          <a:srgbClr val="393939"/>
        </a:dk1>
        <a:lt1>
          <a:srgbClr val="EAEAEA"/>
        </a:lt1>
        <a:dk2>
          <a:srgbClr val="336699"/>
        </a:dk2>
        <a:lt2>
          <a:srgbClr val="FFFFFF"/>
        </a:lt2>
        <a:accent1>
          <a:srgbClr val="009999"/>
        </a:accent1>
        <a:accent2>
          <a:srgbClr val="003366"/>
        </a:accent2>
        <a:accent3>
          <a:srgbClr val="ADB8CA"/>
        </a:accent3>
        <a:accent4>
          <a:srgbClr val="C8C8C8"/>
        </a:accent4>
        <a:accent5>
          <a:srgbClr val="AACACA"/>
        </a:accent5>
        <a:accent6>
          <a:srgbClr val="002D5C"/>
        </a:accent6>
        <a:hlink>
          <a:srgbClr val="990066"/>
        </a:hlink>
        <a:folHlink>
          <a:srgbClr val="CBCBCB"/>
        </a:folHlink>
      </a:clrScheme>
      <a:clrMap bg1="dk2" tx1="lt1" bg2="dk1" tx2="lt2" accent1="accent1" accent2="accent2" accent3="accent3" accent4="accent4" accent5="accent5" accent6="accent6" hlink="hlink" folHlink="folHlink"/>
    </a:extraClrScheme>
    <a:extraClrScheme>
      <a:clrScheme name="Bedrock 2">
        <a:dk1>
          <a:srgbClr val="003366"/>
        </a:dk1>
        <a:lt1>
          <a:srgbClr val="FFFFFF"/>
        </a:lt1>
        <a:dk2>
          <a:srgbClr val="336699"/>
        </a:dk2>
        <a:lt2>
          <a:srgbClr val="868686"/>
        </a:lt2>
        <a:accent1>
          <a:srgbClr val="6699FF"/>
        </a:accent1>
        <a:accent2>
          <a:srgbClr val="0066CC"/>
        </a:accent2>
        <a:accent3>
          <a:srgbClr val="FFFFFF"/>
        </a:accent3>
        <a:accent4>
          <a:srgbClr val="002A56"/>
        </a:accent4>
        <a:accent5>
          <a:srgbClr val="B8CAFF"/>
        </a:accent5>
        <a:accent6>
          <a:srgbClr val="005CB9"/>
        </a:accent6>
        <a:hlink>
          <a:srgbClr val="66CCFF"/>
        </a:hlink>
        <a:folHlink>
          <a:srgbClr val="CCECFF"/>
        </a:folHlink>
      </a:clrScheme>
      <a:clrMap bg1="lt1" tx1="dk1" bg2="lt2" tx2="dk2" accent1="accent1" accent2="accent2" accent3="accent3" accent4="accent4" accent5="accent5" accent6="accent6" hlink="hlink" folHlink="folHlink"/>
    </a:extraClrScheme>
    <a:extraClrScheme>
      <a:clrScheme name="Bedrock 3">
        <a:dk1>
          <a:srgbClr val="000000"/>
        </a:dk1>
        <a:lt1>
          <a:srgbClr val="FFFFFF"/>
        </a:lt1>
        <a:dk2>
          <a:srgbClr val="000000"/>
        </a:dk2>
        <a:lt2>
          <a:srgbClr val="868686"/>
        </a:lt2>
        <a:accent1>
          <a:srgbClr val="969696"/>
        </a:accent1>
        <a:accent2>
          <a:srgbClr val="5F5F5F"/>
        </a:accent2>
        <a:accent3>
          <a:srgbClr val="FFFFFF"/>
        </a:accent3>
        <a:accent4>
          <a:srgbClr val="000000"/>
        </a:accent4>
        <a:accent5>
          <a:srgbClr val="C9C9C9"/>
        </a:accent5>
        <a:accent6>
          <a:srgbClr val="555555"/>
        </a:accent6>
        <a:hlink>
          <a:srgbClr val="EAEAEA"/>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drock">
  <a:themeElements>
    <a:clrScheme name="Bedrock 1">
      <a:dk1>
        <a:srgbClr val="393939"/>
      </a:dk1>
      <a:lt1>
        <a:srgbClr val="EAEAEA"/>
      </a:lt1>
      <a:dk2>
        <a:srgbClr val="336699"/>
      </a:dk2>
      <a:lt2>
        <a:srgbClr val="FFFFFF"/>
      </a:lt2>
      <a:accent1>
        <a:srgbClr val="009999"/>
      </a:accent1>
      <a:accent2>
        <a:srgbClr val="003366"/>
      </a:accent2>
      <a:accent3>
        <a:srgbClr val="ADB8CA"/>
      </a:accent3>
      <a:accent4>
        <a:srgbClr val="C8C8C8"/>
      </a:accent4>
      <a:accent5>
        <a:srgbClr val="AACACA"/>
      </a:accent5>
      <a:accent6>
        <a:srgbClr val="002D5C"/>
      </a:accent6>
      <a:hlink>
        <a:srgbClr val="990066"/>
      </a:hlink>
      <a:folHlink>
        <a:srgbClr val="CBCBCB"/>
      </a:folHlink>
    </a:clrScheme>
    <a:fontScheme name="Bedrock">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Univers"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Univers" pitchFamily="34" charset="0"/>
          </a:defRPr>
        </a:defPPr>
      </a:lstStyle>
    </a:lnDef>
  </a:objectDefaults>
  <a:extraClrSchemeLst>
    <a:extraClrScheme>
      <a:clrScheme name="Bedrock 1">
        <a:dk1>
          <a:srgbClr val="393939"/>
        </a:dk1>
        <a:lt1>
          <a:srgbClr val="EAEAEA"/>
        </a:lt1>
        <a:dk2>
          <a:srgbClr val="336699"/>
        </a:dk2>
        <a:lt2>
          <a:srgbClr val="FFFFFF"/>
        </a:lt2>
        <a:accent1>
          <a:srgbClr val="009999"/>
        </a:accent1>
        <a:accent2>
          <a:srgbClr val="003366"/>
        </a:accent2>
        <a:accent3>
          <a:srgbClr val="ADB8CA"/>
        </a:accent3>
        <a:accent4>
          <a:srgbClr val="C8C8C8"/>
        </a:accent4>
        <a:accent5>
          <a:srgbClr val="AACACA"/>
        </a:accent5>
        <a:accent6>
          <a:srgbClr val="002D5C"/>
        </a:accent6>
        <a:hlink>
          <a:srgbClr val="990066"/>
        </a:hlink>
        <a:folHlink>
          <a:srgbClr val="CBCBCB"/>
        </a:folHlink>
      </a:clrScheme>
      <a:clrMap bg1="dk2" tx1="lt1" bg2="dk1" tx2="lt2" accent1="accent1" accent2="accent2" accent3="accent3" accent4="accent4" accent5="accent5" accent6="accent6" hlink="hlink" folHlink="folHlink"/>
    </a:extraClrScheme>
    <a:extraClrScheme>
      <a:clrScheme name="Bedrock 2">
        <a:dk1>
          <a:srgbClr val="003366"/>
        </a:dk1>
        <a:lt1>
          <a:srgbClr val="FFFFFF"/>
        </a:lt1>
        <a:dk2>
          <a:srgbClr val="336699"/>
        </a:dk2>
        <a:lt2>
          <a:srgbClr val="868686"/>
        </a:lt2>
        <a:accent1>
          <a:srgbClr val="6699FF"/>
        </a:accent1>
        <a:accent2>
          <a:srgbClr val="0066CC"/>
        </a:accent2>
        <a:accent3>
          <a:srgbClr val="FFFFFF"/>
        </a:accent3>
        <a:accent4>
          <a:srgbClr val="002A56"/>
        </a:accent4>
        <a:accent5>
          <a:srgbClr val="B8CAFF"/>
        </a:accent5>
        <a:accent6>
          <a:srgbClr val="005CB9"/>
        </a:accent6>
        <a:hlink>
          <a:srgbClr val="66CCFF"/>
        </a:hlink>
        <a:folHlink>
          <a:srgbClr val="CCECFF"/>
        </a:folHlink>
      </a:clrScheme>
      <a:clrMap bg1="lt1" tx1="dk1" bg2="lt2" tx2="dk2" accent1="accent1" accent2="accent2" accent3="accent3" accent4="accent4" accent5="accent5" accent6="accent6" hlink="hlink" folHlink="folHlink"/>
    </a:extraClrScheme>
    <a:extraClrScheme>
      <a:clrScheme name="Bedrock 3">
        <a:dk1>
          <a:srgbClr val="000000"/>
        </a:dk1>
        <a:lt1>
          <a:srgbClr val="FFFFFF"/>
        </a:lt1>
        <a:dk2>
          <a:srgbClr val="000000"/>
        </a:dk2>
        <a:lt2>
          <a:srgbClr val="868686"/>
        </a:lt2>
        <a:accent1>
          <a:srgbClr val="969696"/>
        </a:accent1>
        <a:accent2>
          <a:srgbClr val="5F5F5F"/>
        </a:accent2>
        <a:accent3>
          <a:srgbClr val="FFFFFF"/>
        </a:accent3>
        <a:accent4>
          <a:srgbClr val="000000"/>
        </a:accent4>
        <a:accent5>
          <a:srgbClr val="C9C9C9"/>
        </a:accent5>
        <a:accent6>
          <a:srgbClr val="555555"/>
        </a:accent6>
        <a:hlink>
          <a:srgbClr val="EAEAEA"/>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usiness Plan">
  <a:themeElements>
    <a:clrScheme name="">
      <a:dk1>
        <a:srgbClr val="000066"/>
      </a:dk1>
      <a:lt1>
        <a:srgbClr val="CCCCFF"/>
      </a:lt1>
      <a:dk2>
        <a:srgbClr val="0033CC"/>
      </a:dk2>
      <a:lt2>
        <a:srgbClr val="FFFF00"/>
      </a:lt2>
      <a:accent1>
        <a:srgbClr val="FF3300"/>
      </a:accent1>
      <a:accent2>
        <a:srgbClr val="FF9933"/>
      </a:accent2>
      <a:accent3>
        <a:srgbClr val="AAADE2"/>
      </a:accent3>
      <a:accent4>
        <a:srgbClr val="AEAEDA"/>
      </a:accent4>
      <a:accent5>
        <a:srgbClr val="FFADAA"/>
      </a:accent5>
      <a:accent6>
        <a:srgbClr val="E78A2D"/>
      </a:accent6>
      <a:hlink>
        <a:srgbClr val="D60093"/>
      </a:hlink>
      <a:folHlink>
        <a:srgbClr val="6699FF"/>
      </a:folHlink>
    </a:clrScheme>
    <a:fontScheme name="Business Pl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Arial" charset="0"/>
          </a:defRPr>
        </a:defPPr>
      </a:lstStyle>
    </a:lnDef>
  </a:objectDefaults>
  <a:extraClrSchemeLst>
    <a:extraClrScheme>
      <a:clrScheme name="Business Plan 1">
        <a:dk1>
          <a:srgbClr val="000066"/>
        </a:dk1>
        <a:lt1>
          <a:srgbClr val="CCCCFF"/>
        </a:lt1>
        <a:dk2>
          <a:srgbClr val="0000FF"/>
        </a:dk2>
        <a:lt2>
          <a:srgbClr val="FFFF00"/>
        </a:lt2>
        <a:accent1>
          <a:srgbClr val="FF3300"/>
        </a:accent1>
        <a:accent2>
          <a:srgbClr val="FF9933"/>
        </a:accent2>
        <a:accent3>
          <a:srgbClr val="AAAAFF"/>
        </a:accent3>
        <a:accent4>
          <a:srgbClr val="AEAEDA"/>
        </a:accent4>
        <a:accent5>
          <a:srgbClr val="FFADAA"/>
        </a:accent5>
        <a:accent6>
          <a:srgbClr val="E78A2D"/>
        </a:accent6>
        <a:hlink>
          <a:srgbClr val="D60093"/>
        </a:hlink>
        <a:folHlink>
          <a:srgbClr val="6699FF"/>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0099"/>
        </a:dk2>
        <a:lt2>
          <a:srgbClr val="CCECFF"/>
        </a:lt2>
        <a:accent1>
          <a:srgbClr val="00CCCC"/>
        </a:accent1>
        <a:accent2>
          <a:srgbClr val="CCCCFF"/>
        </a:accent2>
        <a:accent3>
          <a:srgbClr val="FFFFFF"/>
        </a:accent3>
        <a:accent4>
          <a:srgbClr val="000000"/>
        </a:accent4>
        <a:accent5>
          <a:srgbClr val="AAE2E2"/>
        </a:accent5>
        <a:accent6>
          <a:srgbClr val="B9B9E7"/>
        </a:accent6>
        <a:hlink>
          <a:srgbClr val="66CCFF"/>
        </a:hlink>
        <a:folHlink>
          <a:srgbClr val="DDDDDD"/>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000000"/>
        </a:dk1>
        <a:lt1>
          <a:srgbClr val="FFFFCC"/>
        </a:lt1>
        <a:dk2>
          <a:srgbClr val="663300"/>
        </a:dk2>
        <a:lt2>
          <a:srgbClr val="FFCC66"/>
        </a:lt2>
        <a:accent1>
          <a:srgbClr val="999933"/>
        </a:accent1>
        <a:accent2>
          <a:srgbClr val="CCCC00"/>
        </a:accent2>
        <a:accent3>
          <a:srgbClr val="FFFFE2"/>
        </a:accent3>
        <a:accent4>
          <a:srgbClr val="000000"/>
        </a:accent4>
        <a:accent5>
          <a:srgbClr val="CACAAD"/>
        </a:accent5>
        <a:accent6>
          <a:srgbClr val="B9B900"/>
        </a:accent6>
        <a:hlink>
          <a:srgbClr val="FF9966"/>
        </a:hlink>
        <a:folHlink>
          <a:srgbClr val="FFCC99"/>
        </a:folHlink>
      </a:clrScheme>
      <a:clrMap bg1="lt1" tx1="dk1" bg2="lt2" tx2="dk2" accent1="accent1" accent2="accent2" accent3="accent3" accent4="accent4" accent5="accent5" accent6="accent6" hlink="hlink" folHlink="folHlink"/>
    </a:extraClrScheme>
    <a:extraClrScheme>
      <a:clrScheme name="Business Plan 5">
        <a:dk1>
          <a:srgbClr val="990066"/>
        </a:dk1>
        <a:lt1>
          <a:srgbClr val="FFFFFF"/>
        </a:lt1>
        <a:dk2>
          <a:srgbClr val="CC3399"/>
        </a:dk2>
        <a:lt2>
          <a:srgbClr val="FFFF00"/>
        </a:lt2>
        <a:accent1>
          <a:srgbClr val="6699FF"/>
        </a:accent1>
        <a:accent2>
          <a:srgbClr val="00CCCC"/>
        </a:accent2>
        <a:accent3>
          <a:srgbClr val="E2ADCA"/>
        </a:accent3>
        <a:accent4>
          <a:srgbClr val="DADADA"/>
        </a:accent4>
        <a:accent5>
          <a:srgbClr val="B8CAFF"/>
        </a:accent5>
        <a:accent6>
          <a:srgbClr val="00B9B9"/>
        </a:accent6>
        <a:hlink>
          <a:srgbClr val="9966FF"/>
        </a:hlink>
        <a:folHlink>
          <a:srgbClr val="FF33CC"/>
        </a:folHlink>
      </a:clrScheme>
      <a:clrMap bg1="dk2" tx1="lt1" bg2="dk1" tx2="lt2" accent1="accent1" accent2="accent2" accent3="accent3" accent4="accent4" accent5="accent5" accent6="accent6" hlink="hlink" folHlink="folHlink"/>
    </a:extraClrScheme>
    <a:extraClrScheme>
      <a:clrScheme name="Business Plan 6">
        <a:dk1>
          <a:srgbClr val="003300"/>
        </a:dk1>
        <a:lt1>
          <a:srgbClr val="FFFFFF"/>
        </a:lt1>
        <a:dk2>
          <a:srgbClr val="009900"/>
        </a:dk2>
        <a:lt2>
          <a:srgbClr val="FFFF00"/>
        </a:lt2>
        <a:accent1>
          <a:srgbClr val="CCCC00"/>
        </a:accent1>
        <a:accent2>
          <a:srgbClr val="999933"/>
        </a:accent2>
        <a:accent3>
          <a:srgbClr val="AACAAA"/>
        </a:accent3>
        <a:accent4>
          <a:srgbClr val="DADADA"/>
        </a:accent4>
        <a:accent5>
          <a:srgbClr val="E2E2AA"/>
        </a:accent5>
        <a:accent6>
          <a:srgbClr val="8A8A2D"/>
        </a:accent6>
        <a:hlink>
          <a:srgbClr val="9999FF"/>
        </a:hlink>
        <a:folHlink>
          <a:srgbClr val="00CC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3448</TotalTime>
  <Words>6505</Words>
  <Application>Microsoft Office PowerPoint</Application>
  <PresentationFormat>On-screen Show (4:3)</PresentationFormat>
  <Paragraphs>682</Paragraphs>
  <Slides>36</Slides>
  <Notes>36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36</vt:i4>
      </vt:variant>
    </vt:vector>
  </HeadingPairs>
  <TitlesOfParts>
    <vt:vector size="48" baseType="lpstr">
      <vt:lpstr>Arial</vt:lpstr>
      <vt:lpstr>Monotype Sorts</vt:lpstr>
      <vt:lpstr>NewCenturySchlbk</vt:lpstr>
      <vt:lpstr>Symbol</vt:lpstr>
      <vt:lpstr>Times New Roman</vt:lpstr>
      <vt:lpstr>Univers</vt:lpstr>
      <vt:lpstr>Azure</vt:lpstr>
      <vt:lpstr>Blank Presentation</vt:lpstr>
      <vt:lpstr>Bedrock</vt:lpstr>
      <vt:lpstr>1_Bedrock</vt:lpstr>
      <vt:lpstr>Business Plan</vt:lpstr>
      <vt:lpstr>1_Default Design</vt:lpstr>
      <vt:lpstr>Conditions Affecting Salt Spray Performance</vt:lpstr>
      <vt:lpstr>Discovery of the Galvanic Cell</vt:lpstr>
      <vt:lpstr>PowerPoint Presentation</vt:lpstr>
      <vt:lpstr>PowerPoint Presentation</vt:lpstr>
      <vt:lpstr>PowerPoint Presentation</vt:lpstr>
      <vt:lpstr>PowerPoint Presentation</vt:lpstr>
      <vt:lpstr>PowerPoint Presentation</vt:lpstr>
      <vt:lpstr>PowerPoint Presentation</vt:lpstr>
      <vt:lpstr>The Salt Spray Test</vt:lpstr>
      <vt:lpstr>Barrier Coatings-Phosphates</vt:lpstr>
      <vt:lpstr>PowerPoint Presentation</vt:lpstr>
      <vt:lpstr>Anodic Deposits-Zinc/Zinc Alloys</vt:lpstr>
      <vt:lpstr>Cathodic Deposits-Electroplated Nickel</vt:lpstr>
      <vt:lpstr>Cathodic Deposits-Electroless Nickel</vt:lpstr>
      <vt:lpstr>Cathodic Deposits-Chromium</vt:lpstr>
      <vt:lpstr>Cathodic Deposits-Copper</vt:lpstr>
      <vt:lpstr>Barrier Coatings-Anodized Aluminum</vt:lpstr>
      <vt:lpstr>Barrier Coatings-Chem Film</vt:lpstr>
      <vt:lpstr>Salt Spray Test Failures</vt:lpstr>
      <vt:lpstr>Was The Test the Cause?</vt:lpstr>
      <vt:lpstr>Was The Test the Cause?</vt:lpstr>
      <vt:lpstr>Salt Fog Collectors</vt:lpstr>
      <vt:lpstr>Salt Fog Collectors</vt:lpstr>
      <vt:lpstr>Was The Test the Cause?</vt:lpstr>
      <vt:lpstr>Was The Test the Cause?</vt:lpstr>
      <vt:lpstr>Was The Test the Cause?</vt:lpstr>
      <vt:lpstr>PowerPoint Presentation</vt:lpstr>
      <vt:lpstr>SS Failures on Alodine</vt:lpstr>
      <vt:lpstr>SS Failures on Alodine</vt:lpstr>
      <vt:lpstr>SS Failures on Alodine</vt:lpstr>
      <vt:lpstr>Salt Spray Test Failures</vt:lpstr>
      <vt:lpstr>Salt Spray Test Failures</vt:lpstr>
      <vt:lpstr>Salt Spray Test Failures</vt:lpstr>
      <vt:lpstr>Salt Spray Test Failures</vt:lpstr>
      <vt:lpstr>Salt Spray Test Failures</vt:lpstr>
      <vt:lpstr>The End!</vt:lpstr>
    </vt:vector>
  </TitlesOfParts>
  <Company>AESF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TROUBLESHOOTING PLATING WASTE TREATMENT SYSTEMS</dc:title>
  <dc:creator>Frank Altmayer</dc:creator>
  <cp:lastModifiedBy>Frank Altmayer</cp:lastModifiedBy>
  <cp:revision>202</cp:revision>
  <cp:lastPrinted>1999-03-10T13:57:36Z</cp:lastPrinted>
  <dcterms:created xsi:type="dcterms:W3CDTF">1997-06-30T18:43:20Z</dcterms:created>
  <dcterms:modified xsi:type="dcterms:W3CDTF">2019-01-10T22:57:36Z</dcterms:modified>
</cp:coreProperties>
</file>